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6" r:id="rId4"/>
    <p:sldId id="258" r:id="rId5"/>
    <p:sldId id="274" r:id="rId6"/>
    <p:sldId id="273" r:id="rId7"/>
    <p:sldId id="275" r:id="rId8"/>
    <p:sldId id="278" r:id="rId9"/>
    <p:sldId id="277" r:id="rId10"/>
    <p:sldId id="260" r:id="rId11"/>
    <p:sldId id="261" r:id="rId12"/>
    <p:sldId id="276" r:id="rId13"/>
    <p:sldId id="262" r:id="rId14"/>
    <p:sldId id="263" r:id="rId15"/>
    <p:sldId id="270" r:id="rId16"/>
    <p:sldId id="265" r:id="rId17"/>
    <p:sldId id="264" r:id="rId18"/>
    <p:sldId id="266" r:id="rId19"/>
    <p:sldId id="268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8" autoAdjust="0"/>
  </p:normalViewPr>
  <p:slideViewPr>
    <p:cSldViewPr snapToGrid="0">
      <p:cViewPr varScale="1">
        <p:scale>
          <a:sx n="97" d="100"/>
          <a:sy n="97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88F4-03A5-4514-8A9A-A2E55CB2514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017D-8B99-4724-9334-1F5B1179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28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9A791-6F0A-4299-8B02-F3C7D48623D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9A50-82BC-4A8F-8F1D-7D2D5C08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11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80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3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6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4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9A50-82BC-4A8F-8F1D-7D2D5C0890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04267"/>
            <a:ext cx="85344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1D99-6398-4F20-8C38-AF06BB006A81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oundlessEnergyW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2" y="514350"/>
            <a:ext cx="6112933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B76F-592E-4BB6-81CB-A521673169D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FA27-0360-489C-8EFB-B43E0D600597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BDA5-BC9E-47BE-9C42-36CA5953D254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DFE8-12D7-40EE-9F56-8E55DF7F8479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9579-DFBD-49D6-81D4-ADDB39E493B3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40A3-E726-4089-8C89-642EF1BB4685}" type="datetime1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ABC7-8884-4A55-8300-C1B5E59EAE6E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792-6D7B-43B0-887B-9209D176CA3D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249C-26B6-429C-9570-CB348B436305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E827-8FB8-4F3D-AE58-9B957E2360A4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png"/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541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044" y="274639"/>
            <a:ext cx="8376355" cy="978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11449"/>
            <a:ext cx="10972800" cy="389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944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2056-D8BC-48E3-AED8-3A67191DBF78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26537" y="6356351"/>
            <a:ext cx="755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6819-5310-4078-B039-88E073D2B0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oundlessEnergy.eps"/>
          <p:cNvPicPr>
            <a:picLocks noChangeAspect="1"/>
          </p:cNvPicPr>
          <p:nvPr/>
        </p:nvPicPr>
        <p:blipFill>
          <a:blip r:embed="rId1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1" y="6196651"/>
            <a:ext cx="7778536" cy="500972"/>
          </a:xfrm>
          <a:prstGeom prst="rect">
            <a:avLst/>
          </a:prstGeom>
        </p:spPr>
      </p:pic>
      <p:pic>
        <p:nvPicPr>
          <p:cNvPr id="13" name="Picture 12" descr="AEP_2C_RW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8" y="400051"/>
            <a:ext cx="1730487" cy="7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005" y="3171206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Impact of SVC </a:t>
            </a:r>
            <a:r>
              <a:rPr lang="en-US" dirty="0"/>
              <a:t>Power Oscillation Damper </a:t>
            </a:r>
            <a:r>
              <a:rPr lang="en-US" dirty="0" smtClean="0"/>
              <a:t>at </a:t>
            </a:r>
            <a:br>
              <a:rPr lang="en-US" dirty="0" smtClean="0"/>
            </a:br>
            <a:r>
              <a:rPr lang="en-US" dirty="0" smtClean="0"/>
              <a:t>AEP’s 345kV substation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895" y="6008734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Solution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64769" y="599180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Solution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892" y="1708667"/>
            <a:ext cx="40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can effectively damp out oscillations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8" y="2106574"/>
            <a:ext cx="5334000" cy="3971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132" y="2008234"/>
            <a:ext cx="5476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57" y="1957598"/>
            <a:ext cx="105859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However</a:t>
            </a:r>
            <a:r>
              <a:rPr lang="en-US" sz="2000" dirty="0"/>
              <a:t>, the entire study done by ABB was based on ERCOT DWG 2021HWLL configuration which is out of date. This is because:</a:t>
            </a:r>
          </a:p>
          <a:p>
            <a:pPr marL="1090613" indent="-342900" algn="just">
              <a:buFont typeface="Courier New" panose="02070309020205020404" pitchFamily="49" charset="0"/>
              <a:buChar char="o"/>
            </a:pPr>
            <a:r>
              <a:rPr lang="en-US" sz="2000" dirty="0"/>
              <a:t>The integration of </a:t>
            </a:r>
            <a:r>
              <a:rPr lang="en-US" sz="2000" dirty="0" smtClean="0"/>
              <a:t>LPL in 2020 </a:t>
            </a:r>
            <a:r>
              <a:rPr lang="en-US" sz="2000" dirty="0"/>
              <a:t>has greatly improved stability margin of Panhandle area. </a:t>
            </a:r>
          </a:p>
          <a:p>
            <a:pPr marL="1090613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/>
              <a:t>Many </a:t>
            </a:r>
            <a:r>
              <a:rPr lang="en-US" sz="2000" dirty="0"/>
              <a:t>new generators interconnected in this area </a:t>
            </a:r>
            <a:r>
              <a:rPr lang="en-US" sz="2000" dirty="0" smtClean="0"/>
              <a:t>in recent years. </a:t>
            </a:r>
          </a:p>
          <a:p>
            <a:pPr marL="747713" algn="just"/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As a result, AEP has tested contingency scenarios with Lubbock system </a:t>
            </a:r>
            <a:r>
              <a:rPr lang="en-US" sz="2000" dirty="0"/>
              <a:t>added to </a:t>
            </a:r>
            <a:r>
              <a:rPr lang="en-US" sz="2000" dirty="0" smtClean="0"/>
              <a:t>2021HWLL base case. There was no oscillation when LPL was added to 2021HWLL.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789240"/>
            <a:ext cx="107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LPL: Case15,N-1 contingency, Damped oscillations.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158572"/>
            <a:ext cx="5334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235" y="614550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Solution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54434" y="614550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Solution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892" y="1708667"/>
            <a:ext cx="702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function will not negatively impact the system stability performance.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65" y="2087858"/>
            <a:ext cx="5314950" cy="4057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38" y="2087858"/>
            <a:ext cx="5419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34" y="1817987"/>
            <a:ext cx="10474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Since in recent years more renewable generations were added to the area, we did not try to increase the generation dispatch in 2021HWLL to find oscillation threshold. Instead, 2023HWLL configuration </a:t>
            </a:r>
            <a:r>
              <a:rPr lang="en-US" sz="2000" dirty="0" smtClean="0"/>
              <a:t>(with newly added generations) was </a:t>
            </a:r>
            <a:r>
              <a:rPr lang="en-US" sz="2000" dirty="0"/>
              <a:t>used for study.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We have tested four contingencies against 2023HWLL configuration. No </a:t>
            </a:r>
            <a:r>
              <a:rPr lang="en-US" sz="2000" dirty="0" err="1"/>
              <a:t>undamped</a:t>
            </a:r>
            <a:r>
              <a:rPr lang="en-US" sz="2000" dirty="0"/>
              <a:t> oscillation was observed. At 100% dispatch, there is no flat start although system is still stable. Good flat start can be achieved at 80% dispatch.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3681" y="408020"/>
            <a:ext cx="851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POD with </a:t>
            </a:r>
            <a:r>
              <a:rPr lang="en-US" sz="4000" b="1" dirty="0" smtClean="0">
                <a:solidFill>
                  <a:schemeClr val="bg1"/>
                </a:solidFill>
              </a:rPr>
              <a:t>2023 </a:t>
            </a:r>
            <a:r>
              <a:rPr lang="en-US" sz="4000" b="1" dirty="0">
                <a:solidFill>
                  <a:schemeClr val="bg1"/>
                </a:solidFill>
              </a:rPr>
              <a:t>HWLL </a:t>
            </a:r>
            <a:r>
              <a:rPr lang="en-US" sz="4000" b="1" dirty="0" smtClean="0">
                <a:solidFill>
                  <a:schemeClr val="bg1"/>
                </a:solidFill>
              </a:rPr>
              <a:t>Configuration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4149260"/>
            <a:ext cx="96774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080" y="1760653"/>
            <a:ext cx="6566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Case 15. N-1 contingency, System is stable with damped oscillations.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9962" y="6131825"/>
            <a:ext cx="285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dispatch, bad flat 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7439" y="6131825"/>
            <a:ext cx="285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 dispatch, good flat start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0" y="2274199"/>
            <a:ext cx="5410200" cy="3952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2178950"/>
            <a:ext cx="56959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184" y="1688000"/>
            <a:ext cx="1078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32. N-1-1 Contingency, The system is either stable or unstable. No </a:t>
            </a:r>
            <a:r>
              <a:rPr lang="en-US" dirty="0" err="1" smtClean="0"/>
              <a:t>undamped</a:t>
            </a:r>
            <a:r>
              <a:rPr lang="en-US" dirty="0" smtClean="0"/>
              <a:t> oscillation.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5136" y="6377289"/>
            <a:ext cx="268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74% dispatch without POD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6418" y="6365653"/>
            <a:ext cx="285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73.6% dispatch without 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1" y="2193248"/>
            <a:ext cx="5400675" cy="404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2212298"/>
            <a:ext cx="55816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9967" y="6114240"/>
            <a:ext cx="268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74% dispatch without POD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0043" y="6114240"/>
            <a:ext cx="23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74% dispatch with POD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384" y="1690314"/>
            <a:ext cx="1184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32. </a:t>
            </a:r>
            <a:r>
              <a:rPr lang="en-US" dirty="0"/>
              <a:t>N-1-1 Contingency, 3p </a:t>
            </a:r>
            <a:r>
              <a:rPr lang="en-US" dirty="0" smtClean="0"/>
              <a:t>fault. POD function could slightly increase stability margin (&lt;1%)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7" y="2336336"/>
            <a:ext cx="5457825" cy="3857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995" y="2222036"/>
            <a:ext cx="52768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354" y="363415"/>
            <a:ext cx="505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Conclusion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519" y="2303813"/>
            <a:ext cx="1084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2021HWLL configuration without LPL exhibits </a:t>
            </a:r>
            <a:r>
              <a:rPr lang="en-US" dirty="0" err="1" smtClean="0"/>
              <a:t>undamped</a:t>
            </a:r>
            <a:r>
              <a:rPr lang="en-US" dirty="0" smtClean="0"/>
              <a:t>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LPL has positively increased system stability margin and potentially mitigated oscillation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more renewable generation resources connect to this area, it is expected to continue assess the system stability and identify if POD support is need to mitigate the </a:t>
            </a:r>
            <a:r>
              <a:rPr lang="en-US" dirty="0" smtClean="0"/>
              <a:t>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354" y="363415"/>
            <a:ext cx="505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Conclusion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329" y="3390660"/>
            <a:ext cx="1084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Questions ?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4" y="2121877"/>
            <a:ext cx="10093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Review of existing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POD (Power Oscillation Damper)  with 2021 HWLL configuration with both Lubbock system (LPL) in and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POD with 2023 HWLL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39354" y="363415"/>
            <a:ext cx="505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Out Lines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046" y="363415"/>
            <a:ext cx="851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Review of Existing Problem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224" y="1897943"/>
            <a:ext cx="1096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Undamped</a:t>
            </a:r>
            <a:r>
              <a:rPr lang="en-US" sz="2000" dirty="0" smtClean="0"/>
              <a:t> </a:t>
            </a:r>
            <a:r>
              <a:rPr lang="en-US" sz="2000" dirty="0"/>
              <a:t>power system oscillations may </a:t>
            </a:r>
            <a:r>
              <a:rPr lang="en-US" sz="2000" dirty="0" smtClean="0"/>
              <a:t>occur </a:t>
            </a:r>
            <a:r>
              <a:rPr lang="en-US" sz="2000" dirty="0"/>
              <a:t>following some severe contingencies under certain system </a:t>
            </a:r>
            <a:r>
              <a:rPr lang="en-US" sz="2000" dirty="0" smtClean="0"/>
              <a:t>conditions in the region near </a:t>
            </a:r>
            <a:r>
              <a:rPr lang="en-US" sz="2000" dirty="0"/>
              <a:t>Tesla 345 kV </a:t>
            </a:r>
            <a:r>
              <a:rPr lang="en-US" sz="2000" dirty="0" smtClean="0"/>
              <a:t>station (ERCOT TNC region).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1017" y="5987019"/>
            <a:ext cx="44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Undamped</a:t>
            </a:r>
            <a:r>
              <a:rPr lang="en-US" dirty="0" smtClean="0"/>
              <a:t> Oscillations with N-1 Contingency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2862819"/>
            <a:ext cx="5429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046" y="363415"/>
            <a:ext cx="851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Review of Existing Problem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224" y="1897943"/>
            <a:ext cx="10961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ETT (Electric Transmission Texas, LLC) has approached ABB to investigate </a:t>
            </a:r>
            <a:r>
              <a:rPr lang="en-US" sz="2000" dirty="0"/>
              <a:t>whether </a:t>
            </a:r>
            <a:r>
              <a:rPr lang="en-US" sz="2000" dirty="0" smtClean="0"/>
              <a:t>the POD </a:t>
            </a:r>
            <a:r>
              <a:rPr lang="en-US" sz="2000" dirty="0"/>
              <a:t>equipped within the </a:t>
            </a:r>
            <a:r>
              <a:rPr lang="en-US" sz="2000" dirty="0" smtClean="0"/>
              <a:t>potential Static VAR </a:t>
            </a:r>
            <a:r>
              <a:rPr lang="en-US" sz="2000" dirty="0"/>
              <a:t>Compensators (SVCs) installed at the Tesla 345 kV and Hamilton Road 138 kV substations can help to improve damping of power system </a:t>
            </a:r>
            <a:r>
              <a:rPr lang="en-US" sz="2000" dirty="0" smtClean="0"/>
              <a:t>oscillations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AEP </a:t>
            </a:r>
            <a:r>
              <a:rPr lang="en-US" sz="2000" dirty="0" smtClean="0"/>
              <a:t>identified </a:t>
            </a:r>
            <a:r>
              <a:rPr lang="en-US" sz="2000" dirty="0"/>
              <a:t>12 </a:t>
            </a:r>
            <a:r>
              <a:rPr lang="en-US" sz="2000" dirty="0" err="1"/>
              <a:t>undamped</a:t>
            </a:r>
            <a:r>
              <a:rPr lang="en-US" sz="2000" dirty="0"/>
              <a:t> /poorly damped </a:t>
            </a:r>
            <a:r>
              <a:rPr lang="en-US" sz="2000" dirty="0" smtClean="0"/>
              <a:t>contingency cases </a:t>
            </a:r>
            <a:r>
              <a:rPr lang="en-US" sz="2000" dirty="0"/>
              <a:t>in the </a:t>
            </a:r>
            <a:r>
              <a:rPr lang="en-US" sz="2000" dirty="0" smtClean="0"/>
              <a:t>Tesla </a:t>
            </a:r>
            <a:r>
              <a:rPr lang="en-US" sz="2000" dirty="0"/>
              <a:t>region using 2021 HWLL case </a:t>
            </a:r>
            <a:r>
              <a:rPr lang="en-US" sz="2000" dirty="0" smtClean="0"/>
              <a:t>.The </a:t>
            </a:r>
            <a:r>
              <a:rPr lang="en-US" sz="2000" dirty="0"/>
              <a:t>cases were then sent to ABB to design POD for the available SVC at Tesla and Hamilton.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Study showed SVC at Tesla 345 kV station alone can damp the oscillation. SVC at Hamilton Road 138 kV station is not necessary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71" y="1757984"/>
            <a:ext cx="109610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Two Solutions involving six actions are provided for each contingency in order to solve the </a:t>
            </a:r>
            <a:r>
              <a:rPr lang="en-US" sz="2000" dirty="0" err="1" smtClean="0"/>
              <a:t>undamped</a:t>
            </a:r>
            <a:r>
              <a:rPr lang="en-US" sz="2000" dirty="0" smtClean="0"/>
              <a:t> power system </a:t>
            </a:r>
            <a:r>
              <a:rPr lang="en-US" sz="2000" dirty="0"/>
              <a:t>oscillations. Solution 1 involves Action 1, 2, 3, 4 and 6. Solution 2 involves Action 5 and 6</a:t>
            </a:r>
            <a:r>
              <a:rPr lang="en-US" sz="2000" u="sng" dirty="0"/>
              <a:t>.</a:t>
            </a:r>
            <a:endParaRPr lang="en-US" sz="2000" dirty="0"/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Action 1 :</a:t>
            </a:r>
            <a:r>
              <a:rPr lang="en-US" sz="2000" dirty="0" smtClean="0"/>
              <a:t>Switch </a:t>
            </a:r>
            <a:r>
              <a:rPr lang="en-US" sz="2000" dirty="0"/>
              <a:t>in the existing shunt capacitor banks. There are two shunt capacitor banks (2x130.9 </a:t>
            </a:r>
            <a:r>
              <a:rPr lang="en-US" sz="2000" dirty="0" smtClean="0"/>
              <a:t>MVAR) </a:t>
            </a:r>
            <a:r>
              <a:rPr lang="en-US" sz="2000" dirty="0"/>
              <a:t>at Tesla 345 kV substation. In the original </a:t>
            </a:r>
            <a:r>
              <a:rPr lang="en-US" sz="2000" dirty="0" smtClean="0"/>
              <a:t>power flow </a:t>
            </a:r>
            <a:r>
              <a:rPr lang="en-US" sz="2000" dirty="0"/>
              <a:t>models, no bank or only one bank is switched in-service under steady-state conditions. 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Action 2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Install </a:t>
            </a:r>
            <a:r>
              <a:rPr lang="en-US" sz="2000" dirty="0"/>
              <a:t>and switch in new shunt capacitor bank(s) (assuming the same size of 130.9 </a:t>
            </a:r>
            <a:r>
              <a:rPr lang="en-US" sz="2000" dirty="0" smtClean="0"/>
              <a:t>MVAR </a:t>
            </a:r>
            <a:r>
              <a:rPr lang="en-US" sz="2000" dirty="0"/>
              <a:t>as existing banks) at the Tesla 345 kV substation under steady-state </a:t>
            </a:r>
            <a:r>
              <a:rPr lang="en-US" sz="2000" dirty="0" smtClean="0"/>
              <a:t>conditions.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Action </a:t>
            </a:r>
            <a:r>
              <a:rPr lang="en-US" sz="2000" dirty="0" smtClean="0">
                <a:solidFill>
                  <a:srgbClr val="FF0000"/>
                </a:solidFill>
              </a:rPr>
              <a:t>3 :</a:t>
            </a:r>
            <a:r>
              <a:rPr lang="en-US" sz="2000" dirty="0" smtClean="0"/>
              <a:t>Reduce SVC’s </a:t>
            </a:r>
            <a:r>
              <a:rPr lang="en-US" sz="2000" dirty="0"/>
              <a:t>regulating voltage at Tesla 345 kV bus from 1.03 </a:t>
            </a:r>
            <a:r>
              <a:rPr lang="en-US" sz="2000" dirty="0" err="1"/>
              <a:t>pu</a:t>
            </a:r>
            <a:r>
              <a:rPr lang="en-US" sz="2000" dirty="0"/>
              <a:t> to 1.0 </a:t>
            </a:r>
            <a:r>
              <a:rPr lang="en-US" sz="2000" dirty="0" err="1" smtClean="0"/>
              <a:t>pu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algn="just"/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71" y="1757984"/>
            <a:ext cx="10961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Solution 1 involves Action 1, 2, 3, 4 and 6. Solution 2 involves Action 5 and 6</a:t>
            </a:r>
            <a:r>
              <a:rPr lang="en-US" sz="2000" u="sng" dirty="0" smtClean="0"/>
              <a:t>.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Action 4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Increase </a:t>
            </a:r>
            <a:r>
              <a:rPr lang="en-US" sz="2000" dirty="0"/>
              <a:t>the nominal rating of SVC (mainly the capacitive limit) to increase the dynamic reactive power supporting capability during system </a:t>
            </a:r>
            <a:r>
              <a:rPr lang="en-US" sz="2000" dirty="0" smtClean="0"/>
              <a:t>disturbances.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Action 5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Enable </a:t>
            </a:r>
            <a:r>
              <a:rPr lang="en-US" sz="2000" dirty="0"/>
              <a:t>SVC’s supplementary control (also known as the slow </a:t>
            </a:r>
            <a:r>
              <a:rPr lang="en-US" sz="2000" dirty="0" err="1"/>
              <a:t>susceptance</a:t>
            </a:r>
            <a:r>
              <a:rPr lang="en-US" sz="2000" dirty="0"/>
              <a:t> control</a:t>
            </a:r>
            <a:r>
              <a:rPr lang="en-US" sz="2000" dirty="0" smtClean="0"/>
              <a:t>).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Action 6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Enable </a:t>
            </a:r>
            <a:r>
              <a:rPr lang="en-US" sz="2000" dirty="0"/>
              <a:t>SVC’s </a:t>
            </a:r>
            <a:r>
              <a:rPr lang="en-US" sz="2000" dirty="0" smtClean="0"/>
              <a:t>POD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460" y="5117224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SVC and Shunt Capacitor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7500" y="6427854"/>
            <a:ext cx="24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Shunt Device Data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4" y="2707399"/>
            <a:ext cx="4287876" cy="2409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70" y="1893954"/>
            <a:ext cx="3648075" cy="4533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60003" y="6427854"/>
            <a:ext cx="152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SVC data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307" y="1893954"/>
            <a:ext cx="35909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92151" y="6171685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of proposed solution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875910"/>
            <a:ext cx="107346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046" y="363415"/>
            <a:ext cx="851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POD with 2021 HWLL </a:t>
            </a:r>
            <a:r>
              <a:rPr lang="en-US" sz="4000" b="1" dirty="0" smtClean="0">
                <a:solidFill>
                  <a:schemeClr val="bg1"/>
                </a:solidFill>
              </a:rPr>
              <a:t>Configuration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953363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LPL: Case 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6819-5310-4078-B039-88E073D2B06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5486" y="6068795"/>
            <a:ext cx="44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Undamped</a:t>
            </a:r>
            <a:r>
              <a:rPr lang="en-US" dirty="0" smtClean="0"/>
              <a:t> Oscillations with N-1 Contingency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2554070"/>
            <a:ext cx="52959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P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userSelected">
  <element uid="936e22d5-45a7-4cb7-95ab-1aa8c7c88789" value=""/>
</sisl>
</file>

<file path=customXml/itemProps1.xml><?xml version="1.0" encoding="utf-8"?>
<ds:datastoreItem xmlns:ds="http://schemas.openxmlformats.org/officeDocument/2006/customXml" ds:itemID="{23D97355-DE1A-4E93-B8AF-CA443B1B806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AEPpresentation1</Template>
  <TotalTime>2929</TotalTime>
  <Words>822</Words>
  <Application>Microsoft Office PowerPoint</Application>
  <PresentationFormat>Widescreen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AEPpresentation1</vt:lpstr>
      <vt:lpstr>Impact of SVC Power Oscillation Damper at  AEP’s 345kV substation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Tesla SVC POD with Increased Number of Generators in Nearby Area</dc:title>
  <dc:creator>Zhenhua Wang</dc:creator>
  <cp:keywords/>
  <cp:lastModifiedBy>Pavan Etha</cp:lastModifiedBy>
  <cp:revision>95</cp:revision>
  <dcterms:created xsi:type="dcterms:W3CDTF">2021-05-21T18:59:40Z</dcterms:created>
  <dcterms:modified xsi:type="dcterms:W3CDTF">2021-11-02T15:29:29Z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77966bc8-20b4-4d3d-8ec5-58d2cc9dd226</vt:lpwstr>
  </property>
  <property fmtid="{D5CDD505-2E9C-101B-9397-08002B2CF9AE}" pid="3" name="bjSaver">
    <vt:lpwstr>HWbt+ydz71rQxQqZ0pFO5QUt/bmLTibj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policy="e9c0b8d7-bdb4-4fd3-b62a-f50327aaefce" origin="userSelected" xmlns="http://www.boldonj</vt:lpwstr>
  </property>
  <property fmtid="{D5CDD505-2E9C-101B-9397-08002B2CF9AE}" pid="5" name="bjDocumentLabelXML-0">
    <vt:lpwstr>ames.com/2008/01/sie/internal/label"&gt;&lt;element uid="936e22d5-45a7-4cb7-95ab-1aa8c7c88789" value="" /&gt;&lt;/sisl&gt;</vt:lpwstr>
  </property>
  <property fmtid="{D5CDD505-2E9C-101B-9397-08002B2CF9AE}" pid="6" name="bjDocumentSecurityLabel">
    <vt:lpwstr>Uncategorized</vt:lpwstr>
  </property>
</Properties>
</file>