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9" r:id="rId4"/>
    <p:sldMasterId id="2147493467" r:id="rId5"/>
  </p:sldMasterIdLst>
  <p:notesMasterIdLst>
    <p:notesMasterId r:id="rId27"/>
  </p:notesMasterIdLst>
  <p:handoutMasterIdLst>
    <p:handoutMasterId r:id="rId28"/>
  </p:handoutMasterIdLst>
  <p:sldIdLst>
    <p:sldId id="260" r:id="rId6"/>
    <p:sldId id="284" r:id="rId7"/>
    <p:sldId id="261" r:id="rId8"/>
    <p:sldId id="301" r:id="rId9"/>
    <p:sldId id="303" r:id="rId10"/>
    <p:sldId id="304" r:id="rId11"/>
    <p:sldId id="294" r:id="rId12"/>
    <p:sldId id="299" r:id="rId13"/>
    <p:sldId id="300" r:id="rId14"/>
    <p:sldId id="296" r:id="rId15"/>
    <p:sldId id="262" r:id="rId16"/>
    <p:sldId id="286" r:id="rId17"/>
    <p:sldId id="287" r:id="rId18"/>
    <p:sldId id="288" r:id="rId19"/>
    <p:sldId id="289" r:id="rId20"/>
    <p:sldId id="290" r:id="rId21"/>
    <p:sldId id="291" r:id="rId22"/>
    <p:sldId id="292" r:id="rId23"/>
    <p:sldId id="293" r:id="rId24"/>
    <p:sldId id="297" r:id="rId25"/>
    <p:sldId id="298" r:id="rId2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3926FF-832A-42D0-9291-3EA76F20DFDB}">
          <p14:sldIdLst>
            <p14:sldId id="260"/>
            <p14:sldId id="284"/>
          </p14:sldIdLst>
        </p14:section>
        <p14:section name="Meeting Minutes" id="{D18BE402-A6BF-4A3B-BBC7-FD970CD5DCEF}">
          <p14:sldIdLst>
            <p14:sldId id="261"/>
            <p14:sldId id="301"/>
            <p14:sldId id="303"/>
            <p14:sldId id="304"/>
          </p14:sldIdLst>
        </p14:section>
        <p14:section name="FMEs &amp; IMFR" id="{7B07A7F3-E643-48FA-B8F7-0A8F95EAB17B}">
          <p14:sldIdLst>
            <p14:sldId id="294"/>
            <p14:sldId id="299"/>
            <p14:sldId id="300"/>
            <p14:sldId id="296"/>
          </p14:sldIdLst>
        </p14:section>
        <p14:section name="Questions" id="{96F416E3-8143-44F1-BC34-31FDEEEDC0B2}">
          <p14:sldIdLst>
            <p14:sldId id="262"/>
          </p14:sldIdLst>
        </p14:section>
        <p14:section name="Frequency Control" id="{B8F210D6-5D03-4ACD-A13A-59DB9A6E0761}">
          <p14:sldIdLst>
            <p14:sldId id="286"/>
            <p14:sldId id="287"/>
            <p14:sldId id="288"/>
            <p14:sldId id="289"/>
            <p14:sldId id="290"/>
            <p14:sldId id="291"/>
            <p14:sldId id="292"/>
            <p14:sldId id="293"/>
            <p14:sldId id="297"/>
            <p14:sldId id="298"/>
          </p14:sldIdLst>
        </p14:section>
      </p14:sectionLst>
    </p:ext>
    <p:ext uri="{EFAFB233-063F-42B5-8137-9DF3F51BA10A}">
      <p15:sldGuideLst xmlns:p15="http://schemas.microsoft.com/office/powerpoint/2012/main">
        <p15:guide id="1" orient="horz" pos="4032">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rratano, Alex" initials="GA" lastIdx="1" clrIdx="0">
    <p:extLst>
      <p:ext uri="{19B8F6BF-5375-455C-9EA6-DF929625EA0E}">
        <p15:presenceInfo xmlns:p15="http://schemas.microsoft.com/office/powerpoint/2012/main" userId="S-1-5-21-639947351-343809578-3807592339-400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87462" autoAdjust="0"/>
  </p:normalViewPr>
  <p:slideViewPr>
    <p:cSldViewPr snapToGrid="0" snapToObjects="1">
      <p:cViewPr varScale="1">
        <p:scale>
          <a:sx n="67" d="100"/>
          <a:sy n="67" d="100"/>
        </p:scale>
        <p:origin x="490" y="62"/>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99" d="100"/>
          <a:sy n="99" d="100"/>
        </p:scale>
        <p:origin x="3528"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F69DE495-51AC-4723-A7B4-B1B58AAC8C5A}" type="datetimeFigureOut">
              <a:rPr lang="en-US" smtClean="0"/>
              <a:t>11/2/2021</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F80D1E90-E9C6-42A2-8EB7-24DAC221AC2D}" type="slidenum">
              <a:rPr lang="en-US" smtClean="0"/>
              <a:t>‹#›</a:t>
            </a:fld>
            <a:endParaRPr lang="en-US"/>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5773"/>
          </a:xfrm>
          <a:prstGeom prst="rect">
            <a:avLst/>
          </a:prstGeom>
        </p:spPr>
        <p:txBody>
          <a:bodyPr vert="horz" lIns="91577" tIns="45789" rIns="91577" bIns="45789" rtlCol="0"/>
          <a:lstStyle>
            <a:lvl1pPr algn="r">
              <a:defRPr sz="1200"/>
            </a:lvl1pPr>
          </a:lstStyle>
          <a:p>
            <a:fld id="{D1DF52B9-7E6C-4146-83FC-76B5AB271E46}" type="datetimeFigureOut">
              <a:rPr lang="en-US" smtClean="0"/>
              <a:t>11/1/2021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1577" tIns="45789" rIns="91577" bIns="45789" rtlCol="0" anchor="b"/>
          <a:lstStyle>
            <a:lvl1pPr algn="r">
              <a:defRPr sz="1200"/>
            </a:lvl1pPr>
          </a:lstStyle>
          <a:p>
            <a:fld id="{E41B3D22-F502-4A52-A06E-717BD3D70E2C}" type="slidenum">
              <a:rPr lang="en-US" smtClean="0"/>
              <a:t>‹#›</a:t>
            </a:fld>
            <a:endParaRPr lang="en-US"/>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a:p>
        </p:txBody>
      </p:sp>
    </p:spTree>
    <p:extLst>
      <p:ext uri="{BB962C8B-B14F-4D97-AF65-F5344CB8AC3E}">
        <p14:creationId xmlns:p14="http://schemas.microsoft.com/office/powerpoint/2010/main" val="87065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18.51% </a:t>
            </a:r>
          </a:p>
        </p:txBody>
      </p:sp>
      <p:sp>
        <p:nvSpPr>
          <p:cNvPr id="4" name="Slide Number Placeholder 3"/>
          <p:cNvSpPr>
            <a:spLocks noGrp="1"/>
          </p:cNvSpPr>
          <p:nvPr>
            <p:ph type="sldNum" sz="quarter" idx="10"/>
          </p:nvPr>
        </p:nvSpPr>
        <p:spPr/>
        <p:txBody>
          <a:bodyPr/>
          <a:lstStyle/>
          <a:p>
            <a:fld id="{E41B3D22-F502-4A52-A06E-717BD3D70E2C}" type="slidenum">
              <a:rPr lang="en-US" smtClean="0"/>
              <a:t>19</a:t>
            </a:fld>
            <a:endParaRPr lang="en-US"/>
          </a:p>
        </p:txBody>
      </p:sp>
    </p:spTree>
    <p:extLst>
      <p:ext uri="{BB962C8B-B14F-4D97-AF65-F5344CB8AC3E}">
        <p14:creationId xmlns:p14="http://schemas.microsoft.com/office/powerpoint/2010/main" val="1634664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sz="1200" b="0" i="0" u="none" strike="noStrike" dirty="0">
                <a:solidFill>
                  <a:srgbClr val="000000"/>
                </a:solidFill>
                <a:effectLst/>
                <a:latin typeface="Calibri" panose="020F0502020204030204" pitchFamily="34" charset="0"/>
              </a:rPr>
              <a:t>1,723,725</a:t>
            </a:r>
            <a:r>
              <a:rPr lang="en-US" dirty="0"/>
              <a:t>  MWh</a:t>
            </a:r>
          </a:p>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20</a:t>
            </a:fld>
            <a:endParaRPr lang="en-US"/>
          </a:p>
        </p:txBody>
      </p:sp>
    </p:spTree>
    <p:extLst>
      <p:ext uri="{BB962C8B-B14F-4D97-AF65-F5344CB8AC3E}">
        <p14:creationId xmlns:p14="http://schemas.microsoft.com/office/powerpoint/2010/main" val="2022794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4.72%</a:t>
            </a:r>
          </a:p>
        </p:txBody>
      </p:sp>
      <p:sp>
        <p:nvSpPr>
          <p:cNvPr id="4" name="Slide Number Placeholder 3"/>
          <p:cNvSpPr>
            <a:spLocks noGrp="1"/>
          </p:cNvSpPr>
          <p:nvPr>
            <p:ph type="sldNum" sz="quarter" idx="10"/>
          </p:nvPr>
        </p:nvSpPr>
        <p:spPr/>
        <p:txBody>
          <a:bodyPr/>
          <a:lstStyle/>
          <a:p>
            <a:fld id="{E41B3D22-F502-4A52-A06E-717BD3D70E2C}" type="slidenum">
              <a:rPr lang="en-US" smtClean="0"/>
              <a:t>21</a:t>
            </a:fld>
            <a:endParaRPr lang="en-US"/>
          </a:p>
        </p:txBody>
      </p:sp>
    </p:spTree>
    <p:extLst>
      <p:ext uri="{BB962C8B-B14F-4D97-AF65-F5344CB8AC3E}">
        <p14:creationId xmlns:p14="http://schemas.microsoft.com/office/powerpoint/2010/main" val="21793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2</a:t>
            </a:fld>
            <a:endParaRPr lang="en-US"/>
          </a:p>
        </p:txBody>
      </p:sp>
    </p:spTree>
    <p:extLst>
      <p:ext uri="{BB962C8B-B14F-4D97-AF65-F5344CB8AC3E}">
        <p14:creationId xmlns:p14="http://schemas.microsoft.com/office/powerpoint/2010/main" val="194024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3</a:t>
            </a:fld>
            <a:endParaRPr lang="en-US"/>
          </a:p>
        </p:txBody>
      </p:sp>
    </p:spTree>
    <p:extLst>
      <p:ext uri="{BB962C8B-B14F-4D97-AF65-F5344CB8AC3E}">
        <p14:creationId xmlns:p14="http://schemas.microsoft.com/office/powerpoint/2010/main" val="68249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4</a:t>
            </a:fld>
            <a:endParaRPr lang="en-US"/>
          </a:p>
        </p:txBody>
      </p:sp>
    </p:spTree>
    <p:extLst>
      <p:ext uri="{BB962C8B-B14F-4D97-AF65-F5344CB8AC3E}">
        <p14:creationId xmlns:p14="http://schemas.microsoft.com/office/powerpoint/2010/main" val="170793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5</a:t>
            </a:fld>
            <a:endParaRPr lang="en-US"/>
          </a:p>
        </p:txBody>
      </p:sp>
    </p:spTree>
    <p:extLst>
      <p:ext uri="{BB962C8B-B14F-4D97-AF65-F5344CB8AC3E}">
        <p14:creationId xmlns:p14="http://schemas.microsoft.com/office/powerpoint/2010/main" val="2836659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6</a:t>
            </a:fld>
            <a:endParaRPr lang="en-US"/>
          </a:p>
        </p:txBody>
      </p:sp>
    </p:spTree>
    <p:extLst>
      <p:ext uri="{BB962C8B-B14F-4D97-AF65-F5344CB8AC3E}">
        <p14:creationId xmlns:p14="http://schemas.microsoft.com/office/powerpoint/2010/main" val="395895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16</a:t>
            </a:fld>
            <a:endParaRPr lang="en-US"/>
          </a:p>
        </p:txBody>
      </p:sp>
    </p:spTree>
    <p:extLst>
      <p:ext uri="{BB962C8B-B14F-4D97-AF65-F5344CB8AC3E}">
        <p14:creationId xmlns:p14="http://schemas.microsoft.com/office/powerpoint/2010/main" val="347630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36,556,459 MWh</a:t>
            </a:r>
          </a:p>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17</a:t>
            </a:fld>
            <a:endParaRPr lang="en-US"/>
          </a:p>
        </p:txBody>
      </p:sp>
    </p:spTree>
    <p:extLst>
      <p:ext uri="{BB962C8B-B14F-4D97-AF65-F5344CB8AC3E}">
        <p14:creationId xmlns:p14="http://schemas.microsoft.com/office/powerpoint/2010/main" val="2428618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6,767,688</a:t>
            </a:r>
            <a:r>
              <a:rPr lang="en-US" dirty="0"/>
              <a:t>  M</a:t>
            </a:r>
            <a:r>
              <a:rPr lang="en-US" sz="1000" b="0" i="0" u="none" strike="noStrike" kern="1200" dirty="0">
                <a:solidFill>
                  <a:schemeClr val="tx1"/>
                </a:solidFill>
                <a:effectLst/>
                <a:latin typeface="+mn-lt"/>
                <a:ea typeface="+mn-ea"/>
                <a:cs typeface="+mn-cs"/>
              </a:rPr>
              <a:t>Wh</a:t>
            </a:r>
          </a:p>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18</a:t>
            </a:fld>
            <a:endParaRPr lang="en-US"/>
          </a:p>
        </p:txBody>
      </p:sp>
    </p:spTree>
    <p:extLst>
      <p:ext uri="{BB962C8B-B14F-4D97-AF65-F5344CB8AC3E}">
        <p14:creationId xmlns:p14="http://schemas.microsoft.com/office/powerpoint/2010/main" val="2047211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Hello I'm a slide</a:t>
            </a:r>
          </a:p>
        </p:txBody>
      </p:sp>
    </p:spTree>
    <p:extLst>
      <p:ext uri="{BB962C8B-B14F-4D97-AF65-F5344CB8AC3E}">
        <p14:creationId xmlns:p14="http://schemas.microsoft.com/office/powerpoint/2010/main" val="428210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347697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47396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06522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375278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429254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91084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12663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47334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1022545" y="6010274"/>
            <a:ext cx="6867526" cy="415498"/>
          </a:xfrm>
          <a:prstGeom prst="rect">
            <a:avLst/>
          </a:prstGeom>
          <a:noFill/>
        </p:spPr>
        <p:txBody>
          <a:bodyPr wrap="square" rtlCol="0">
            <a:spAutoFit/>
          </a:bodyPr>
          <a:lstStyle/>
          <a:p>
            <a:pPr algn="l"/>
            <a:r>
              <a:rPr lang="en-US" sz="1050" b="1" dirty="0"/>
              <a:t>ROS</a:t>
            </a:r>
          </a:p>
          <a:p>
            <a:pPr algn="l"/>
            <a:r>
              <a:rPr lang="en-US" sz="1050" dirty="0"/>
              <a:t>11/04/21</a:t>
            </a:r>
          </a:p>
        </p:txBody>
      </p:sp>
    </p:spTree>
    <p:extLst>
      <p:ext uri="{BB962C8B-B14F-4D97-AF65-F5344CB8AC3E}">
        <p14:creationId xmlns:p14="http://schemas.microsoft.com/office/powerpoint/2010/main" val="4158016387"/>
      </p:ext>
    </p:extLst>
  </p:cSld>
  <p:clrMap bg1="lt1" tx1="dk1" bg2="lt2" tx2="dk2" accent1="accent1" accent2="accent2" accent3="accent3" accent4="accent4" accent5="accent5" accent6="accent6" hlink="hlink" folHlink="folHlink"/>
  <p:sldLayoutIdLst>
    <p:sldLayoutId id="2147493490" r:id="rId1"/>
    <p:sldLayoutId id="2147493491" r:id="rId2"/>
    <p:sldLayoutId id="2147493492" r:id="rId3"/>
    <p:sldLayoutId id="2147493493" r:id="rId4"/>
    <p:sldLayoutId id="2147493494" r:id="rId5"/>
    <p:sldLayoutId id="2147493495" r:id="rId6"/>
    <p:sldLayoutId id="2147493496"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t>‹#›</a:t>
            </a:fld>
            <a:endParaRPr lang="en-US" dirty="0"/>
          </a:p>
        </p:txBody>
      </p:sp>
    </p:spTree>
    <p:extLst>
      <p:ext uri="{BB962C8B-B14F-4D97-AF65-F5344CB8AC3E}">
        <p14:creationId xmlns:p14="http://schemas.microsoft.com/office/powerpoint/2010/main" val="366333970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87400" y="2804577"/>
            <a:ext cx="7543800" cy="2586136"/>
            <a:chOff x="787400" y="1852613"/>
            <a:chExt cx="7543800" cy="2586136"/>
          </a:xfrm>
        </p:grpSpPr>
        <p:sp>
          <p:nvSpPr>
            <p:cNvPr id="10" name="TextBox 9"/>
            <p:cNvSpPr txBox="1"/>
            <p:nvPr/>
          </p:nvSpPr>
          <p:spPr>
            <a:xfrm>
              <a:off x="787400" y="2130425"/>
              <a:ext cx="7543800" cy="2308324"/>
            </a:xfrm>
            <a:prstGeom prst="rect">
              <a:avLst/>
            </a:prstGeom>
            <a:noFill/>
          </p:spPr>
          <p:txBody>
            <a:bodyPr wrap="square" rtlCol="0">
              <a:spAutoFit/>
            </a:bodyPr>
            <a:lstStyle/>
            <a:p>
              <a:r>
                <a:rPr lang="en-US" sz="3200" b="1" dirty="0"/>
                <a:t>PDCWG Report to ROS </a:t>
              </a:r>
            </a:p>
            <a:p>
              <a:endParaRPr lang="en-US" b="1" dirty="0"/>
            </a:p>
            <a:p>
              <a:r>
                <a:rPr lang="en-US" sz="2000" i="1" dirty="0"/>
                <a:t>Chair: Chad Mulholland, NRG</a:t>
              </a:r>
              <a:endParaRPr lang="en-US" sz="2000" dirty="0"/>
            </a:p>
            <a:p>
              <a:r>
                <a:rPr lang="en-US" sz="2000" i="1" dirty="0"/>
                <a:t>Vice Chair: </a:t>
              </a:r>
              <a:r>
                <a:rPr lang="en-US" sz="2000" dirty="0"/>
                <a:t>Jimmy Jackson, CPS</a:t>
              </a:r>
            </a:p>
            <a:p>
              <a:endParaRPr lang="en-US" dirty="0"/>
            </a:p>
            <a:p>
              <a:r>
                <a:rPr lang="en-US" dirty="0"/>
                <a:t>ROS</a:t>
              </a:r>
            </a:p>
            <a:p>
              <a:r>
                <a:rPr lang="en-US" dirty="0"/>
                <a:t>November 04, 2021</a:t>
              </a:r>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9797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Interconnection Minimum Frequency Response (IMFR) Performance</a:t>
            </a:r>
          </a:p>
        </p:txBody>
      </p:sp>
      <p:sp>
        <p:nvSpPr>
          <p:cNvPr id="7" name="TextBox 6"/>
          <p:cNvSpPr txBox="1"/>
          <p:nvPr/>
        </p:nvSpPr>
        <p:spPr>
          <a:xfrm>
            <a:off x="5123935" y="5936348"/>
            <a:ext cx="3715265" cy="261610"/>
          </a:xfrm>
          <a:prstGeom prst="rect">
            <a:avLst/>
          </a:prstGeom>
          <a:noFill/>
        </p:spPr>
        <p:txBody>
          <a:bodyPr wrap="square" rtlCol="0">
            <a:spAutoFit/>
          </a:bodyPr>
          <a:lstStyle/>
          <a:p>
            <a:r>
              <a:rPr lang="en-US" sz="1100" dirty="0">
                <a:latin typeface="+mj-lt"/>
                <a:ea typeface="+mj-ea"/>
                <a:cs typeface="+mj-cs"/>
              </a:rPr>
              <a:t>Frequency Response Obligation (FRO): 471 MW/0.1 Hz</a:t>
            </a:r>
          </a:p>
        </p:txBody>
      </p:sp>
      <p:pic>
        <p:nvPicPr>
          <p:cNvPr id="4" name="Picture 3">
            <a:extLst>
              <a:ext uri="{FF2B5EF4-FFF2-40B4-BE49-F238E27FC236}">
                <a16:creationId xmlns:a16="http://schemas.microsoft.com/office/drawing/2014/main" id="{3C541700-FB2F-4396-BA7D-D45A6993CAF9}"/>
              </a:ext>
            </a:extLst>
          </p:cNvPr>
          <p:cNvPicPr>
            <a:picLocks noChangeAspect="1"/>
          </p:cNvPicPr>
          <p:nvPr/>
        </p:nvPicPr>
        <p:blipFill>
          <a:blip r:embed="rId2"/>
          <a:stretch>
            <a:fillRect/>
          </a:stretch>
        </p:blipFill>
        <p:spPr>
          <a:xfrm>
            <a:off x="760651" y="744210"/>
            <a:ext cx="7056256" cy="5028366"/>
          </a:xfrm>
          <a:prstGeom prst="rect">
            <a:avLst/>
          </a:prstGeom>
        </p:spPr>
      </p:pic>
      <p:sp>
        <p:nvSpPr>
          <p:cNvPr id="8" name="Rectangle 7">
            <a:extLst>
              <a:ext uri="{FF2B5EF4-FFF2-40B4-BE49-F238E27FC236}">
                <a16:creationId xmlns:a16="http://schemas.microsoft.com/office/drawing/2014/main" id="{5B51C9D7-E09C-490D-998E-80EB18E99B62}"/>
              </a:ext>
            </a:extLst>
          </p:cNvPr>
          <p:cNvSpPr/>
          <p:nvPr/>
        </p:nvSpPr>
        <p:spPr>
          <a:xfrm>
            <a:off x="5445940" y="4185318"/>
            <a:ext cx="2092960" cy="5121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100" dirty="0"/>
              <a:t>IMFR Performance currently</a:t>
            </a:r>
          </a:p>
          <a:p>
            <a:pPr algn="ctr"/>
            <a:r>
              <a:rPr lang="en-US" sz="1100" dirty="0"/>
              <a:t>1130.5 MW/0.1HZ</a:t>
            </a:r>
          </a:p>
        </p:txBody>
      </p:sp>
    </p:spTree>
    <p:extLst>
      <p:ext uri="{BB962C8B-B14F-4D97-AF65-F5344CB8AC3E}">
        <p14:creationId xmlns:p14="http://schemas.microsoft.com/office/powerpoint/2010/main" val="255834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736053"/>
            <a:ext cx="6553200" cy="1385895"/>
            <a:chOff x="1295400" y="2799182"/>
            <a:chExt cx="6553200" cy="1385895"/>
          </a:xfrm>
        </p:grpSpPr>
        <p:sp>
          <p:nvSpPr>
            <p:cNvPr id="2" name="TextBox 1"/>
            <p:cNvSpPr txBox="1"/>
            <p:nvPr/>
          </p:nvSpPr>
          <p:spPr>
            <a:xfrm>
              <a:off x="1295400" y="3199742"/>
              <a:ext cx="6553200" cy="584775"/>
            </a:xfrm>
            <a:prstGeom prst="rect">
              <a:avLst/>
            </a:prstGeom>
            <a:noFill/>
          </p:spPr>
          <p:txBody>
            <a:bodyPr wrap="square" rtlCol="0">
              <a:spAutoFit/>
            </a:bodyPr>
            <a:lstStyle/>
            <a:p>
              <a:pPr algn="ctr"/>
              <a:r>
                <a:rPr lang="en-US" sz="3200" b="1" dirty="0"/>
                <a:t>Questions?</a:t>
              </a:r>
              <a:endParaRPr lang="en-US" b="1" dirty="0"/>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874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Frequency Control Report</a:t>
            </a:r>
          </a:p>
        </p:txBody>
      </p:sp>
      <p:sp>
        <p:nvSpPr>
          <p:cNvPr id="3" name="Text Placeholder 2"/>
          <p:cNvSpPr>
            <a:spLocks noGrp="1"/>
          </p:cNvSpPr>
          <p:nvPr>
            <p:ph type="body" idx="1"/>
          </p:nvPr>
        </p:nvSpPr>
        <p:spPr/>
        <p:txBody>
          <a:bodyPr/>
          <a:lstStyle/>
          <a:p>
            <a:r>
              <a:rPr lang="en-US" dirty="0"/>
              <a:t>September 2021</a:t>
            </a:r>
          </a:p>
        </p:txBody>
      </p:sp>
    </p:spTree>
    <p:extLst>
      <p:ext uri="{BB962C8B-B14F-4D97-AF65-F5344CB8AC3E}">
        <p14:creationId xmlns:p14="http://schemas.microsoft.com/office/powerpoint/2010/main" val="207509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CPS1 Performance</a:t>
            </a:r>
          </a:p>
        </p:txBody>
      </p:sp>
      <p:pic>
        <p:nvPicPr>
          <p:cNvPr id="4" name="Picture 3">
            <a:extLst>
              <a:ext uri="{FF2B5EF4-FFF2-40B4-BE49-F238E27FC236}">
                <a16:creationId xmlns:a16="http://schemas.microsoft.com/office/drawing/2014/main" id="{D4F8FC42-FB5D-46B1-8658-0A682AA4701C}"/>
              </a:ext>
            </a:extLst>
          </p:cNvPr>
          <p:cNvPicPr>
            <a:picLocks noChangeAspect="1"/>
          </p:cNvPicPr>
          <p:nvPr/>
        </p:nvPicPr>
        <p:blipFill>
          <a:blip r:embed="rId2"/>
          <a:stretch>
            <a:fillRect/>
          </a:stretch>
        </p:blipFill>
        <p:spPr>
          <a:xfrm>
            <a:off x="725091" y="773962"/>
            <a:ext cx="7544970" cy="5207344"/>
          </a:xfrm>
          <a:prstGeom prst="rect">
            <a:avLst/>
          </a:prstGeom>
        </p:spPr>
      </p:pic>
      <p:sp>
        <p:nvSpPr>
          <p:cNvPr id="7" name="TextBox 6">
            <a:extLst>
              <a:ext uri="{FF2B5EF4-FFF2-40B4-BE49-F238E27FC236}">
                <a16:creationId xmlns:a16="http://schemas.microsoft.com/office/drawing/2014/main" id="{4975374C-EF2C-4A00-9932-85AF39DAC628}"/>
              </a:ext>
            </a:extLst>
          </p:cNvPr>
          <p:cNvSpPr txBox="1"/>
          <p:nvPr/>
        </p:nvSpPr>
        <p:spPr>
          <a:xfrm>
            <a:off x="4117496" y="1066800"/>
            <a:ext cx="3706464" cy="307777"/>
          </a:xfrm>
          <a:prstGeom prst="rect">
            <a:avLst/>
          </a:prstGeom>
          <a:solidFill>
            <a:srgbClr val="00ACC8"/>
          </a:solidFill>
          <a:ln w="25400" cap="flat" cmpd="sng" algn="ctr">
            <a:solidFill>
              <a:srgbClr val="00ACC8">
                <a:shade val="50000"/>
              </a:srgbClr>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rPr>
              <a:t>Current 12-Month Rolling Average: 169.33%</a:t>
            </a:r>
          </a:p>
        </p:txBody>
      </p:sp>
    </p:spTree>
    <p:extLst>
      <p:ext uri="{BB962C8B-B14F-4D97-AF65-F5344CB8AC3E}">
        <p14:creationId xmlns:p14="http://schemas.microsoft.com/office/powerpoint/2010/main" val="6209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RMS1 Performance of ERCOT Frequency</a:t>
            </a:r>
          </a:p>
        </p:txBody>
      </p:sp>
      <p:pic>
        <p:nvPicPr>
          <p:cNvPr id="4" name="Picture 3">
            <a:extLst>
              <a:ext uri="{FF2B5EF4-FFF2-40B4-BE49-F238E27FC236}">
                <a16:creationId xmlns:a16="http://schemas.microsoft.com/office/drawing/2014/main" id="{E1E9A5CE-EB7D-45FC-8917-B77698ED4F7F}"/>
              </a:ext>
            </a:extLst>
          </p:cNvPr>
          <p:cNvPicPr>
            <a:picLocks noChangeAspect="1"/>
          </p:cNvPicPr>
          <p:nvPr/>
        </p:nvPicPr>
        <p:blipFill>
          <a:blip r:embed="rId2"/>
          <a:stretch>
            <a:fillRect/>
          </a:stretch>
        </p:blipFill>
        <p:spPr>
          <a:xfrm>
            <a:off x="953710" y="798348"/>
            <a:ext cx="7236579" cy="5141206"/>
          </a:xfrm>
          <a:prstGeom prst="rect">
            <a:avLst/>
          </a:prstGeom>
        </p:spPr>
      </p:pic>
    </p:spTree>
    <p:extLst>
      <p:ext uri="{BB962C8B-B14F-4D97-AF65-F5344CB8AC3E}">
        <p14:creationId xmlns:p14="http://schemas.microsoft.com/office/powerpoint/2010/main" val="2369893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Frequency Profile Analysis</a:t>
            </a:r>
          </a:p>
        </p:txBody>
      </p:sp>
      <p:pic>
        <p:nvPicPr>
          <p:cNvPr id="4" name="Picture 3">
            <a:extLst>
              <a:ext uri="{FF2B5EF4-FFF2-40B4-BE49-F238E27FC236}">
                <a16:creationId xmlns:a16="http://schemas.microsoft.com/office/drawing/2014/main" id="{CE44F6DA-F83F-47A1-B1C8-077161EFB400}"/>
              </a:ext>
            </a:extLst>
          </p:cNvPr>
          <p:cNvPicPr>
            <a:picLocks noChangeAspect="1"/>
          </p:cNvPicPr>
          <p:nvPr/>
        </p:nvPicPr>
        <p:blipFill>
          <a:blip r:embed="rId2"/>
          <a:stretch>
            <a:fillRect/>
          </a:stretch>
        </p:blipFill>
        <p:spPr>
          <a:xfrm>
            <a:off x="828731" y="722141"/>
            <a:ext cx="7486537" cy="5233597"/>
          </a:xfrm>
          <a:prstGeom prst="rect">
            <a:avLst/>
          </a:prstGeom>
        </p:spPr>
      </p:pic>
    </p:spTree>
    <p:extLst>
      <p:ext uri="{BB962C8B-B14F-4D97-AF65-F5344CB8AC3E}">
        <p14:creationId xmlns:p14="http://schemas.microsoft.com/office/powerpoint/2010/main" val="122498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Time Error Corrections</a:t>
            </a:r>
          </a:p>
        </p:txBody>
      </p:sp>
      <p:pic>
        <p:nvPicPr>
          <p:cNvPr id="4" name="Picture 3">
            <a:extLst>
              <a:ext uri="{FF2B5EF4-FFF2-40B4-BE49-F238E27FC236}">
                <a16:creationId xmlns:a16="http://schemas.microsoft.com/office/drawing/2014/main" id="{A430DB32-E6CD-4FB9-8F7D-E110EB9D05DD}"/>
              </a:ext>
            </a:extLst>
          </p:cNvPr>
          <p:cNvPicPr>
            <a:picLocks noChangeAspect="1"/>
          </p:cNvPicPr>
          <p:nvPr/>
        </p:nvPicPr>
        <p:blipFill>
          <a:blip r:embed="rId3"/>
          <a:stretch>
            <a:fillRect/>
          </a:stretch>
        </p:blipFill>
        <p:spPr>
          <a:xfrm>
            <a:off x="685463" y="837975"/>
            <a:ext cx="7773074" cy="5182049"/>
          </a:xfrm>
          <a:prstGeom prst="rect">
            <a:avLst/>
          </a:prstGeom>
        </p:spPr>
      </p:pic>
    </p:spTree>
    <p:extLst>
      <p:ext uri="{BB962C8B-B14F-4D97-AF65-F5344CB8AC3E}">
        <p14:creationId xmlns:p14="http://schemas.microsoft.com/office/powerpoint/2010/main" val="96804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ERCOT Total Energy</a:t>
            </a:r>
          </a:p>
        </p:txBody>
      </p:sp>
      <p:pic>
        <p:nvPicPr>
          <p:cNvPr id="4" name="Picture 3">
            <a:extLst>
              <a:ext uri="{FF2B5EF4-FFF2-40B4-BE49-F238E27FC236}">
                <a16:creationId xmlns:a16="http://schemas.microsoft.com/office/drawing/2014/main" id="{840E1078-7782-4DDE-BC96-124A9DE40FD5}"/>
              </a:ext>
            </a:extLst>
          </p:cNvPr>
          <p:cNvPicPr>
            <a:picLocks noChangeAspect="1"/>
          </p:cNvPicPr>
          <p:nvPr/>
        </p:nvPicPr>
        <p:blipFill>
          <a:blip r:embed="rId3"/>
          <a:stretch>
            <a:fillRect/>
          </a:stretch>
        </p:blipFill>
        <p:spPr>
          <a:xfrm>
            <a:off x="880552" y="749576"/>
            <a:ext cx="7382896" cy="5238530"/>
          </a:xfrm>
          <a:prstGeom prst="rect">
            <a:avLst/>
          </a:prstGeom>
        </p:spPr>
      </p:pic>
    </p:spTree>
    <p:extLst>
      <p:ext uri="{BB962C8B-B14F-4D97-AF65-F5344CB8AC3E}">
        <p14:creationId xmlns:p14="http://schemas.microsoft.com/office/powerpoint/2010/main" val="427663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ERCOT Total Energy from Wind Generation</a:t>
            </a:r>
          </a:p>
        </p:txBody>
      </p:sp>
      <p:pic>
        <p:nvPicPr>
          <p:cNvPr id="2" name="Picture 1">
            <a:extLst>
              <a:ext uri="{FF2B5EF4-FFF2-40B4-BE49-F238E27FC236}">
                <a16:creationId xmlns:a16="http://schemas.microsoft.com/office/drawing/2014/main" id="{B0387037-680E-47F1-B62B-88268BE60D34}"/>
              </a:ext>
            </a:extLst>
          </p:cNvPr>
          <p:cNvPicPr>
            <a:picLocks noChangeAspect="1"/>
          </p:cNvPicPr>
          <p:nvPr/>
        </p:nvPicPr>
        <p:blipFill>
          <a:blip r:embed="rId3"/>
          <a:stretch>
            <a:fillRect/>
          </a:stretch>
        </p:blipFill>
        <p:spPr>
          <a:xfrm>
            <a:off x="990289" y="828830"/>
            <a:ext cx="7163421" cy="5200339"/>
          </a:xfrm>
          <a:prstGeom prst="rect">
            <a:avLst/>
          </a:prstGeom>
        </p:spPr>
      </p:pic>
    </p:spTree>
    <p:extLst>
      <p:ext uri="{BB962C8B-B14F-4D97-AF65-F5344CB8AC3E}">
        <p14:creationId xmlns:p14="http://schemas.microsoft.com/office/powerpoint/2010/main" val="2889710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ERCOT % Energy from Wind Generation</a:t>
            </a:r>
          </a:p>
        </p:txBody>
      </p:sp>
      <p:pic>
        <p:nvPicPr>
          <p:cNvPr id="4" name="Picture 3">
            <a:extLst>
              <a:ext uri="{FF2B5EF4-FFF2-40B4-BE49-F238E27FC236}">
                <a16:creationId xmlns:a16="http://schemas.microsoft.com/office/drawing/2014/main" id="{47E6F62D-B661-4413-A18F-13EC703FAAE9}"/>
              </a:ext>
            </a:extLst>
          </p:cNvPr>
          <p:cNvPicPr>
            <a:picLocks noChangeAspect="1"/>
          </p:cNvPicPr>
          <p:nvPr/>
        </p:nvPicPr>
        <p:blipFill>
          <a:blip r:embed="rId3"/>
          <a:stretch>
            <a:fillRect/>
          </a:stretch>
        </p:blipFill>
        <p:spPr>
          <a:xfrm>
            <a:off x="798249" y="798348"/>
            <a:ext cx="7547502" cy="5197850"/>
          </a:xfrm>
          <a:prstGeom prst="rect">
            <a:avLst/>
          </a:prstGeom>
        </p:spPr>
      </p:pic>
    </p:spTree>
    <p:extLst>
      <p:ext uri="{BB962C8B-B14F-4D97-AF65-F5344CB8AC3E}">
        <p14:creationId xmlns:p14="http://schemas.microsoft.com/office/powerpoint/2010/main" val="264840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Report Overview</a:t>
            </a:r>
          </a:p>
          <a:p>
            <a:pPr lvl="1"/>
            <a:r>
              <a:rPr lang="en-US" sz="2000" dirty="0"/>
              <a:t>Meeting Minutes</a:t>
            </a:r>
          </a:p>
          <a:p>
            <a:pPr lvl="1"/>
            <a:r>
              <a:rPr lang="en-US" sz="2000" dirty="0"/>
              <a:t>BAL-001-TRE-2 FMEs and IMFR</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1600" dirty="0">
                <a:solidFill>
                  <a:prstClr val="black"/>
                </a:solidFill>
                <a:latin typeface="Arial"/>
              </a:rPr>
              <a:t>2 FMEs in the month of September</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lvl="1"/>
            <a:r>
              <a:rPr lang="en-US" sz="2000" dirty="0"/>
              <a:t>Frequency Control Report</a:t>
            </a:r>
          </a:p>
          <a:p>
            <a:pPr marL="914400" lvl="2" indent="0">
              <a:buNone/>
            </a:pPr>
            <a:endParaRPr lang="en-US" sz="1600" dirty="0"/>
          </a:p>
        </p:txBody>
      </p:sp>
      <p:sp>
        <p:nvSpPr>
          <p:cNvPr id="3" name="Title 2"/>
          <p:cNvSpPr>
            <a:spLocks noGrp="1"/>
          </p:cNvSpPr>
          <p:nvPr>
            <p:ph type="title"/>
          </p:nvPr>
        </p:nvSpPr>
        <p:spPr/>
        <p:txBody>
          <a:bodyPr/>
          <a:lstStyle/>
          <a:p>
            <a:r>
              <a:rPr lang="en-US" dirty="0"/>
              <a:t>Report Overview &amp; Notes</a:t>
            </a:r>
          </a:p>
        </p:txBody>
      </p:sp>
    </p:spTree>
    <p:extLst>
      <p:ext uri="{BB962C8B-B14F-4D97-AF65-F5344CB8AC3E}">
        <p14:creationId xmlns:p14="http://schemas.microsoft.com/office/powerpoint/2010/main" val="3241662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ERCOT Total Energy from Solar Generation</a:t>
            </a:r>
          </a:p>
        </p:txBody>
      </p:sp>
      <p:pic>
        <p:nvPicPr>
          <p:cNvPr id="4" name="Picture 3">
            <a:extLst>
              <a:ext uri="{FF2B5EF4-FFF2-40B4-BE49-F238E27FC236}">
                <a16:creationId xmlns:a16="http://schemas.microsoft.com/office/drawing/2014/main" id="{255DDDED-60E1-498D-8082-4798C262B28C}"/>
              </a:ext>
            </a:extLst>
          </p:cNvPr>
          <p:cNvPicPr>
            <a:picLocks noChangeAspect="1"/>
          </p:cNvPicPr>
          <p:nvPr/>
        </p:nvPicPr>
        <p:blipFill>
          <a:blip r:embed="rId3"/>
          <a:stretch>
            <a:fillRect/>
          </a:stretch>
        </p:blipFill>
        <p:spPr>
          <a:xfrm>
            <a:off x="929324" y="783107"/>
            <a:ext cx="7285351" cy="5188816"/>
          </a:xfrm>
          <a:prstGeom prst="rect">
            <a:avLst/>
          </a:prstGeom>
        </p:spPr>
      </p:pic>
    </p:spTree>
    <p:extLst>
      <p:ext uri="{BB962C8B-B14F-4D97-AF65-F5344CB8AC3E}">
        <p14:creationId xmlns:p14="http://schemas.microsoft.com/office/powerpoint/2010/main" val="3645124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ERCOT % Energy from Solar Generation</a:t>
            </a:r>
          </a:p>
        </p:txBody>
      </p:sp>
      <p:pic>
        <p:nvPicPr>
          <p:cNvPr id="4" name="Picture 3">
            <a:extLst>
              <a:ext uri="{FF2B5EF4-FFF2-40B4-BE49-F238E27FC236}">
                <a16:creationId xmlns:a16="http://schemas.microsoft.com/office/drawing/2014/main" id="{5AD28A7B-9A85-47A4-919E-CB18A3B06E92}"/>
              </a:ext>
            </a:extLst>
          </p:cNvPr>
          <p:cNvPicPr>
            <a:picLocks noChangeAspect="1"/>
          </p:cNvPicPr>
          <p:nvPr/>
        </p:nvPicPr>
        <p:blipFill>
          <a:blip r:embed="rId3"/>
          <a:stretch>
            <a:fillRect/>
          </a:stretch>
        </p:blipFill>
        <p:spPr>
          <a:xfrm>
            <a:off x="914083" y="770913"/>
            <a:ext cx="7315834" cy="5136273"/>
          </a:xfrm>
          <a:prstGeom prst="rect">
            <a:avLst/>
          </a:prstGeom>
        </p:spPr>
      </p:pic>
    </p:spTree>
    <p:extLst>
      <p:ext uri="{BB962C8B-B14F-4D97-AF65-F5344CB8AC3E}">
        <p14:creationId xmlns:p14="http://schemas.microsoft.com/office/powerpoint/2010/main" val="348254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379664" y="828675"/>
            <a:ext cx="8229600" cy="5208231"/>
          </a:xfrm>
        </p:spPr>
        <p:txBody>
          <a:bodyPr>
            <a:normAutofit/>
          </a:bodyPr>
          <a:lstStyle/>
          <a:p>
            <a:r>
              <a:rPr lang="en-US" sz="2400" b="1" kern="0" dirty="0"/>
              <a:t>PDCWG Meeting 10/13/2021</a:t>
            </a:r>
          </a:p>
          <a:p>
            <a:pPr lvl="1"/>
            <a:r>
              <a:rPr lang="en-US" sz="2000" kern="0" dirty="0"/>
              <a:t>Review of emergency conditions list from ROS</a:t>
            </a:r>
          </a:p>
          <a:p>
            <a:pPr lvl="1"/>
            <a:r>
              <a:rPr lang="en-US" sz="2000" kern="0" dirty="0"/>
              <a:t>ERCOT Ancillary Service Methodology Discussion</a:t>
            </a:r>
          </a:p>
          <a:p>
            <a:pPr lvl="1"/>
            <a:r>
              <a:rPr lang="en-US" sz="2000" kern="0" dirty="0"/>
              <a:t>Overview of updates related to ESR operations in QSE Operations during Operating Hour Business Practice Manual</a:t>
            </a:r>
          </a:p>
          <a:p>
            <a:pPr lvl="1"/>
            <a:r>
              <a:rPr lang="en-US" sz="2000" kern="0" dirty="0"/>
              <a:t>ERCOT reports</a:t>
            </a:r>
            <a:endParaRPr lang="en-US" sz="1800" kern="0" dirty="0"/>
          </a:p>
        </p:txBody>
      </p:sp>
      <p:sp>
        <p:nvSpPr>
          <p:cNvPr id="9" name="Title 8"/>
          <p:cNvSpPr>
            <a:spLocks noGrp="1"/>
          </p:cNvSpPr>
          <p:nvPr>
            <p:ph type="title"/>
          </p:nvPr>
        </p:nvSpPr>
        <p:spPr/>
        <p:txBody>
          <a:bodyPr/>
          <a:lstStyle/>
          <a:p>
            <a:r>
              <a:rPr lang="en-US" dirty="0"/>
              <a:t>Meeting Minutes</a:t>
            </a:r>
          </a:p>
        </p:txBody>
      </p:sp>
    </p:spTree>
    <p:extLst>
      <p:ext uri="{BB962C8B-B14F-4D97-AF65-F5344CB8AC3E}">
        <p14:creationId xmlns:p14="http://schemas.microsoft.com/office/powerpoint/2010/main" val="319163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9664" y="828675"/>
            <a:ext cx="8229600" cy="5208231"/>
          </a:xfrm>
        </p:spPr>
        <p:txBody>
          <a:bodyPr>
            <a:normAutofit lnSpcReduction="10000"/>
          </a:bodyPr>
          <a:lstStyle/>
          <a:p>
            <a:pPr marL="0" marR="0" indent="0">
              <a:lnSpc>
                <a:spcPct val="107000"/>
              </a:lnSpc>
              <a:spcBef>
                <a:spcPts val="0"/>
              </a:spcBef>
              <a:spcAft>
                <a:spcPts val="800"/>
              </a:spcAft>
              <a:buNone/>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6	Resource Telemetry: Ensure accurate exchange of Resource telemetry information related to PRC to enhance situational awareness during EEA events.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Consideration should be given to creating a new Resource Status for ONHOLD – this could be developed for situations of uncertainty, or trouble-shooting, on the generator side, and would provide ERCOT and PRC with better insight when a generator is experiencing issues.</a:t>
            </a: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NPRR1085 is tied to this topic.</a:t>
            </a:r>
          </a:p>
          <a:p>
            <a:pPr marL="342900" marR="0" lvl="0" indent="-342900">
              <a:lnSpc>
                <a:spcPct val="107000"/>
              </a:lnSpc>
              <a:spcBef>
                <a:spcPts val="0"/>
              </a:spcBef>
              <a:spcAft>
                <a:spcPts val="80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PDCWG recommendation is to close the action item and allow NPRR1085 to work through the stake holder process.</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30	Frequency Relay Points: Analyze load shed responsibilities related to frequencies for generation and load and ensure alignment.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PDCWG believes our role for this action item is secondary to other groups, and that the topic closely ties to action item 45. On action item 45, PDCWG feels that our role is leading.</a:t>
            </a: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PDCWG believes some collaborative discussions should be held to consider any options to modify load shed procedures. In particular, could some amount of automated load shed occur at frequency thresholds above 59.30 Hz (in relation to NOGRR 226)?</a:t>
            </a: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It is possible for damage to occur to generator turbines when frequency is between 59.6 Hz and 59.3 Hz if the condition persists, or if it reaches resonance with turbines.</a:t>
            </a: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PDCWG recommendation is to close the action item and allow NOGRR226 to work through the stakeholder process.</a:t>
            </a:r>
          </a:p>
        </p:txBody>
      </p:sp>
      <p:sp>
        <p:nvSpPr>
          <p:cNvPr id="9" name="Title 8"/>
          <p:cNvSpPr>
            <a:spLocks noGrp="1"/>
          </p:cNvSpPr>
          <p:nvPr>
            <p:ph type="title"/>
          </p:nvPr>
        </p:nvSpPr>
        <p:spPr/>
        <p:txBody>
          <a:bodyPr/>
          <a:lstStyle/>
          <a:p>
            <a:r>
              <a:rPr lang="en-US" dirty="0"/>
              <a:t>PDCWG Items from TAC Emergency Conditions List (p1)</a:t>
            </a:r>
          </a:p>
        </p:txBody>
      </p:sp>
    </p:spTree>
    <p:extLst>
      <p:ext uri="{BB962C8B-B14F-4D97-AF65-F5344CB8AC3E}">
        <p14:creationId xmlns:p14="http://schemas.microsoft.com/office/powerpoint/2010/main" val="382224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9664" y="828675"/>
            <a:ext cx="8229600" cy="5208231"/>
          </a:xfrm>
        </p:spPr>
        <p:txBody>
          <a:bodyPr>
            <a:normAutofit fontScale="85000" lnSpcReduction="20000"/>
          </a:bodyPr>
          <a:lstStyle/>
          <a:p>
            <a:pPr marL="0" marR="0" indent="0">
              <a:lnSpc>
                <a:spcPct val="107000"/>
              </a:lnSpc>
              <a:spcBef>
                <a:spcPts val="0"/>
              </a:spcBef>
              <a:spcAft>
                <a:spcPts val="800"/>
              </a:spcAft>
              <a:buNone/>
            </a:pPr>
            <a:r>
              <a:rPr lang="en-US" sz="2100" b="1" dirty="0">
                <a:effectLst/>
                <a:latin typeface="Calibri" panose="020F0502020204030204" pitchFamily="34" charset="0"/>
                <a:ea typeface="Calibri" panose="020F0502020204030204" pitchFamily="34" charset="0"/>
                <a:cs typeface="Times New Roman" panose="02020603050405020304" pitchFamily="18" charset="0"/>
              </a:rPr>
              <a:t>44	Ancillary Service Products: Review existing ancillary service products and determine if existing suite of products and amounts is adequate based on lessons learned from the February 2021 winter weather event.</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PDCWG views this as a very broad issue – it warrants continuous reevaluation and revision consideration, but changes have complicated impacts to both reliability and economics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Ancillary Services already have planned future modifications tied to Real-Time Co-optimization and NPRR 863 (ERCOT Contingency Reserves)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aspects of Energy Storage Resources, in particular, that might deserve some product/service re-design – TAC Emergency Contingency List Item 91 is directed at this topic</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PDCWG recommends closing the action item and creating a new, temporary, task force or work group to dive deeper into ERCOT’s Ancillary Service Methodology, and analyzing historical Ancillary Service allocations</a:t>
            </a:r>
          </a:p>
          <a:p>
            <a:pPr marL="0" marR="0" indent="0">
              <a:lnSpc>
                <a:spcPct val="107000"/>
              </a:lnSpc>
              <a:spcBef>
                <a:spcPts val="0"/>
              </a:spcBef>
              <a:spcAft>
                <a:spcPts val="800"/>
              </a:spcAft>
              <a:buNone/>
            </a:pPr>
            <a:r>
              <a:rPr lang="en-US" sz="2100" b="1" dirty="0">
                <a:effectLst/>
                <a:latin typeface="Calibri" panose="020F0502020204030204" pitchFamily="34" charset="0"/>
                <a:ea typeface="Calibri" panose="020F0502020204030204" pitchFamily="34" charset="0"/>
                <a:cs typeface="Times New Roman" panose="02020603050405020304" pitchFamily="18" charset="0"/>
              </a:rPr>
              <a:t>91	Could FFR play a bigger role?</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additional ESR capacity (not necessarily specific to FFR) that could have been brought on line on Feb 15 could have been beneficial – as is true for any additional MW availability, from any resource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Had some ESR devices carrying FFR been awarded and served during the Feb 15 cold weather event, that service could have been particularly valuable in that it would have delivered those MW only once the frequency dropped below 59.85 Hz</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 frequency trigger points for FFR could enhance the benefits of the service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PDCWG recommendation is to close the action item and allow NOGRR226 and the temporary task force/work group to review the Ancillary Service Methodology to work through the stakeholder process (per Action Item 30 and 44) </a:t>
            </a:r>
          </a:p>
        </p:txBody>
      </p:sp>
      <p:sp>
        <p:nvSpPr>
          <p:cNvPr id="9" name="Title 8"/>
          <p:cNvSpPr>
            <a:spLocks noGrp="1"/>
          </p:cNvSpPr>
          <p:nvPr>
            <p:ph type="title"/>
          </p:nvPr>
        </p:nvSpPr>
        <p:spPr/>
        <p:txBody>
          <a:bodyPr/>
          <a:lstStyle/>
          <a:p>
            <a:r>
              <a:rPr lang="en-US" dirty="0"/>
              <a:t>PDCWG Items from TAC Emergency Conditions List (p2)</a:t>
            </a:r>
          </a:p>
        </p:txBody>
      </p:sp>
    </p:spTree>
    <p:extLst>
      <p:ext uri="{BB962C8B-B14F-4D97-AF65-F5344CB8AC3E}">
        <p14:creationId xmlns:p14="http://schemas.microsoft.com/office/powerpoint/2010/main" val="326890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9664" y="828675"/>
            <a:ext cx="8229600" cy="5208231"/>
          </a:xfrm>
        </p:spPr>
        <p:txBody>
          <a:bodyPr>
            <a:normAutofit fontScale="85000" lnSpcReduction="10000"/>
          </a:bodyPr>
          <a:lstStyle/>
          <a:p>
            <a:pPr marL="0" marR="0" indent="0">
              <a:lnSpc>
                <a:spcPct val="107000"/>
              </a:lnSpc>
              <a:spcBef>
                <a:spcPts val="0"/>
              </a:spcBef>
              <a:spcAft>
                <a:spcPts val="800"/>
              </a:spcAft>
              <a:buNone/>
            </a:pPr>
            <a:r>
              <a:rPr lang="en-US" sz="2100" b="1" dirty="0">
                <a:effectLst/>
                <a:latin typeface="Calibri" panose="020F0502020204030204" pitchFamily="34" charset="0"/>
                <a:ea typeface="Calibri" panose="020F0502020204030204" pitchFamily="34" charset="0"/>
                <a:cs typeface="Times New Roman" panose="02020603050405020304" pitchFamily="18" charset="0"/>
              </a:rPr>
              <a:t>45	Frequency: Analyze system frequency leading up to EEA conditions and determine impact of low frequency on generation and load tripping</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Telemetry errors from generators due to rapidly developing weather conditions and grid dynamics contributed to errant PRC calculation at ERCOT; this created a negative feedback loop where errors from generators caused errors at ERCOT, which then worsened problems for the generators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slow frequency degradation, exhausted Ancillary Services / Contingency Reserves, and incremental load sheds resulted in a frequency value between 59.30 and 59.40 Hz for about 4 minutes and 20 seconds on the morning of Feb 15</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frequency value below 59.60 Hz presents some risk of damage to the generator fleet – the impacts are highly dependent upon other system conditions (voltage), the depth of the frequency excursion, and on trend-line stability (oscillations are particularly problematic)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24,000 MW of ERCOT generation has relay settings that trip if frequency is below 59.4 Hz for 9 min (PRC-024) – 17,000 MW of such generation was on line on Feb 15; had frequency remained low for a few minutes longer, our circumstance could have become much worse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NOGRR 226 proposes that the first 5% of TO Load Shed relay set point be moved from 59.30 Hz to 59.40 Hz, and PDCWG members have expressed some wide ranging flexibility as to how something like NOGRR 226 might be implemented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PDCWG recommendation is to close the action item and allow NOGRR226 and the temporary task force/work group to review the Ancillary Service Methodology to work through the stakeholder process (per Action Item 30 and 44) </a:t>
            </a:r>
          </a:p>
        </p:txBody>
      </p:sp>
      <p:sp>
        <p:nvSpPr>
          <p:cNvPr id="9" name="Title 8"/>
          <p:cNvSpPr>
            <a:spLocks noGrp="1"/>
          </p:cNvSpPr>
          <p:nvPr>
            <p:ph type="title"/>
          </p:nvPr>
        </p:nvSpPr>
        <p:spPr/>
        <p:txBody>
          <a:bodyPr/>
          <a:lstStyle/>
          <a:p>
            <a:r>
              <a:rPr lang="en-US" dirty="0"/>
              <a:t>PDCWG Items from TAC Emergency Conditions List (p3)</a:t>
            </a:r>
          </a:p>
        </p:txBody>
      </p:sp>
    </p:spTree>
    <p:extLst>
      <p:ext uri="{BB962C8B-B14F-4D97-AF65-F5344CB8AC3E}">
        <p14:creationId xmlns:p14="http://schemas.microsoft.com/office/powerpoint/2010/main" val="109755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Measurable Events Performance</a:t>
            </a:r>
          </a:p>
        </p:txBody>
      </p:sp>
    </p:spTree>
    <p:extLst>
      <p:ext uri="{BB962C8B-B14F-4D97-AF65-F5344CB8AC3E}">
        <p14:creationId xmlns:p14="http://schemas.microsoft.com/office/powerpoint/2010/main" val="175493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There were 2 FMEs in September</a:t>
            </a:r>
          </a:p>
          <a:p>
            <a:pPr lvl="1"/>
            <a:r>
              <a:rPr lang="en-US" sz="2200" dirty="0"/>
              <a:t>9/12/2021 23:17:44</a:t>
            </a:r>
          </a:p>
          <a:p>
            <a:pPr lvl="2"/>
            <a:r>
              <a:rPr lang="en-US" sz="1900" dirty="0"/>
              <a:t>Loss of 847 MW generation</a:t>
            </a:r>
          </a:p>
          <a:p>
            <a:pPr lvl="2"/>
            <a:r>
              <a:rPr lang="en-US" sz="1900" dirty="0"/>
              <a:t>Interconnection Frequency Response: 931 MW/0.1 Hz</a:t>
            </a:r>
          </a:p>
          <a:p>
            <a:pPr lvl="2"/>
            <a:r>
              <a:rPr lang="en-US" sz="1900" dirty="0"/>
              <a:t>45 Resources were evaluated. These includes,</a:t>
            </a:r>
          </a:p>
          <a:p>
            <a:pPr lvl="3">
              <a:buFont typeface="Arial" panose="020B0604020202020204" pitchFamily="34" charset="0"/>
              <a:buChar char="‒"/>
            </a:pPr>
            <a:r>
              <a:rPr lang="en-US" sz="1600" dirty="0"/>
              <a:t>43 Generation Resources</a:t>
            </a:r>
          </a:p>
          <a:p>
            <a:pPr lvl="3">
              <a:buFont typeface="Arial" panose="020B0604020202020204" pitchFamily="34" charset="0"/>
              <a:buChar char="‒"/>
            </a:pPr>
            <a:r>
              <a:rPr lang="en-US" sz="1600" dirty="0"/>
              <a:t>2  Controllable Load Resources</a:t>
            </a:r>
          </a:p>
          <a:p>
            <a:pPr lvl="3">
              <a:buFont typeface="Arial" panose="020B0604020202020204" pitchFamily="34" charset="0"/>
              <a:buChar char="‒"/>
            </a:pPr>
            <a:r>
              <a:rPr lang="en-US" sz="1600" dirty="0"/>
              <a:t>0 Energy Storage Resources    </a:t>
            </a:r>
          </a:p>
          <a:p>
            <a:pPr lvl="2"/>
            <a:r>
              <a:rPr lang="en-US" sz="1900" dirty="0"/>
              <a:t>9 of 43 Evaluated Generation Resources had less than 75% of their expected Initial Primary Frequency Response.</a:t>
            </a:r>
          </a:p>
          <a:p>
            <a:pPr lvl="2"/>
            <a:r>
              <a:rPr lang="en-US" sz="1900" dirty="0"/>
              <a:t>9 of 43 Evaluated Generation Resources had less than 75% of their expected Sustained Primary Frequency Response.</a:t>
            </a:r>
            <a:endParaRPr lang="en-US" sz="2800" dirty="0"/>
          </a:p>
          <a:p>
            <a:pPr lvl="2"/>
            <a:endParaRPr lang="en-US" sz="1900" dirty="0"/>
          </a:p>
        </p:txBody>
      </p:sp>
      <p:sp>
        <p:nvSpPr>
          <p:cNvPr id="3" name="Title 2"/>
          <p:cNvSpPr>
            <a:spLocks noGrp="1"/>
          </p:cNvSpPr>
          <p:nvPr>
            <p:ph type="title"/>
          </p:nvPr>
        </p:nvSpPr>
        <p:spPr/>
        <p:txBody>
          <a:bodyPr/>
          <a:lstStyle/>
          <a:p>
            <a:r>
              <a:rPr lang="en-US" dirty="0"/>
              <a:t>Frequency Measurable Events</a:t>
            </a:r>
          </a:p>
        </p:txBody>
      </p:sp>
    </p:spTree>
    <p:extLst>
      <p:ext uri="{BB962C8B-B14F-4D97-AF65-F5344CB8AC3E}">
        <p14:creationId xmlns:p14="http://schemas.microsoft.com/office/powerpoint/2010/main" val="424820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664" y="399751"/>
            <a:ext cx="8229600" cy="5116513"/>
          </a:xfrm>
        </p:spPr>
        <p:txBody>
          <a:bodyPr>
            <a:normAutofit/>
          </a:bodyPr>
          <a:lstStyle/>
          <a:p>
            <a:pPr marL="914400" lvl="2" indent="0">
              <a:buNone/>
            </a:pPr>
            <a:endParaRPr lang="en-US" sz="2800" dirty="0"/>
          </a:p>
          <a:p>
            <a:pPr lvl="1"/>
            <a:r>
              <a:rPr lang="en-US" sz="2200" dirty="0"/>
              <a:t>9/25/2021 15:39:15</a:t>
            </a:r>
          </a:p>
          <a:p>
            <a:pPr lvl="2"/>
            <a:r>
              <a:rPr lang="en-US" sz="1900" dirty="0"/>
              <a:t>Loss of 499 MW generation</a:t>
            </a:r>
          </a:p>
          <a:p>
            <a:pPr lvl="2"/>
            <a:r>
              <a:rPr lang="en-US" sz="1900" dirty="0"/>
              <a:t>Interconnection Frequency Response: 1134 MW/0.1 Hz</a:t>
            </a:r>
          </a:p>
          <a:p>
            <a:pPr lvl="2"/>
            <a:r>
              <a:rPr lang="en-US" sz="1900" dirty="0"/>
              <a:t>27 Resources were evaluated. These includes</a:t>
            </a:r>
          </a:p>
          <a:p>
            <a:pPr lvl="3">
              <a:buFont typeface="Arial" panose="020B0604020202020204" pitchFamily="34" charset="0"/>
              <a:buChar char="‒"/>
            </a:pPr>
            <a:r>
              <a:rPr lang="en-US" sz="1600" dirty="0"/>
              <a:t>25 Generation Resources</a:t>
            </a:r>
          </a:p>
          <a:p>
            <a:pPr lvl="3">
              <a:buFont typeface="Arial" panose="020B0604020202020204" pitchFamily="34" charset="0"/>
              <a:buChar char="‒"/>
            </a:pPr>
            <a:r>
              <a:rPr lang="en-US" sz="1600" dirty="0"/>
              <a:t>2 Controllable Load Resources</a:t>
            </a:r>
          </a:p>
          <a:p>
            <a:pPr lvl="3">
              <a:buFont typeface="Arial" panose="020B0604020202020204" pitchFamily="34" charset="0"/>
              <a:buChar char="‒"/>
            </a:pPr>
            <a:r>
              <a:rPr lang="en-US" sz="1600" dirty="0"/>
              <a:t>0 Energy Storage Resources</a:t>
            </a:r>
          </a:p>
          <a:p>
            <a:pPr lvl="2"/>
            <a:r>
              <a:rPr lang="en-US" sz="1900" dirty="0"/>
              <a:t>1 of 25 Evaluated Generation Resources had less than 75% of their expected Initial Primary Frequency Response.</a:t>
            </a:r>
          </a:p>
          <a:p>
            <a:pPr lvl="2"/>
            <a:r>
              <a:rPr lang="en-US" sz="1900" dirty="0"/>
              <a:t>0 of 25 Evaluated Generation Resources had less than 75% of their expected Sustained Primary Frequency Response.</a:t>
            </a:r>
          </a:p>
          <a:p>
            <a:pPr lvl="2"/>
            <a:endParaRPr lang="en-US" sz="1900" dirty="0"/>
          </a:p>
          <a:p>
            <a:pPr lvl="2"/>
            <a:endParaRPr lang="en-US" sz="1900" dirty="0"/>
          </a:p>
          <a:p>
            <a:pPr lvl="2"/>
            <a:endParaRPr lang="en-US" sz="1900" dirty="0"/>
          </a:p>
        </p:txBody>
      </p:sp>
      <p:sp>
        <p:nvSpPr>
          <p:cNvPr id="3" name="Title 2"/>
          <p:cNvSpPr>
            <a:spLocks noGrp="1"/>
          </p:cNvSpPr>
          <p:nvPr>
            <p:ph type="title"/>
          </p:nvPr>
        </p:nvSpPr>
        <p:spPr/>
        <p:txBody>
          <a:bodyPr/>
          <a:lstStyle/>
          <a:p>
            <a:r>
              <a:rPr lang="en-US" dirty="0"/>
              <a:t>Frequency Measurable Events</a:t>
            </a:r>
          </a:p>
        </p:txBody>
      </p:sp>
    </p:spTree>
    <p:extLst>
      <p:ext uri="{BB962C8B-B14F-4D97-AF65-F5344CB8AC3E}">
        <p14:creationId xmlns:p14="http://schemas.microsoft.com/office/powerpoint/2010/main" val="1862228537"/>
      </p:ext>
    </p:extLst>
  </p:cSld>
  <p:clrMapOvr>
    <a:masterClrMapping/>
  </p:clrMapOvr>
</p:sld>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c34af464-7aa1-4edd-9be4-83dffc1cb926"/>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14891</TotalTime>
  <Words>1186</Words>
  <Application>Microsoft Office PowerPoint</Application>
  <PresentationFormat>On-screen Show (4:3)</PresentationFormat>
  <Paragraphs>106</Paragraphs>
  <Slides>21</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Symbol</vt:lpstr>
      <vt:lpstr>Office Theme</vt:lpstr>
      <vt:lpstr>Custom Design</vt:lpstr>
      <vt:lpstr>PowerPoint Presentation</vt:lpstr>
      <vt:lpstr>Report Overview &amp; Notes</vt:lpstr>
      <vt:lpstr>Meeting Minutes</vt:lpstr>
      <vt:lpstr>PDCWG Items from TAC Emergency Conditions List (p1)</vt:lpstr>
      <vt:lpstr>PDCWG Items from TAC Emergency Conditions List (p2)</vt:lpstr>
      <vt:lpstr>PDCWG Items from TAC Emergency Conditions List (p3)</vt:lpstr>
      <vt:lpstr>Frequency Measurable Events Performance</vt:lpstr>
      <vt:lpstr>Frequency Measurable Events</vt:lpstr>
      <vt:lpstr>Frequency Measurable Events</vt:lpstr>
      <vt:lpstr>Interconnection Minimum Frequency Response (IMFR) Performance</vt:lpstr>
      <vt:lpstr>PowerPoint Presentation</vt:lpstr>
      <vt:lpstr>Frequency Control Report</vt:lpstr>
      <vt:lpstr>CPS1 Performance</vt:lpstr>
      <vt:lpstr>RMS1 Performance of ERCOT Frequency</vt:lpstr>
      <vt:lpstr>Frequency Profile Analysis</vt:lpstr>
      <vt:lpstr>Time Error Corrections</vt:lpstr>
      <vt:lpstr>ERCOT Total Energy</vt:lpstr>
      <vt:lpstr>ERCOT Total Energy from Wind Generation</vt:lpstr>
      <vt:lpstr>ERCOT % Energy from Wind Generation</vt:lpstr>
      <vt:lpstr>ERCOT Total Energy from Solar Generation</vt:lpstr>
      <vt:lpstr>ERCOT % Energy from Solar Generation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Mulholland, Chad</cp:lastModifiedBy>
  <cp:revision>685</cp:revision>
  <cp:lastPrinted>2021-08-03T14:43:19Z</cp:lastPrinted>
  <dcterms:created xsi:type="dcterms:W3CDTF">2010-04-12T23:12:02Z</dcterms:created>
  <dcterms:modified xsi:type="dcterms:W3CDTF">2021-11-02T19:50:05Z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