
<file path=[Content_Types].xml><?xml version="1.0" encoding="utf-8"?>
<Types xmlns="http://schemas.openxmlformats.org/package/2006/content-types">
  <Default Extension="emf" ContentType="image/x-emf"/>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slideLayouts/slideLayout9.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2" r:id="rId1"/>
    <p:sldMasterId id="2147483700" r:id="rId2"/>
    <p:sldMasterId id="2147483702" r:id="rId3"/>
  </p:sldMasterIdLst>
  <p:notesMasterIdLst>
    <p:notesMasterId r:id="rId32"/>
  </p:notesMasterIdLst>
  <p:handoutMasterIdLst>
    <p:handoutMasterId r:id="rId33"/>
  </p:handoutMasterIdLst>
  <p:sldIdLst>
    <p:sldId id="270" r:id="rId4"/>
    <p:sldId id="734" r:id="rId5"/>
    <p:sldId id="735" r:id="rId6"/>
    <p:sldId id="573" r:id="rId7"/>
    <p:sldId id="759" r:id="rId8"/>
    <p:sldId id="761" r:id="rId9"/>
    <p:sldId id="621" r:id="rId10"/>
    <p:sldId id="2447" r:id="rId11"/>
    <p:sldId id="629" r:id="rId12"/>
    <p:sldId id="2467" r:id="rId13"/>
    <p:sldId id="2451" r:id="rId14"/>
    <p:sldId id="2448" r:id="rId15"/>
    <p:sldId id="2449" r:id="rId16"/>
    <p:sldId id="2460" r:id="rId17"/>
    <p:sldId id="2461" r:id="rId18"/>
    <p:sldId id="2443" r:id="rId19"/>
    <p:sldId id="600" r:id="rId20"/>
    <p:sldId id="2438" r:id="rId21"/>
    <p:sldId id="2439" r:id="rId22"/>
    <p:sldId id="602" r:id="rId23"/>
    <p:sldId id="2468" r:id="rId24"/>
    <p:sldId id="2442" r:id="rId25"/>
    <p:sldId id="2441" r:id="rId26"/>
    <p:sldId id="609" r:id="rId27"/>
    <p:sldId id="2466" r:id="rId28"/>
    <p:sldId id="613" r:id="rId29"/>
    <p:sldId id="596" r:id="rId30"/>
    <p:sldId id="597" r:id="rId31"/>
  </p:sldIdLst>
  <p:sldSz cx="9144000" cy="6858000" type="screen4x3"/>
  <p:notesSz cx="7315200" cy="96012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Author" initials="A" lastIdx="2" clrIdx="0"/>
  <p:cmAuthor id="1" name="Du, Pengwei" initials="DP" lastIdx="3" clrIdx="1">
    <p:extLst>
      <p:ext uri="{19B8F6BF-5375-455C-9EA6-DF929625EA0E}">
        <p15:presenceInfo xmlns:p15="http://schemas.microsoft.com/office/powerpoint/2012/main" userId="S-1-5-21-639947351-343809578-3807592339-42176" providerId="AD"/>
      </p:ext>
    </p:extLst>
  </p:cmAuthor>
  <p:cmAuthor id="2" name="Mago, Nitika" initials="NVM" lastIdx="25" clrIdx="2">
    <p:extLst>
      <p:ext uri="{19B8F6BF-5375-455C-9EA6-DF929625EA0E}">
        <p15:presenceInfo xmlns:p15="http://schemas.microsoft.com/office/powerpoint/2012/main" userId="Mago, Nitika" providerId="None"/>
      </p:ext>
    </p:extLst>
  </p:cmAuthor>
  <p:cmAuthor id="3" name="Steffan, Nick" initials="SN" lastIdx="3" clrIdx="3">
    <p:extLst>
      <p:ext uri="{19B8F6BF-5375-455C-9EA6-DF929625EA0E}">
        <p15:presenceInfo xmlns:p15="http://schemas.microsoft.com/office/powerpoint/2012/main" userId="S-1-5-21-639947351-343809578-3807592339-42285" providerId="AD"/>
      </p:ext>
    </p:extLst>
  </p:cmAuthor>
  <p:cmAuthor id="4" name="Littlefield, Jennifer" initials="LJ" lastIdx="2" clrIdx="4">
    <p:extLst>
      <p:ext uri="{19B8F6BF-5375-455C-9EA6-DF929625EA0E}">
        <p15:presenceInfo xmlns:p15="http://schemas.microsoft.com/office/powerpoint/2012/main" userId="S-1-5-21-639947351-343809578-3807592339-51623" providerId="AD"/>
      </p:ext>
    </p:extLst>
  </p:cmAuthor>
  <p:cmAuthor id="5" name="Li, Weifeng" initials="LW" lastIdx="10" clrIdx="5">
    <p:extLst>
      <p:ext uri="{19B8F6BF-5375-455C-9EA6-DF929625EA0E}">
        <p15:presenceInfo xmlns:p15="http://schemas.microsoft.com/office/powerpoint/2012/main" userId="S-1-5-21-639947351-343809578-3807592339-55239"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E89F"/>
    <a:srgbClr val="73C8FD"/>
    <a:srgbClr val="50BC3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775DCB02-9BB8-47FD-8907-85C794F793BA}" styleName="Themed Style 1 - Accent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72833802-FEF1-4C79-8D5D-14CF1EAF98D9}" styleName="Light Style 2 - Accent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2282" autoAdjust="0"/>
    <p:restoredTop sz="73635" autoAdjust="0"/>
  </p:normalViewPr>
  <p:slideViewPr>
    <p:cSldViewPr snapToGrid="0">
      <p:cViewPr varScale="1">
        <p:scale>
          <a:sx n="92" d="100"/>
          <a:sy n="92" d="100"/>
        </p:scale>
        <p:origin x="1692" y="84"/>
      </p:cViewPr>
      <p:guideLst>
        <p:guide orient="horz" pos="2160"/>
        <p:guide pos="2880"/>
      </p:guideLst>
    </p:cSldViewPr>
  </p:slideViewPr>
  <p:notesTextViewPr>
    <p:cViewPr>
      <p:scale>
        <a:sx n="3" d="2"/>
        <a:sy n="3" d="2"/>
      </p:scale>
      <p:origin x="0" y="0"/>
    </p:cViewPr>
  </p:notesTextViewPr>
  <p:sorterViewPr>
    <p:cViewPr>
      <p:scale>
        <a:sx n="60" d="100"/>
        <a:sy n="60" d="100"/>
      </p:scale>
      <p:origin x="0" y="0"/>
    </p:cViewPr>
  </p:sorterViewPr>
  <p:notesViewPr>
    <p:cSldViewPr snapToGrid="0" showGuides="1">
      <p:cViewPr varScale="1">
        <p:scale>
          <a:sx n="98" d="100"/>
          <a:sy n="98" d="100"/>
        </p:scale>
        <p:origin x="3516" y="78"/>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21" Type="http://schemas.openxmlformats.org/officeDocument/2006/relationships/slide" Target="slides/slide18.xml"/><Relationship Id="rId34" Type="http://schemas.openxmlformats.org/officeDocument/2006/relationships/commentAuthors" Target="commentAuthors.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handoutMaster" Target="handoutMasters/handoutMaster1.xml"/><Relationship Id="rId38"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notesMaster" Target="notesMasters/notesMaster1.xml"/><Relationship Id="rId37" Type="http://schemas.openxmlformats.org/officeDocument/2006/relationships/theme" Target="theme/theme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viewProps" Target="viewProps.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presProps" Target="presProps.xml"/><Relationship Id="rId8" Type="http://schemas.openxmlformats.org/officeDocument/2006/relationships/slide" Target="slides/slide5.xml"/><Relationship Id="rId3" Type="http://schemas.openxmlformats.org/officeDocument/2006/relationships/slideMaster" Target="slideMasters/slideMaster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69920" cy="481727"/>
          </a:xfrm>
          <a:prstGeom prst="rect">
            <a:avLst/>
          </a:prstGeom>
        </p:spPr>
        <p:txBody>
          <a:bodyPr vert="horz" lIns="96661" tIns="48331" rIns="96661" bIns="48331" rtlCol="0"/>
          <a:lstStyle>
            <a:lvl1pPr algn="l">
              <a:defRPr sz="1300"/>
            </a:lvl1pPr>
          </a:lstStyle>
          <a:p>
            <a:endParaRPr lang="en-US"/>
          </a:p>
        </p:txBody>
      </p:sp>
      <p:sp>
        <p:nvSpPr>
          <p:cNvPr id="3" name="Date Placeholder 2"/>
          <p:cNvSpPr>
            <a:spLocks noGrp="1"/>
          </p:cNvSpPr>
          <p:nvPr>
            <p:ph type="dt" sz="quarter" idx="1"/>
          </p:nvPr>
        </p:nvSpPr>
        <p:spPr>
          <a:xfrm>
            <a:off x="4143587" y="0"/>
            <a:ext cx="3169920" cy="481727"/>
          </a:xfrm>
          <a:prstGeom prst="rect">
            <a:avLst/>
          </a:prstGeom>
        </p:spPr>
        <p:txBody>
          <a:bodyPr vert="horz" lIns="96661" tIns="48331" rIns="96661" bIns="48331" rtlCol="0"/>
          <a:lstStyle>
            <a:lvl1pPr algn="r">
              <a:defRPr sz="1300"/>
            </a:lvl1pPr>
          </a:lstStyle>
          <a:p>
            <a:fld id="{8FADBA4A-CF1B-46AC-9045-2B6612C0624C}" type="datetimeFigureOut">
              <a:rPr lang="en-US" smtClean="0"/>
              <a:t>11/2/2021</a:t>
            </a:fld>
            <a:endParaRPr lang="en-US"/>
          </a:p>
        </p:txBody>
      </p:sp>
      <p:sp>
        <p:nvSpPr>
          <p:cNvPr id="4" name="Footer Placeholder 3"/>
          <p:cNvSpPr>
            <a:spLocks noGrp="1"/>
          </p:cNvSpPr>
          <p:nvPr>
            <p:ph type="ftr" sz="quarter" idx="2"/>
          </p:nvPr>
        </p:nvSpPr>
        <p:spPr>
          <a:xfrm>
            <a:off x="0" y="9119474"/>
            <a:ext cx="3169920" cy="481726"/>
          </a:xfrm>
          <a:prstGeom prst="rect">
            <a:avLst/>
          </a:prstGeom>
        </p:spPr>
        <p:txBody>
          <a:bodyPr vert="horz" lIns="96661" tIns="48331" rIns="96661" bIns="48331" rtlCol="0" anchor="b"/>
          <a:lstStyle>
            <a:lvl1pPr algn="l">
              <a:defRPr sz="1300"/>
            </a:lvl1pPr>
          </a:lstStyle>
          <a:p>
            <a:endParaRPr lang="en-US"/>
          </a:p>
        </p:txBody>
      </p:sp>
      <p:sp>
        <p:nvSpPr>
          <p:cNvPr id="5" name="Slide Number Placeholder 4"/>
          <p:cNvSpPr>
            <a:spLocks noGrp="1"/>
          </p:cNvSpPr>
          <p:nvPr>
            <p:ph type="sldNum" sz="quarter" idx="3"/>
          </p:nvPr>
        </p:nvSpPr>
        <p:spPr>
          <a:xfrm>
            <a:off x="4143587" y="9119474"/>
            <a:ext cx="3169920" cy="481726"/>
          </a:xfrm>
          <a:prstGeom prst="rect">
            <a:avLst/>
          </a:prstGeom>
        </p:spPr>
        <p:txBody>
          <a:bodyPr vert="horz" lIns="96661" tIns="48331" rIns="96661" bIns="48331" rtlCol="0" anchor="b"/>
          <a:lstStyle>
            <a:lvl1pPr algn="r">
              <a:defRPr sz="1300"/>
            </a:lvl1pPr>
          </a:lstStyle>
          <a:p>
            <a:fld id="{446EE2B4-D30B-4D65-BC1C-DE57E4765049}" type="slidenum">
              <a:rPr lang="en-US" smtClean="0"/>
              <a:t>‹#›</a:t>
            </a:fld>
            <a:endParaRPr lang="en-US"/>
          </a:p>
        </p:txBody>
      </p:sp>
    </p:spTree>
    <p:extLst>
      <p:ext uri="{BB962C8B-B14F-4D97-AF65-F5344CB8AC3E}">
        <p14:creationId xmlns:p14="http://schemas.microsoft.com/office/powerpoint/2010/main" val="207912128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69920" cy="481727"/>
          </a:xfrm>
          <a:prstGeom prst="rect">
            <a:avLst/>
          </a:prstGeom>
        </p:spPr>
        <p:txBody>
          <a:bodyPr vert="horz" lIns="96661" tIns="48331" rIns="96661" bIns="48331" rtlCol="0"/>
          <a:lstStyle>
            <a:lvl1pPr algn="l">
              <a:defRPr sz="1300"/>
            </a:lvl1pPr>
          </a:lstStyle>
          <a:p>
            <a:endParaRPr lang="en-US"/>
          </a:p>
        </p:txBody>
      </p:sp>
      <p:sp>
        <p:nvSpPr>
          <p:cNvPr id="3" name="Date Placeholder 2"/>
          <p:cNvSpPr>
            <a:spLocks noGrp="1"/>
          </p:cNvSpPr>
          <p:nvPr>
            <p:ph type="dt" idx="1"/>
          </p:nvPr>
        </p:nvSpPr>
        <p:spPr>
          <a:xfrm>
            <a:off x="4143587" y="0"/>
            <a:ext cx="3169920" cy="481727"/>
          </a:xfrm>
          <a:prstGeom prst="rect">
            <a:avLst/>
          </a:prstGeom>
        </p:spPr>
        <p:txBody>
          <a:bodyPr vert="horz" lIns="96661" tIns="48331" rIns="96661" bIns="48331" rtlCol="0"/>
          <a:lstStyle>
            <a:lvl1pPr algn="r">
              <a:defRPr sz="1300"/>
            </a:lvl1pPr>
          </a:lstStyle>
          <a:p>
            <a:fld id="{D73C6F44-CB68-48CB-8188-A47D4423899A}" type="datetimeFigureOut">
              <a:rPr lang="en-US" smtClean="0"/>
              <a:t>11/2/2021</a:t>
            </a:fld>
            <a:endParaRPr lang="en-US"/>
          </a:p>
        </p:txBody>
      </p:sp>
      <p:sp>
        <p:nvSpPr>
          <p:cNvPr id="4" name="Slide Image Placeholder 3"/>
          <p:cNvSpPr>
            <a:spLocks noGrp="1" noRot="1" noChangeAspect="1"/>
          </p:cNvSpPr>
          <p:nvPr>
            <p:ph type="sldImg" idx="2"/>
          </p:nvPr>
        </p:nvSpPr>
        <p:spPr>
          <a:xfrm>
            <a:off x="1497013" y="1200150"/>
            <a:ext cx="4321175" cy="3240088"/>
          </a:xfrm>
          <a:prstGeom prst="rect">
            <a:avLst/>
          </a:prstGeom>
          <a:noFill/>
          <a:ln w="12700">
            <a:solidFill>
              <a:prstClr val="black"/>
            </a:solidFill>
          </a:ln>
        </p:spPr>
        <p:txBody>
          <a:bodyPr vert="horz" lIns="96661" tIns="48331" rIns="96661" bIns="48331" rtlCol="0" anchor="ctr"/>
          <a:lstStyle/>
          <a:p>
            <a:endParaRPr lang="en-US"/>
          </a:p>
        </p:txBody>
      </p:sp>
      <p:sp>
        <p:nvSpPr>
          <p:cNvPr id="5" name="Notes Placeholder 4"/>
          <p:cNvSpPr>
            <a:spLocks noGrp="1"/>
          </p:cNvSpPr>
          <p:nvPr>
            <p:ph type="body" sz="quarter" idx="3"/>
          </p:nvPr>
        </p:nvSpPr>
        <p:spPr>
          <a:xfrm>
            <a:off x="731520" y="4620577"/>
            <a:ext cx="5852160" cy="3780473"/>
          </a:xfrm>
          <a:prstGeom prst="rect">
            <a:avLst/>
          </a:prstGeom>
        </p:spPr>
        <p:txBody>
          <a:bodyPr vert="horz" lIns="96661" tIns="48331" rIns="96661" bIns="48331"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9119474"/>
            <a:ext cx="3169920" cy="481726"/>
          </a:xfrm>
          <a:prstGeom prst="rect">
            <a:avLst/>
          </a:prstGeom>
        </p:spPr>
        <p:txBody>
          <a:bodyPr vert="horz" lIns="96661" tIns="48331" rIns="96661" bIns="48331" rtlCol="0" anchor="b"/>
          <a:lstStyle>
            <a:lvl1pPr algn="l">
              <a:defRPr sz="1300"/>
            </a:lvl1pPr>
          </a:lstStyle>
          <a:p>
            <a:endParaRPr lang="en-US"/>
          </a:p>
        </p:txBody>
      </p:sp>
      <p:sp>
        <p:nvSpPr>
          <p:cNvPr id="7" name="Slide Number Placeholder 6"/>
          <p:cNvSpPr>
            <a:spLocks noGrp="1"/>
          </p:cNvSpPr>
          <p:nvPr>
            <p:ph type="sldNum" sz="quarter" idx="5"/>
          </p:nvPr>
        </p:nvSpPr>
        <p:spPr>
          <a:xfrm>
            <a:off x="4143587" y="9119474"/>
            <a:ext cx="3169920" cy="481726"/>
          </a:xfrm>
          <a:prstGeom prst="rect">
            <a:avLst/>
          </a:prstGeom>
        </p:spPr>
        <p:txBody>
          <a:bodyPr vert="horz" lIns="96661" tIns="48331" rIns="96661" bIns="48331" rtlCol="0" anchor="b"/>
          <a:lstStyle>
            <a:lvl1pPr algn="r">
              <a:defRPr sz="1300"/>
            </a:lvl1pPr>
          </a:lstStyle>
          <a:p>
            <a:fld id="{A772613F-3576-4EE9-945C-25503B987A39}" type="slidenum">
              <a:rPr lang="en-US" smtClean="0"/>
              <a:t>‹#›</a:t>
            </a:fld>
            <a:endParaRPr lang="en-US"/>
          </a:p>
        </p:txBody>
      </p:sp>
    </p:spTree>
    <p:extLst>
      <p:ext uri="{BB962C8B-B14F-4D97-AF65-F5344CB8AC3E}">
        <p14:creationId xmlns:p14="http://schemas.microsoft.com/office/powerpoint/2010/main" val="173994861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772613F-3576-4EE9-945C-25503B987A39}" type="slidenum">
              <a:rPr lang="en-US" smtClean="0"/>
              <a:t>1</a:t>
            </a:fld>
            <a:endParaRPr lang="en-US"/>
          </a:p>
        </p:txBody>
      </p:sp>
    </p:spTree>
    <p:extLst>
      <p:ext uri="{BB962C8B-B14F-4D97-AF65-F5344CB8AC3E}">
        <p14:creationId xmlns:p14="http://schemas.microsoft.com/office/powerpoint/2010/main" val="308710595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66612">
              <a:defRPr/>
            </a:pPr>
            <a:r>
              <a:rPr lang="en-US" dirty="0"/>
              <a:t>Trends</a:t>
            </a:r>
            <a:r>
              <a:rPr lang="en-US" baseline="0" dirty="0"/>
              <a:t> between orange-pattern and red are mostly similar. </a:t>
            </a:r>
          </a:p>
          <a:p>
            <a:pPr marL="0" marR="0" lvl="0" indent="0" algn="l" defTabSz="966612" rtl="0" eaLnBrk="1" fontAlgn="auto" latinLnBrk="0" hangingPunct="1">
              <a:lnSpc>
                <a:spcPct val="100000"/>
              </a:lnSpc>
              <a:spcBef>
                <a:spcPts val="0"/>
              </a:spcBef>
              <a:spcAft>
                <a:spcPts val="0"/>
              </a:spcAft>
              <a:buClrTx/>
              <a:buSzTx/>
              <a:buFontTx/>
              <a:buNone/>
              <a:tabLst/>
              <a:defRPr/>
            </a:pPr>
            <a:r>
              <a:rPr lang="en-US" dirty="0"/>
              <a:t>On an average largest</a:t>
            </a:r>
            <a:r>
              <a:rPr lang="en-US" baseline="0" dirty="0"/>
              <a:t>  increase between blue and red is 145 MW in June</a:t>
            </a:r>
          </a:p>
          <a:p>
            <a:endParaRPr lang="en-US" dirty="0"/>
          </a:p>
        </p:txBody>
      </p:sp>
      <p:sp>
        <p:nvSpPr>
          <p:cNvPr id="4" name="Slide Number Placeholder 3"/>
          <p:cNvSpPr>
            <a:spLocks noGrp="1"/>
          </p:cNvSpPr>
          <p:nvPr>
            <p:ph type="sldNum" sz="quarter" idx="10"/>
          </p:nvPr>
        </p:nvSpPr>
        <p:spPr/>
        <p:txBody>
          <a:bodyPr/>
          <a:lstStyle/>
          <a:p>
            <a:fld id="{A772613F-3576-4EE9-945C-25503B987A39}" type="slidenum">
              <a:rPr lang="en-US" smtClean="0"/>
              <a:t>13</a:t>
            </a:fld>
            <a:endParaRPr lang="en-US"/>
          </a:p>
        </p:txBody>
      </p:sp>
    </p:spTree>
    <p:extLst>
      <p:ext uri="{BB962C8B-B14F-4D97-AF65-F5344CB8AC3E}">
        <p14:creationId xmlns:p14="http://schemas.microsoft.com/office/powerpoint/2010/main" val="413713991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a:p>
        </p:txBody>
      </p:sp>
      <p:sp>
        <p:nvSpPr>
          <p:cNvPr id="4" name="Slide Number Placeholder 3"/>
          <p:cNvSpPr>
            <a:spLocks noGrp="1"/>
          </p:cNvSpPr>
          <p:nvPr>
            <p:ph type="sldNum" sz="quarter" idx="5"/>
          </p:nvPr>
        </p:nvSpPr>
        <p:spPr/>
        <p:txBody>
          <a:bodyPr/>
          <a:lstStyle/>
          <a:p>
            <a:fld id="{A772613F-3576-4EE9-945C-25503B987A39}" type="slidenum">
              <a:rPr lang="en-US" smtClean="0"/>
              <a:t>14</a:t>
            </a:fld>
            <a:endParaRPr lang="en-US"/>
          </a:p>
        </p:txBody>
      </p:sp>
    </p:spTree>
    <p:extLst>
      <p:ext uri="{BB962C8B-B14F-4D97-AF65-F5344CB8AC3E}">
        <p14:creationId xmlns:p14="http://schemas.microsoft.com/office/powerpoint/2010/main" val="274898112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A772613F-3576-4EE9-945C-25503B987A39}" type="slidenum">
              <a:rPr lang="en-US" smtClean="0"/>
              <a:t>15</a:t>
            </a:fld>
            <a:endParaRPr lang="en-US"/>
          </a:p>
        </p:txBody>
      </p:sp>
    </p:spTree>
    <p:extLst>
      <p:ext uri="{BB962C8B-B14F-4D97-AF65-F5344CB8AC3E}">
        <p14:creationId xmlns:p14="http://schemas.microsoft.com/office/powerpoint/2010/main" val="282191065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A772613F-3576-4EE9-945C-25503B987A39}" type="slidenum">
              <a:rPr lang="en-US" smtClean="0"/>
              <a:t>16</a:t>
            </a:fld>
            <a:endParaRPr lang="en-US"/>
          </a:p>
        </p:txBody>
      </p:sp>
    </p:spTree>
    <p:extLst>
      <p:ext uri="{BB962C8B-B14F-4D97-AF65-F5344CB8AC3E}">
        <p14:creationId xmlns:p14="http://schemas.microsoft.com/office/powerpoint/2010/main" val="165048422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66612">
              <a:defRPr/>
            </a:pPr>
            <a:r>
              <a:rPr lang="en-US" dirty="0"/>
              <a:t>Max change between red and</a:t>
            </a:r>
            <a:r>
              <a:rPr lang="en-US" baseline="0" dirty="0"/>
              <a:t> purple </a:t>
            </a:r>
            <a:r>
              <a:rPr lang="en-US" dirty="0"/>
              <a:t>in He15-18 is</a:t>
            </a:r>
            <a:r>
              <a:rPr lang="en-US" baseline="0" dirty="0"/>
              <a:t> 2878 MW. </a:t>
            </a:r>
          </a:p>
          <a:p>
            <a:pPr defTabSz="966612">
              <a:defRPr/>
            </a:pPr>
            <a:r>
              <a:rPr lang="en-US" baseline="0" dirty="0"/>
              <a:t>Largest value 4520 MW in HE15-18. </a:t>
            </a:r>
          </a:p>
          <a:p>
            <a:pPr defTabSz="966612">
              <a:defRPr/>
            </a:pPr>
            <a:r>
              <a:rPr lang="en-US" dirty="0"/>
              <a:t>On an average increase</a:t>
            </a:r>
            <a:r>
              <a:rPr lang="en-US" baseline="0" dirty="0"/>
              <a:t> of 2135 MW</a:t>
            </a:r>
          </a:p>
          <a:p>
            <a:endParaRPr lang="en-US" dirty="0"/>
          </a:p>
          <a:p>
            <a:r>
              <a:rPr lang="en-US" dirty="0"/>
              <a:t>The dark blue 2022 (6500 Method): Non-Spin = 6500 – (Reg-Up + RRS-PFR-Gen/ESR)</a:t>
            </a:r>
          </a:p>
          <a:p>
            <a:endParaRPr lang="en-US" dirty="0"/>
          </a:p>
          <a:p>
            <a:endParaRPr lang="en-US" dirty="0"/>
          </a:p>
          <a:p>
            <a:endParaRPr lang="en-US" dirty="0"/>
          </a:p>
          <a:p>
            <a:endParaRPr lang="en-US" dirty="0"/>
          </a:p>
        </p:txBody>
      </p:sp>
      <p:sp>
        <p:nvSpPr>
          <p:cNvPr id="4" name="Slide Number Placeholder 3"/>
          <p:cNvSpPr>
            <a:spLocks noGrp="1"/>
          </p:cNvSpPr>
          <p:nvPr>
            <p:ph type="sldNum" sz="quarter" idx="10"/>
          </p:nvPr>
        </p:nvSpPr>
        <p:spPr/>
        <p:txBody>
          <a:bodyPr/>
          <a:lstStyle/>
          <a:p>
            <a:fld id="{A772613F-3576-4EE9-945C-25503B987A39}" type="slidenum">
              <a:rPr lang="en-US" smtClean="0"/>
              <a:t>17</a:t>
            </a:fld>
            <a:endParaRPr lang="en-US"/>
          </a:p>
        </p:txBody>
      </p:sp>
    </p:spTree>
    <p:extLst>
      <p:ext uri="{BB962C8B-B14F-4D97-AF65-F5344CB8AC3E}">
        <p14:creationId xmlns:p14="http://schemas.microsoft.com/office/powerpoint/2010/main" val="200128462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66612">
              <a:defRPr/>
            </a:pPr>
            <a:r>
              <a:rPr lang="en-US" dirty="0"/>
              <a:t>Max change between red and</a:t>
            </a:r>
            <a:r>
              <a:rPr lang="en-US" baseline="0" dirty="0"/>
              <a:t> purple </a:t>
            </a:r>
            <a:r>
              <a:rPr lang="en-US" dirty="0"/>
              <a:t>in HE15-19 is</a:t>
            </a:r>
            <a:r>
              <a:rPr lang="en-US" baseline="0" dirty="0"/>
              <a:t> 2513 MW. </a:t>
            </a:r>
          </a:p>
          <a:p>
            <a:pPr defTabSz="966612">
              <a:defRPr/>
            </a:pPr>
            <a:r>
              <a:rPr lang="en-US" baseline="0" dirty="0"/>
              <a:t>Largest value 4994 MW in HE13-14. </a:t>
            </a:r>
          </a:p>
          <a:p>
            <a:pPr defTabSz="966612">
              <a:defRPr/>
            </a:pPr>
            <a:r>
              <a:rPr lang="en-US" dirty="0"/>
              <a:t>On an average increase</a:t>
            </a:r>
            <a:r>
              <a:rPr lang="en-US" baseline="0" dirty="0"/>
              <a:t> of 2339 MW</a:t>
            </a:r>
          </a:p>
          <a:p>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The dark blue 2022 (6500 Method): Non-Spin = 6500 – (Reg-Up + RRS-PFR-Gen/ESR)</a:t>
            </a:r>
          </a:p>
          <a:p>
            <a:endParaRPr lang="en-US" dirty="0"/>
          </a:p>
        </p:txBody>
      </p:sp>
      <p:sp>
        <p:nvSpPr>
          <p:cNvPr id="4" name="Slide Number Placeholder 3"/>
          <p:cNvSpPr>
            <a:spLocks noGrp="1"/>
          </p:cNvSpPr>
          <p:nvPr>
            <p:ph type="sldNum" sz="quarter" idx="10"/>
          </p:nvPr>
        </p:nvSpPr>
        <p:spPr/>
        <p:txBody>
          <a:bodyPr/>
          <a:lstStyle/>
          <a:p>
            <a:fld id="{A772613F-3576-4EE9-945C-25503B987A39}" type="slidenum">
              <a:rPr lang="en-US" smtClean="0"/>
              <a:t>18</a:t>
            </a:fld>
            <a:endParaRPr lang="en-US"/>
          </a:p>
        </p:txBody>
      </p:sp>
    </p:spTree>
    <p:extLst>
      <p:ext uri="{BB962C8B-B14F-4D97-AF65-F5344CB8AC3E}">
        <p14:creationId xmlns:p14="http://schemas.microsoft.com/office/powerpoint/2010/main" val="237419517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66612">
              <a:defRPr/>
            </a:pPr>
            <a:r>
              <a:rPr lang="en-US" dirty="0"/>
              <a:t>Max change between red and</a:t>
            </a:r>
            <a:r>
              <a:rPr lang="en-US" baseline="0" dirty="0"/>
              <a:t> purple </a:t>
            </a:r>
            <a:r>
              <a:rPr lang="en-US" dirty="0"/>
              <a:t>in HE1-2,23-24 is</a:t>
            </a:r>
            <a:r>
              <a:rPr lang="en-US" baseline="0" dirty="0"/>
              <a:t> 2896 MW. </a:t>
            </a:r>
          </a:p>
          <a:p>
            <a:pPr defTabSz="966612">
              <a:defRPr/>
            </a:pPr>
            <a:r>
              <a:rPr lang="en-US" baseline="0" dirty="0"/>
              <a:t>Largest value 4839 MW in HE13-14. </a:t>
            </a:r>
          </a:p>
          <a:p>
            <a:pPr defTabSz="966612">
              <a:defRPr/>
            </a:pPr>
            <a:r>
              <a:rPr lang="en-US" dirty="0"/>
              <a:t>On an average increase</a:t>
            </a:r>
            <a:r>
              <a:rPr lang="en-US" baseline="0" dirty="0"/>
              <a:t> of 2367 MW</a:t>
            </a:r>
          </a:p>
          <a:p>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The dark blue 2022 (6500 Method): Non-Spin = 6500 – (Reg-Up + RRS-PFR-Gen/ESR)</a:t>
            </a:r>
          </a:p>
          <a:p>
            <a:endParaRPr lang="en-US" dirty="0"/>
          </a:p>
        </p:txBody>
      </p:sp>
      <p:sp>
        <p:nvSpPr>
          <p:cNvPr id="4" name="Slide Number Placeholder 3"/>
          <p:cNvSpPr>
            <a:spLocks noGrp="1"/>
          </p:cNvSpPr>
          <p:nvPr>
            <p:ph type="sldNum" sz="quarter" idx="10"/>
          </p:nvPr>
        </p:nvSpPr>
        <p:spPr/>
        <p:txBody>
          <a:bodyPr/>
          <a:lstStyle/>
          <a:p>
            <a:fld id="{A772613F-3576-4EE9-945C-25503B987A39}" type="slidenum">
              <a:rPr lang="en-US" smtClean="0"/>
              <a:t>19</a:t>
            </a:fld>
            <a:endParaRPr lang="en-US"/>
          </a:p>
        </p:txBody>
      </p:sp>
    </p:spTree>
    <p:extLst>
      <p:ext uri="{BB962C8B-B14F-4D97-AF65-F5344CB8AC3E}">
        <p14:creationId xmlns:p14="http://schemas.microsoft.com/office/powerpoint/2010/main" val="195379579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66612">
              <a:defRPr/>
            </a:pPr>
            <a:r>
              <a:rPr lang="en-US" dirty="0"/>
              <a:t>On an average largest</a:t>
            </a:r>
            <a:r>
              <a:rPr lang="en-US" baseline="0" dirty="0"/>
              <a:t>  increase between red and purple is 2367 MW in June</a:t>
            </a:r>
            <a:endParaRPr lang="en-US" dirty="0"/>
          </a:p>
          <a:p>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The dark blue 2022 (6500 Method): Non-Spin = 6500 – (Reg-Up + RRS-PFR-Gen/ESR)</a:t>
            </a:r>
          </a:p>
          <a:p>
            <a:endParaRPr lang="en-US" dirty="0"/>
          </a:p>
          <a:p>
            <a:r>
              <a:rPr lang="en-US" dirty="0"/>
              <a:t>The orange 2021 (Intra Year Posting) has the following three trends</a:t>
            </a:r>
          </a:p>
          <a:p>
            <a:pPr lvl="1"/>
            <a:r>
              <a:rPr lang="en-US" dirty="0"/>
              <a:t>2021 NSRS between Jan 1 and Jul 12: Based on Dec 2020 Posting</a:t>
            </a:r>
          </a:p>
          <a:p>
            <a:pPr lvl="1"/>
            <a:r>
              <a:rPr lang="en-US" dirty="0"/>
              <a:t>2021 NSRS between Jul 12 and Aug 31: Non-Spin = 6500 – (Reg Up + RRS) </a:t>
            </a:r>
          </a:p>
          <a:p>
            <a:pPr marL="457200" marR="0" lvl="1" indent="0" algn="l" defTabSz="914400" rtl="0" eaLnBrk="1" fontAlgn="auto" latinLnBrk="0" hangingPunct="1">
              <a:lnSpc>
                <a:spcPct val="100000"/>
              </a:lnSpc>
              <a:spcBef>
                <a:spcPts val="0"/>
              </a:spcBef>
              <a:spcAft>
                <a:spcPts val="0"/>
              </a:spcAft>
              <a:buClrTx/>
              <a:buSzTx/>
              <a:buFontTx/>
              <a:buNone/>
              <a:tabLst/>
              <a:defRPr/>
            </a:pPr>
            <a:r>
              <a:rPr lang="en-US" dirty="0"/>
              <a:t>2021 NSRS between Sep 1 and Dec 31 : Non-Spin = 6500 – (Reg Up + RRS-PFR-Gen/ESR)</a:t>
            </a:r>
          </a:p>
          <a:p>
            <a:endParaRPr lang="en-US" dirty="0"/>
          </a:p>
        </p:txBody>
      </p:sp>
      <p:sp>
        <p:nvSpPr>
          <p:cNvPr id="4" name="Slide Number Placeholder 3"/>
          <p:cNvSpPr>
            <a:spLocks noGrp="1"/>
          </p:cNvSpPr>
          <p:nvPr>
            <p:ph type="sldNum" sz="quarter" idx="10"/>
          </p:nvPr>
        </p:nvSpPr>
        <p:spPr/>
        <p:txBody>
          <a:bodyPr/>
          <a:lstStyle/>
          <a:p>
            <a:fld id="{A772613F-3576-4EE9-945C-25503B987A39}" type="slidenum">
              <a:rPr lang="en-US" smtClean="0"/>
              <a:t>20</a:t>
            </a:fld>
            <a:endParaRPr lang="en-US"/>
          </a:p>
        </p:txBody>
      </p:sp>
    </p:spTree>
    <p:extLst>
      <p:ext uri="{BB962C8B-B14F-4D97-AF65-F5344CB8AC3E}">
        <p14:creationId xmlns:p14="http://schemas.microsoft.com/office/powerpoint/2010/main" val="298957603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Avg</a:t>
            </a:r>
            <a:r>
              <a:rPr lang="en-US" baseline="0" dirty="0"/>
              <a:t> Reg Up adjustment for wind is 1.57 MW. Average reduction in adjustment is about 1.5 MW</a:t>
            </a:r>
          </a:p>
          <a:p>
            <a:pPr defTabSz="966612">
              <a:defRPr/>
            </a:pPr>
            <a:r>
              <a:rPr lang="en-US" dirty="0"/>
              <a:t>Avg</a:t>
            </a:r>
            <a:r>
              <a:rPr lang="en-US" baseline="0" dirty="0"/>
              <a:t> Reg Down adjustment for wind is 1.44 MW. Average reduction in adjustment is about 0.6 MW</a:t>
            </a:r>
            <a:endParaRPr lang="en-US" dirty="0"/>
          </a:p>
          <a:p>
            <a:endParaRPr lang="en-US" dirty="0"/>
          </a:p>
        </p:txBody>
      </p:sp>
      <p:sp>
        <p:nvSpPr>
          <p:cNvPr id="4" name="Slide Number Placeholder 3"/>
          <p:cNvSpPr>
            <a:spLocks noGrp="1"/>
          </p:cNvSpPr>
          <p:nvPr>
            <p:ph type="sldNum" sz="quarter" idx="10"/>
          </p:nvPr>
        </p:nvSpPr>
        <p:spPr/>
        <p:txBody>
          <a:bodyPr/>
          <a:lstStyle/>
          <a:p>
            <a:fld id="{A772613F-3576-4EE9-945C-25503B987A39}" type="slidenum">
              <a:rPr lang="en-US" smtClean="0"/>
              <a:t>24</a:t>
            </a:fld>
            <a:endParaRPr lang="en-US"/>
          </a:p>
        </p:txBody>
      </p:sp>
    </p:spTree>
    <p:extLst>
      <p:ext uri="{BB962C8B-B14F-4D97-AF65-F5344CB8AC3E}">
        <p14:creationId xmlns:p14="http://schemas.microsoft.com/office/powerpoint/2010/main" val="224154810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Avg</a:t>
            </a:r>
            <a:r>
              <a:rPr lang="en-US" baseline="0" dirty="0"/>
              <a:t> Reg Up adjustment for wind is 3.9 MW. Average reduction in adjustment is about 0.8 MW</a:t>
            </a:r>
          </a:p>
          <a:p>
            <a:pPr marL="0" marR="0" lvl="0" indent="0" algn="l" defTabSz="966612" rtl="0" eaLnBrk="1" fontAlgn="auto" latinLnBrk="0" hangingPunct="1">
              <a:lnSpc>
                <a:spcPct val="100000"/>
              </a:lnSpc>
              <a:spcBef>
                <a:spcPts val="0"/>
              </a:spcBef>
              <a:spcAft>
                <a:spcPts val="0"/>
              </a:spcAft>
              <a:buClrTx/>
              <a:buSzTx/>
              <a:buFontTx/>
              <a:buNone/>
              <a:tabLst/>
              <a:defRPr/>
            </a:pPr>
            <a:r>
              <a:rPr lang="en-US" dirty="0"/>
              <a:t>Avg</a:t>
            </a:r>
            <a:r>
              <a:rPr lang="en-US" baseline="0" dirty="0"/>
              <a:t> Reg Down adjustment for wind is 4.15 MW. Average reduction in adjustment is about 0.9 MW</a:t>
            </a:r>
          </a:p>
          <a:p>
            <a:pPr defTabSz="966612">
              <a:defRPr/>
            </a:pPr>
            <a:endParaRPr lang="en-US" dirty="0"/>
          </a:p>
          <a:p>
            <a:endParaRPr lang="en-US" dirty="0"/>
          </a:p>
          <a:p>
            <a:endParaRPr lang="en-US" dirty="0"/>
          </a:p>
        </p:txBody>
      </p:sp>
      <p:sp>
        <p:nvSpPr>
          <p:cNvPr id="4" name="Slide Number Placeholder 3"/>
          <p:cNvSpPr>
            <a:spLocks noGrp="1"/>
          </p:cNvSpPr>
          <p:nvPr>
            <p:ph type="sldNum" sz="quarter" idx="10"/>
          </p:nvPr>
        </p:nvSpPr>
        <p:spPr/>
        <p:txBody>
          <a:bodyPr/>
          <a:lstStyle/>
          <a:p>
            <a:fld id="{A772613F-3576-4EE9-945C-25503B987A39}" type="slidenum">
              <a:rPr lang="en-US" smtClean="0"/>
              <a:t>26</a:t>
            </a:fld>
            <a:endParaRPr lang="en-US"/>
          </a:p>
        </p:txBody>
      </p:sp>
    </p:spTree>
    <p:extLst>
      <p:ext uri="{BB962C8B-B14F-4D97-AF65-F5344CB8AC3E}">
        <p14:creationId xmlns:p14="http://schemas.microsoft.com/office/powerpoint/2010/main" val="59447963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Trends</a:t>
            </a:r>
            <a:r>
              <a:rPr lang="en-US" baseline="0" dirty="0"/>
              <a:t> between blue and red are fairly similar. </a:t>
            </a:r>
          </a:p>
          <a:p>
            <a:r>
              <a:rPr lang="en-US" baseline="0" dirty="0"/>
              <a:t>Largest change in Reg Up is 309 MW in HE17. Daily Average increase is ~91 MW.</a:t>
            </a:r>
          </a:p>
          <a:p>
            <a:pPr defTabSz="966612">
              <a:defRPr/>
            </a:pPr>
            <a:r>
              <a:rPr lang="en-US" baseline="0" dirty="0"/>
              <a:t>Largest change in Reg Down is 248 MW in HE10. Daily Average increase is ~83 MW.</a:t>
            </a:r>
            <a:endParaRPr lang="en-US" dirty="0"/>
          </a:p>
        </p:txBody>
      </p:sp>
      <p:sp>
        <p:nvSpPr>
          <p:cNvPr id="4" name="Slide Number Placeholder 3"/>
          <p:cNvSpPr>
            <a:spLocks noGrp="1"/>
          </p:cNvSpPr>
          <p:nvPr>
            <p:ph type="sldNum" sz="quarter" idx="10"/>
          </p:nvPr>
        </p:nvSpPr>
        <p:spPr/>
        <p:txBody>
          <a:bodyPr/>
          <a:lstStyle/>
          <a:p>
            <a:fld id="{A772613F-3576-4EE9-945C-25503B987A39}" type="slidenum">
              <a:rPr lang="en-US" smtClean="0"/>
              <a:t>5</a:t>
            </a:fld>
            <a:endParaRPr lang="en-US"/>
          </a:p>
        </p:txBody>
      </p:sp>
    </p:spTree>
    <p:extLst>
      <p:ext uri="{BB962C8B-B14F-4D97-AF65-F5344CB8AC3E}">
        <p14:creationId xmlns:p14="http://schemas.microsoft.com/office/powerpoint/2010/main" val="114818518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772613F-3576-4EE9-945C-25503B987A39}" type="slidenum">
              <a:rPr lang="en-US" smtClean="0"/>
              <a:t>28</a:t>
            </a:fld>
            <a:endParaRPr lang="en-US"/>
          </a:p>
        </p:txBody>
      </p:sp>
    </p:spTree>
    <p:extLst>
      <p:ext uri="{BB962C8B-B14F-4D97-AF65-F5344CB8AC3E}">
        <p14:creationId xmlns:p14="http://schemas.microsoft.com/office/powerpoint/2010/main" val="412181993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Trends</a:t>
            </a:r>
            <a:r>
              <a:rPr lang="en-US" baseline="0" dirty="0"/>
              <a:t> between blue and red are fairly similar. </a:t>
            </a:r>
          </a:p>
          <a:p>
            <a:r>
              <a:rPr lang="en-US" baseline="0" dirty="0"/>
              <a:t>Largest change in Reg Up is 147 MW in HE20. Daily Average increase is ~52 MW.</a:t>
            </a:r>
          </a:p>
          <a:p>
            <a:pPr defTabSz="966612">
              <a:defRPr/>
            </a:pPr>
            <a:r>
              <a:rPr lang="en-US" baseline="0" dirty="0"/>
              <a:t>Largest change in Reg Down is 125 MW in HE17. Daily Average increase is ~35 MW.</a:t>
            </a:r>
            <a:endParaRPr lang="en-US" dirty="0"/>
          </a:p>
        </p:txBody>
      </p:sp>
      <p:sp>
        <p:nvSpPr>
          <p:cNvPr id="4" name="Slide Number Placeholder 3"/>
          <p:cNvSpPr>
            <a:spLocks noGrp="1"/>
          </p:cNvSpPr>
          <p:nvPr>
            <p:ph type="sldNum" sz="quarter" idx="10"/>
          </p:nvPr>
        </p:nvSpPr>
        <p:spPr/>
        <p:txBody>
          <a:bodyPr/>
          <a:lstStyle/>
          <a:p>
            <a:fld id="{A772613F-3576-4EE9-945C-25503B987A39}" type="slidenum">
              <a:rPr lang="en-US" smtClean="0"/>
              <a:t>6</a:t>
            </a:fld>
            <a:endParaRPr lang="en-US"/>
          </a:p>
        </p:txBody>
      </p:sp>
    </p:spTree>
    <p:extLst>
      <p:ext uri="{BB962C8B-B14F-4D97-AF65-F5344CB8AC3E}">
        <p14:creationId xmlns:p14="http://schemas.microsoft.com/office/powerpoint/2010/main" val="369775084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a:t>Reg</a:t>
            </a:r>
            <a:r>
              <a:rPr lang="en-US" dirty="0"/>
              <a:t> Up</a:t>
            </a:r>
          </a:p>
          <a:p>
            <a:r>
              <a:rPr lang="en-US" dirty="0"/>
              <a:t>On an average blue</a:t>
            </a:r>
            <a:r>
              <a:rPr lang="en-US" baseline="0" dirty="0"/>
              <a:t> and red </a:t>
            </a:r>
            <a:r>
              <a:rPr lang="en-US" dirty="0"/>
              <a:t>are fairly</a:t>
            </a:r>
            <a:r>
              <a:rPr lang="en-US" baseline="0" dirty="0"/>
              <a:t> similar. Largest increase is 91 MW in Mar</a:t>
            </a:r>
            <a:endParaRPr lang="en-US" dirty="0"/>
          </a:p>
          <a:p>
            <a:endParaRPr lang="en-US" dirty="0"/>
          </a:p>
          <a:p>
            <a:r>
              <a:rPr lang="en-US" dirty="0"/>
              <a:t>Reg Do</a:t>
            </a:r>
          </a:p>
          <a:p>
            <a:r>
              <a:rPr lang="en-US" dirty="0"/>
              <a:t>On an average blue</a:t>
            </a:r>
            <a:r>
              <a:rPr lang="en-US" baseline="0" dirty="0"/>
              <a:t> and red </a:t>
            </a:r>
            <a:r>
              <a:rPr lang="en-US" dirty="0"/>
              <a:t>are fairly</a:t>
            </a:r>
            <a:r>
              <a:rPr lang="en-US" baseline="0" dirty="0"/>
              <a:t> similar. Largest increase is 94 MW in May</a:t>
            </a:r>
            <a:endParaRPr lang="en-US" dirty="0"/>
          </a:p>
        </p:txBody>
      </p:sp>
      <p:sp>
        <p:nvSpPr>
          <p:cNvPr id="4" name="Slide Number Placeholder 3"/>
          <p:cNvSpPr>
            <a:spLocks noGrp="1"/>
          </p:cNvSpPr>
          <p:nvPr>
            <p:ph type="sldNum" sz="quarter" idx="10"/>
          </p:nvPr>
        </p:nvSpPr>
        <p:spPr/>
        <p:txBody>
          <a:bodyPr/>
          <a:lstStyle/>
          <a:p>
            <a:fld id="{A772613F-3576-4EE9-945C-25503B987A39}" type="slidenum">
              <a:rPr lang="en-US" smtClean="0"/>
              <a:t>7</a:t>
            </a:fld>
            <a:endParaRPr lang="en-US"/>
          </a:p>
        </p:txBody>
      </p:sp>
    </p:spTree>
    <p:extLst>
      <p:ext uri="{BB962C8B-B14F-4D97-AF65-F5344CB8AC3E}">
        <p14:creationId xmlns:p14="http://schemas.microsoft.com/office/powerpoint/2010/main" val="36621449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772613F-3576-4EE9-945C-25503B987A39}" type="slidenum">
              <a:rPr lang="en-US" smtClean="0"/>
              <a:t>8</a:t>
            </a:fld>
            <a:endParaRPr lang="en-US"/>
          </a:p>
        </p:txBody>
      </p:sp>
    </p:spTree>
    <p:extLst>
      <p:ext uri="{BB962C8B-B14F-4D97-AF65-F5344CB8AC3E}">
        <p14:creationId xmlns:p14="http://schemas.microsoft.com/office/powerpoint/2010/main" val="327301950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RRS quantity for 2022 decrease between 8 MW (310 GW.s case) and 82 MW (170 GW.s case)</a:t>
            </a:r>
          </a:p>
        </p:txBody>
      </p:sp>
      <p:sp>
        <p:nvSpPr>
          <p:cNvPr id="4" name="Slide Number Placeholder 3"/>
          <p:cNvSpPr>
            <a:spLocks noGrp="1"/>
          </p:cNvSpPr>
          <p:nvPr>
            <p:ph type="sldNum" sz="quarter" idx="10"/>
          </p:nvPr>
        </p:nvSpPr>
        <p:spPr/>
        <p:txBody>
          <a:bodyPr/>
          <a:lstStyle/>
          <a:p>
            <a:fld id="{A772613F-3576-4EE9-945C-25503B987A39}" type="slidenum">
              <a:rPr lang="en-US" smtClean="0"/>
              <a:t>9</a:t>
            </a:fld>
            <a:endParaRPr lang="en-US"/>
          </a:p>
        </p:txBody>
      </p:sp>
    </p:spTree>
    <p:extLst>
      <p:ext uri="{BB962C8B-B14F-4D97-AF65-F5344CB8AC3E}">
        <p14:creationId xmlns:p14="http://schemas.microsoft.com/office/powerpoint/2010/main" val="79433975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66612">
              <a:defRPr/>
            </a:pPr>
            <a:r>
              <a:rPr lang="en-US" dirty="0"/>
              <a:t>Trends</a:t>
            </a:r>
            <a:r>
              <a:rPr lang="en-US" baseline="0" dirty="0"/>
              <a:t> between orange-pattern and red are fairly similar. </a:t>
            </a:r>
          </a:p>
          <a:p>
            <a:pPr defTabSz="966612">
              <a:defRPr/>
            </a:pPr>
            <a:r>
              <a:rPr lang="en-US" dirty="0"/>
              <a:t>Max Change between blue and orange in HE7-10 is</a:t>
            </a:r>
            <a:r>
              <a:rPr lang="en-US" baseline="0" dirty="0"/>
              <a:t> 168 MW. </a:t>
            </a:r>
          </a:p>
          <a:p>
            <a:pPr marL="0" marR="0" lvl="0" indent="0" algn="l" defTabSz="966612" rtl="0" eaLnBrk="1" fontAlgn="auto" latinLnBrk="0" hangingPunct="1">
              <a:lnSpc>
                <a:spcPct val="100000"/>
              </a:lnSpc>
              <a:spcBef>
                <a:spcPts val="0"/>
              </a:spcBef>
              <a:spcAft>
                <a:spcPts val="0"/>
              </a:spcAft>
              <a:buClrTx/>
              <a:buSzTx/>
              <a:buFontTx/>
              <a:buNone/>
              <a:tabLst/>
              <a:defRPr/>
            </a:pPr>
            <a:r>
              <a:rPr lang="en-US" dirty="0"/>
              <a:t>Max Change between blue and orange-pattern in HE1-2 &amp; HE23-24 &amp; HE7-10 is</a:t>
            </a:r>
            <a:r>
              <a:rPr lang="en-US" baseline="0" dirty="0"/>
              <a:t> 86 MW. </a:t>
            </a:r>
          </a:p>
          <a:p>
            <a:pPr defTabSz="966612">
              <a:defRPr/>
            </a:pPr>
            <a:r>
              <a:rPr lang="en-US" dirty="0"/>
              <a:t>No Change between orange-pattern and red</a:t>
            </a:r>
            <a:r>
              <a:rPr lang="en-US" baseline="0" dirty="0"/>
              <a:t>.</a:t>
            </a:r>
          </a:p>
          <a:p>
            <a:pPr defTabSz="966612">
              <a:defRPr/>
            </a:pPr>
            <a:r>
              <a:rPr lang="en-US" dirty="0"/>
              <a:t>On an average increase</a:t>
            </a:r>
            <a:r>
              <a:rPr lang="en-US" baseline="0" dirty="0"/>
              <a:t> </a:t>
            </a:r>
            <a:r>
              <a:rPr lang="en-US" dirty="0"/>
              <a:t>between blue and red </a:t>
            </a:r>
            <a:r>
              <a:rPr lang="en-US" baseline="0" dirty="0"/>
              <a:t>of 47 MW</a:t>
            </a:r>
          </a:p>
          <a:p>
            <a:endParaRPr lang="en-US" dirty="0"/>
          </a:p>
        </p:txBody>
      </p:sp>
      <p:sp>
        <p:nvSpPr>
          <p:cNvPr id="4" name="Slide Number Placeholder 3"/>
          <p:cNvSpPr>
            <a:spLocks noGrp="1"/>
          </p:cNvSpPr>
          <p:nvPr>
            <p:ph type="sldNum" sz="quarter" idx="5"/>
          </p:nvPr>
        </p:nvSpPr>
        <p:spPr/>
        <p:txBody>
          <a:bodyPr/>
          <a:lstStyle/>
          <a:p>
            <a:fld id="{A772613F-3576-4EE9-945C-25503B987A39}" type="slidenum">
              <a:rPr lang="en-US" smtClean="0"/>
              <a:t>10</a:t>
            </a:fld>
            <a:endParaRPr lang="en-US"/>
          </a:p>
        </p:txBody>
      </p:sp>
    </p:spTree>
    <p:extLst>
      <p:ext uri="{BB962C8B-B14F-4D97-AF65-F5344CB8AC3E}">
        <p14:creationId xmlns:p14="http://schemas.microsoft.com/office/powerpoint/2010/main" val="149856504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66612">
              <a:defRPr/>
            </a:pPr>
            <a:r>
              <a:rPr lang="en-US" dirty="0"/>
              <a:t>Trends</a:t>
            </a:r>
            <a:r>
              <a:rPr lang="en-US" baseline="0" dirty="0"/>
              <a:t> between orange-pattern and red are fairly similar. </a:t>
            </a:r>
          </a:p>
          <a:p>
            <a:pPr defTabSz="966612">
              <a:defRPr/>
            </a:pPr>
            <a:r>
              <a:rPr lang="en-US" dirty="0"/>
              <a:t>Max Change between blue and orange in HE11-14 is</a:t>
            </a:r>
            <a:r>
              <a:rPr lang="en-US" baseline="0" dirty="0"/>
              <a:t> 222 MW. </a:t>
            </a:r>
          </a:p>
          <a:p>
            <a:pPr marL="0" marR="0" lvl="0" indent="0" algn="l" defTabSz="966612" rtl="0" eaLnBrk="1" fontAlgn="auto" latinLnBrk="0" hangingPunct="1">
              <a:lnSpc>
                <a:spcPct val="100000"/>
              </a:lnSpc>
              <a:spcBef>
                <a:spcPts val="0"/>
              </a:spcBef>
              <a:spcAft>
                <a:spcPts val="0"/>
              </a:spcAft>
              <a:buClrTx/>
              <a:buSzTx/>
              <a:buFontTx/>
              <a:buNone/>
              <a:tabLst/>
              <a:defRPr/>
            </a:pPr>
            <a:r>
              <a:rPr lang="en-US" dirty="0"/>
              <a:t>Max Change between blue and orange-pattern in HE11-14 is</a:t>
            </a:r>
            <a:r>
              <a:rPr lang="en-US" baseline="0" dirty="0"/>
              <a:t> 167 MW. </a:t>
            </a:r>
          </a:p>
          <a:p>
            <a:pPr defTabSz="966612">
              <a:defRPr/>
            </a:pPr>
            <a:r>
              <a:rPr lang="en-US" dirty="0"/>
              <a:t>Max Change between orange-pattern and red in HE15-22 is</a:t>
            </a:r>
            <a:r>
              <a:rPr lang="en-US" baseline="0" dirty="0"/>
              <a:t> 68 MW.</a:t>
            </a:r>
          </a:p>
          <a:p>
            <a:pPr defTabSz="966612">
              <a:defRPr/>
            </a:pPr>
            <a:r>
              <a:rPr lang="en-US" dirty="0"/>
              <a:t>On an average increase</a:t>
            </a:r>
            <a:r>
              <a:rPr lang="en-US" baseline="0" dirty="0"/>
              <a:t> </a:t>
            </a:r>
            <a:r>
              <a:rPr lang="en-US" dirty="0"/>
              <a:t>between blue and red </a:t>
            </a:r>
            <a:r>
              <a:rPr lang="en-US" baseline="0" dirty="0"/>
              <a:t>of 99 MW</a:t>
            </a:r>
          </a:p>
        </p:txBody>
      </p:sp>
      <p:sp>
        <p:nvSpPr>
          <p:cNvPr id="4" name="Slide Number Placeholder 3"/>
          <p:cNvSpPr>
            <a:spLocks noGrp="1"/>
          </p:cNvSpPr>
          <p:nvPr>
            <p:ph type="sldNum" sz="quarter" idx="10"/>
          </p:nvPr>
        </p:nvSpPr>
        <p:spPr/>
        <p:txBody>
          <a:bodyPr/>
          <a:lstStyle/>
          <a:p>
            <a:fld id="{A772613F-3576-4EE9-945C-25503B987A39}" type="slidenum">
              <a:rPr lang="en-US" smtClean="0"/>
              <a:t>11</a:t>
            </a:fld>
            <a:endParaRPr lang="en-US"/>
          </a:p>
        </p:txBody>
      </p:sp>
    </p:spTree>
    <p:extLst>
      <p:ext uri="{BB962C8B-B14F-4D97-AF65-F5344CB8AC3E}">
        <p14:creationId xmlns:p14="http://schemas.microsoft.com/office/powerpoint/2010/main" val="67873528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66612">
              <a:defRPr/>
            </a:pPr>
            <a:r>
              <a:rPr lang="en-US" dirty="0"/>
              <a:t>Trends</a:t>
            </a:r>
            <a:r>
              <a:rPr lang="en-US" baseline="0" dirty="0"/>
              <a:t> between orange-pattern and red are fairly similar. </a:t>
            </a:r>
          </a:p>
          <a:p>
            <a:pPr defTabSz="966612">
              <a:defRPr/>
            </a:pPr>
            <a:r>
              <a:rPr lang="en-US" dirty="0"/>
              <a:t>Max Change between blue and orange in HE1-2 &amp; HE23-24 is</a:t>
            </a:r>
            <a:r>
              <a:rPr lang="en-US" baseline="0" dirty="0"/>
              <a:t> 52 MW. </a:t>
            </a:r>
          </a:p>
          <a:p>
            <a:pPr marL="0" marR="0" lvl="0" indent="0" algn="l" defTabSz="966612" rtl="0" eaLnBrk="1" fontAlgn="auto" latinLnBrk="0" hangingPunct="1">
              <a:lnSpc>
                <a:spcPct val="100000"/>
              </a:lnSpc>
              <a:spcBef>
                <a:spcPts val="0"/>
              </a:spcBef>
              <a:spcAft>
                <a:spcPts val="0"/>
              </a:spcAft>
              <a:buClrTx/>
              <a:buSzTx/>
              <a:buFontTx/>
              <a:buNone/>
              <a:tabLst/>
              <a:defRPr/>
            </a:pPr>
            <a:r>
              <a:rPr lang="en-US" dirty="0"/>
              <a:t>Max Change between blue and orange-pattern in HE1-2 &amp; HE23-24 is</a:t>
            </a:r>
            <a:r>
              <a:rPr lang="en-US" baseline="0" dirty="0"/>
              <a:t> 29 MW. </a:t>
            </a:r>
          </a:p>
          <a:p>
            <a:pPr defTabSz="966612">
              <a:defRPr/>
            </a:pPr>
            <a:r>
              <a:rPr lang="en-US" dirty="0"/>
              <a:t>Max Change between orange-pattern and red in HE15-22 is</a:t>
            </a:r>
            <a:r>
              <a:rPr lang="en-US" baseline="0" dirty="0"/>
              <a:t> 500 MW.</a:t>
            </a:r>
          </a:p>
          <a:p>
            <a:pPr defTabSz="966612">
              <a:defRPr/>
            </a:pPr>
            <a:r>
              <a:rPr lang="en-US" dirty="0"/>
              <a:t>No change in average monthly quantities</a:t>
            </a:r>
            <a:endParaRPr lang="en-US" baseline="0" dirty="0"/>
          </a:p>
        </p:txBody>
      </p:sp>
      <p:sp>
        <p:nvSpPr>
          <p:cNvPr id="4" name="Slide Number Placeholder 3"/>
          <p:cNvSpPr>
            <a:spLocks noGrp="1"/>
          </p:cNvSpPr>
          <p:nvPr>
            <p:ph type="sldNum" sz="quarter" idx="10"/>
          </p:nvPr>
        </p:nvSpPr>
        <p:spPr/>
        <p:txBody>
          <a:bodyPr/>
          <a:lstStyle/>
          <a:p>
            <a:fld id="{A772613F-3576-4EE9-945C-25503B987A39}" type="slidenum">
              <a:rPr lang="en-US" smtClean="0"/>
              <a:t>12</a:t>
            </a:fld>
            <a:endParaRPr lang="en-US"/>
          </a:p>
        </p:txBody>
      </p:sp>
    </p:spTree>
    <p:extLst>
      <p:ext uri="{BB962C8B-B14F-4D97-AF65-F5344CB8AC3E}">
        <p14:creationId xmlns:p14="http://schemas.microsoft.com/office/powerpoint/2010/main" val="136712431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2_Title Slide">
    <p:bg>
      <p:bgPr>
        <a:solidFill>
          <a:schemeClr val="bg1"/>
        </a:solidFill>
        <a:effectLst/>
      </p:bgPr>
    </p:bg>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r>
              <a:rPr lang="en-US" dirty="0">
                <a:solidFill>
                  <a:prstClr val="black">
                    <a:tint val="75000"/>
                  </a:prstClr>
                </a:solidFill>
              </a:rPr>
              <a:t>Footer text goes here.</a:t>
            </a:r>
          </a:p>
        </p:txBody>
      </p:sp>
      <p:sp>
        <p:nvSpPr>
          <p:cNvPr id="7" name="Slide Number Placeholder 5"/>
          <p:cNvSpPr>
            <a:spLocks noGrp="1"/>
          </p:cNvSpPr>
          <p:nvPr>
            <p:ph type="sldNum" sz="quarter" idx="4"/>
          </p:nvPr>
        </p:nvSpPr>
        <p:spPr>
          <a:xfrm>
            <a:off x="8229600" y="6569075"/>
            <a:ext cx="457200" cy="212725"/>
          </a:xfrm>
          <a:prstGeom prst="rect">
            <a:avLst/>
          </a:prstGeom>
        </p:spPr>
        <p:txBody>
          <a:bodyPr vert="horz" lIns="91440" tIns="45720" rIns="91440" bIns="45720" rtlCol="0" anchor="ctr"/>
          <a:lstStyle>
            <a:lvl1pPr algn="ctr">
              <a:defRPr sz="900">
                <a:solidFill>
                  <a:schemeClr val="tx1">
                    <a:tint val="75000"/>
                  </a:schemeClr>
                </a:solidFill>
              </a:defRPr>
            </a:lvl1pPr>
          </a:lstStyle>
          <a:p>
            <a:fld id="{1D93BD3E-1E9A-4970-A6F7-E7AC52762E0C}" type="slidenum">
              <a:rPr lang="en-US" smtClean="0">
                <a:solidFill>
                  <a:prstClr val="black">
                    <a:tint val="75000"/>
                  </a:prstClr>
                </a:solidFill>
              </a:rPr>
              <a:pPr/>
              <a:t>‹#›</a:t>
            </a:fld>
            <a:endParaRPr lang="en-US" dirty="0">
              <a:solidFill>
                <a:prstClr val="black">
                  <a:tint val="75000"/>
                </a:prstClr>
              </a:solidFill>
            </a:endParaRPr>
          </a:p>
        </p:txBody>
      </p:sp>
      <p:cxnSp>
        <p:nvCxnSpPr>
          <p:cNvPr id="8" name="Straight Connector 7"/>
          <p:cNvCxnSpPr/>
          <p:nvPr userDrawn="1"/>
        </p:nvCxnSpPr>
        <p:spPr>
          <a:xfrm>
            <a:off x="1428750" y="2625326"/>
            <a:ext cx="6286500" cy="0"/>
          </a:xfrm>
          <a:prstGeom prst="line">
            <a:avLst/>
          </a:prstGeom>
          <a:ln>
            <a:solidFill>
              <a:schemeClr val="accent1"/>
            </a:solidFill>
          </a:ln>
          <a:effectLst/>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userDrawn="1"/>
        </p:nvCxnSpPr>
        <p:spPr>
          <a:xfrm>
            <a:off x="1428750" y="4232673"/>
            <a:ext cx="6286500" cy="0"/>
          </a:xfrm>
          <a:prstGeom prst="line">
            <a:avLst/>
          </a:prstGeom>
          <a:ln>
            <a:solidFill>
              <a:schemeClr val="accent1"/>
            </a:solidFill>
          </a:ln>
          <a:effectLst/>
        </p:spPr>
        <p:style>
          <a:lnRef idx="2">
            <a:schemeClr val="accent1"/>
          </a:lnRef>
          <a:fillRef idx="0">
            <a:schemeClr val="accent1"/>
          </a:fillRef>
          <a:effectRef idx="1">
            <a:schemeClr val="accent1"/>
          </a:effectRef>
          <a:fontRef idx="minor">
            <a:schemeClr val="tx1"/>
          </a:fontRef>
        </p:style>
      </p:cxnSp>
      <p:sp>
        <p:nvSpPr>
          <p:cNvPr id="10" name="Content Placeholder 2"/>
          <p:cNvSpPr>
            <a:spLocks noGrp="1"/>
          </p:cNvSpPr>
          <p:nvPr>
            <p:ph idx="16"/>
          </p:nvPr>
        </p:nvSpPr>
        <p:spPr>
          <a:xfrm>
            <a:off x="1428750" y="2895600"/>
            <a:ext cx="6286500" cy="990600"/>
          </a:xfrm>
          <a:prstGeom prst="rect">
            <a:avLst/>
          </a:prstGeom>
        </p:spPr>
        <p:txBody>
          <a:bodyPr/>
          <a:lstStyle>
            <a:lvl1pPr marL="0" indent="0" algn="ctr">
              <a:buNone/>
              <a:defRPr sz="3200" b="1" cap="small"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a:t>Click to edit Master text styles</a:t>
            </a:r>
          </a:p>
        </p:txBody>
      </p:sp>
    </p:spTree>
    <p:extLst>
      <p:ext uri="{BB962C8B-B14F-4D97-AF65-F5344CB8AC3E}">
        <p14:creationId xmlns:p14="http://schemas.microsoft.com/office/powerpoint/2010/main" val="256481477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a:prstGeom prst="rect">
            <a:avLst/>
          </a:prstGeom>
        </p:spPr>
        <p:txBody>
          <a:bodyPr/>
          <a:lstStyle>
            <a:lvl1pPr algn="l">
              <a:defRPr sz="3200" b="1">
                <a:solidFill>
                  <a:schemeClr val="accent1"/>
                </a:solidFill>
              </a:defRPr>
            </a:lvl1pPr>
          </a:lstStyle>
          <a:p>
            <a:r>
              <a:rPr lang="en-US" dirty="0"/>
              <a:t>Click to edit Master title style</a:t>
            </a:r>
          </a:p>
        </p:txBody>
      </p:sp>
      <p:sp>
        <p:nvSpPr>
          <p:cNvPr id="3" name="Content Placeholder 2"/>
          <p:cNvSpPr>
            <a:spLocks noGrp="1"/>
          </p:cNvSpPr>
          <p:nvPr>
            <p:ph idx="1"/>
          </p:nvPr>
        </p:nvSpPr>
        <p:spPr>
          <a:xfrm>
            <a:off x="304800" y="855406"/>
            <a:ext cx="8534400" cy="5064627"/>
          </a:xfrm>
          <a:prstGeom prst="rect">
            <a:avLst/>
          </a:prstGeom>
        </p:spPr>
        <p:txBody>
          <a:bodyPr/>
          <a:lstStyle>
            <a:lvl1pPr>
              <a:defRPr sz="1800"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srgbClr val="FFFFFF"/>
              </a:solidFill>
            </a:endParaRPr>
          </a:p>
        </p:txBody>
      </p:sp>
      <p:sp>
        <p:nvSpPr>
          <p:cNvPr id="8" name="Footer Placeholder 4"/>
          <p:cNvSpPr>
            <a:spLocks noGrp="1"/>
          </p:cNvSpPr>
          <p:nvPr>
            <p:ph type="ftr" sz="quarter" idx="11"/>
          </p:nvPr>
        </p:nvSpPr>
        <p:spPr>
          <a:xfrm>
            <a:off x="2743200" y="6553200"/>
            <a:ext cx="4038600" cy="228600"/>
          </a:xfrm>
        </p:spPr>
        <p:txBody>
          <a:bodyPr/>
          <a:lstStyle/>
          <a:p>
            <a:r>
              <a:rPr lang="en-US" dirty="0">
                <a:solidFill>
                  <a:prstClr val="black">
                    <a:tint val="75000"/>
                  </a:prstClr>
                </a:solidFill>
              </a:rPr>
              <a:t>Footer text goes here.</a:t>
            </a:r>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9" name="Slide Number Placeholder 5"/>
          <p:cNvSpPr>
            <a:spLocks noGrp="1"/>
          </p:cNvSpPr>
          <p:nvPr>
            <p:ph type="sldNum" sz="quarter" idx="4"/>
          </p:nvPr>
        </p:nvSpPr>
        <p:spPr>
          <a:xfrm>
            <a:off x="8219768" y="6553200"/>
            <a:ext cx="457200" cy="212725"/>
          </a:xfrm>
          <a:prstGeom prst="rect">
            <a:avLst/>
          </a:prstGeom>
        </p:spPr>
        <p:txBody>
          <a:bodyPr vert="horz" lIns="91440" tIns="45720" rIns="91440" bIns="45720" rtlCol="0" anchor="ctr"/>
          <a:lstStyle>
            <a:lvl1pPr algn="ctr">
              <a:defRPr sz="900">
                <a:solidFill>
                  <a:schemeClr val="bg1"/>
                </a:solidFill>
              </a:defRPr>
            </a:lvl1pPr>
          </a:lstStyle>
          <a:p>
            <a:fld id="{1D93BD3E-1E9A-4970-A6F7-E7AC52762E0C}" type="slidenum">
              <a:rPr lang="en-US" smtClean="0"/>
              <a:pPr/>
              <a:t>‹#›</a:t>
            </a:fld>
            <a:endParaRPr lang="en-US" dirty="0"/>
          </a:p>
        </p:txBody>
      </p:sp>
    </p:spTree>
    <p:extLst>
      <p:ext uri="{BB962C8B-B14F-4D97-AF65-F5344CB8AC3E}">
        <p14:creationId xmlns:p14="http://schemas.microsoft.com/office/powerpoint/2010/main" val="134269508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Two Content">
    <p:spTree>
      <p:nvGrpSpPr>
        <p:cNvPr id="1" name=""/>
        <p:cNvGrpSpPr/>
        <p:nvPr/>
      </p:nvGrpSpPr>
      <p:grpSpPr>
        <a:xfrm>
          <a:off x="0" y="0"/>
          <a:ext cx="0" cy="0"/>
          <a:chOff x="0" y="0"/>
          <a:chExt cx="0" cy="0"/>
        </a:xfrm>
      </p:grpSpPr>
      <p:sp>
        <p:nvSpPr>
          <p:cNvPr id="5" name="Slide Number Placeholder 4"/>
          <p:cNvSpPr>
            <a:spLocks noGrp="1"/>
          </p:cNvSpPr>
          <p:nvPr>
            <p:ph type="sldNum" sz="quarter" idx="10"/>
          </p:nvPr>
        </p:nvSpPr>
        <p:spPr/>
        <p:txBody>
          <a:bodyPr/>
          <a:lstStyle>
            <a:lvl1pPr>
              <a:defRPr>
                <a:solidFill>
                  <a:schemeClr val="bg1"/>
                </a:solidFill>
              </a:defRPr>
            </a:lvl1pPr>
          </a:lstStyle>
          <a:p>
            <a:fld id="{CDB75BAC-74D7-43DA-9DE7-3912ED22B407}" type="slidenum">
              <a:rPr lang="en-US" smtClean="0"/>
              <a:pPr/>
              <a:t>‹#›</a:t>
            </a:fld>
            <a:endParaRPr lang="en-US" dirty="0"/>
          </a:p>
        </p:txBody>
      </p:sp>
      <p:sp>
        <p:nvSpPr>
          <p:cNvPr id="8" name="Rectangle 7"/>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srgbClr val="FFFFFF"/>
              </a:solidFill>
            </a:endParaRPr>
          </a:p>
        </p:txBody>
      </p:sp>
      <p:cxnSp>
        <p:nvCxnSpPr>
          <p:cNvPr id="9" name="Straight Connector 8"/>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0" name="Content Placeholder 2"/>
          <p:cNvSpPr>
            <a:spLocks noGrp="1"/>
          </p:cNvSpPr>
          <p:nvPr>
            <p:ph idx="13"/>
          </p:nvPr>
        </p:nvSpPr>
        <p:spPr>
          <a:xfrm>
            <a:off x="4636008" y="863346"/>
            <a:ext cx="4206240" cy="5064627"/>
          </a:xfrm>
          <a:prstGeom prst="rect">
            <a:avLst/>
          </a:prstGeom>
        </p:spPr>
        <p:txBody>
          <a:bodyPr/>
          <a:lstStyle>
            <a:lvl1pPr>
              <a:defRPr sz="1800"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Content Placeholder 2"/>
          <p:cNvSpPr>
            <a:spLocks noGrp="1"/>
          </p:cNvSpPr>
          <p:nvPr>
            <p:ph idx="1"/>
          </p:nvPr>
        </p:nvSpPr>
        <p:spPr>
          <a:xfrm>
            <a:off x="304800" y="855406"/>
            <a:ext cx="4206240" cy="5064627"/>
          </a:xfrm>
          <a:prstGeom prst="rect">
            <a:avLst/>
          </a:prstGeom>
        </p:spPr>
        <p:txBody>
          <a:bodyPr/>
          <a:lstStyle>
            <a:lvl1pPr>
              <a:defRPr sz="1800"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Title 1"/>
          <p:cNvSpPr>
            <a:spLocks noGrp="1"/>
          </p:cNvSpPr>
          <p:nvPr>
            <p:ph type="title"/>
          </p:nvPr>
        </p:nvSpPr>
        <p:spPr>
          <a:xfrm>
            <a:off x="381000" y="243682"/>
            <a:ext cx="8458200" cy="518318"/>
          </a:xfrm>
          <a:prstGeom prst="rect">
            <a:avLst/>
          </a:prstGeom>
        </p:spPr>
        <p:txBody>
          <a:bodyPr/>
          <a:lstStyle>
            <a:lvl1pPr algn="l">
              <a:defRPr sz="3200" b="1">
                <a:solidFill>
                  <a:schemeClr val="accent1"/>
                </a:solidFill>
              </a:defRPr>
            </a:lvl1pPr>
          </a:lstStyle>
          <a:p>
            <a:r>
              <a:rPr lang="en-US" dirty="0"/>
              <a:t>Click to edit Master title style</a:t>
            </a:r>
          </a:p>
        </p:txBody>
      </p:sp>
      <p:sp>
        <p:nvSpPr>
          <p:cNvPr id="13" name="Footer Placeholder 4"/>
          <p:cNvSpPr>
            <a:spLocks noGrp="1"/>
          </p:cNvSpPr>
          <p:nvPr>
            <p:ph type="ftr" sz="quarter" idx="11"/>
          </p:nvPr>
        </p:nvSpPr>
        <p:spPr>
          <a:xfrm>
            <a:off x="2743200" y="6553200"/>
            <a:ext cx="4038600" cy="228600"/>
          </a:xfrm>
        </p:spPr>
        <p:txBody>
          <a:bodyPr/>
          <a:lstStyle/>
          <a:p>
            <a:r>
              <a:rPr lang="en-US" dirty="0">
                <a:solidFill>
                  <a:prstClr val="black">
                    <a:tint val="75000"/>
                  </a:prstClr>
                </a:solidFill>
              </a:rPr>
              <a:t>Footer text goes here.</a:t>
            </a:r>
          </a:p>
        </p:txBody>
      </p:sp>
    </p:spTree>
    <p:extLst>
      <p:ext uri="{BB962C8B-B14F-4D97-AF65-F5344CB8AC3E}">
        <p14:creationId xmlns:p14="http://schemas.microsoft.com/office/powerpoint/2010/main" val="237483361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Comparison">
    <p:spTree>
      <p:nvGrpSpPr>
        <p:cNvPr id="1" name=""/>
        <p:cNvGrpSpPr/>
        <p:nvPr/>
      </p:nvGrpSpPr>
      <p:grpSpPr>
        <a:xfrm>
          <a:off x="0" y="0"/>
          <a:ext cx="0" cy="0"/>
          <a:chOff x="0" y="0"/>
          <a:chExt cx="0" cy="0"/>
        </a:xfrm>
      </p:grpSpPr>
      <p:sp>
        <p:nvSpPr>
          <p:cNvPr id="9" name="Slide Number Placeholder 8"/>
          <p:cNvSpPr>
            <a:spLocks noGrp="1"/>
          </p:cNvSpPr>
          <p:nvPr>
            <p:ph type="sldNum" sz="quarter" idx="12"/>
          </p:nvPr>
        </p:nvSpPr>
        <p:spPr/>
        <p:txBody>
          <a:bodyPr/>
          <a:lstStyle>
            <a:lvl1pPr>
              <a:defRPr>
                <a:solidFill>
                  <a:schemeClr val="bg1"/>
                </a:solidFill>
              </a:defRPr>
            </a:lvl1pPr>
          </a:lstStyle>
          <a:p>
            <a:fld id="{0E7085C4-D6A8-46D9-A1BA-F87C2DEFFCDB}" type="slidenum">
              <a:rPr lang="en-US" smtClean="0"/>
              <a:pPr/>
              <a:t>‹#›</a:t>
            </a:fld>
            <a:endParaRPr lang="en-US" dirty="0"/>
          </a:p>
        </p:txBody>
      </p:sp>
      <p:sp>
        <p:nvSpPr>
          <p:cNvPr id="10" name="Rectangle 9"/>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srgbClr val="FFFFFF"/>
              </a:solidFill>
            </a:endParaRPr>
          </a:p>
        </p:txBody>
      </p:sp>
      <p:cxnSp>
        <p:nvCxnSpPr>
          <p:cNvPr id="11" name="Straight Connector 10"/>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3" name="Content Placeholder 2"/>
          <p:cNvSpPr>
            <a:spLocks noGrp="1"/>
          </p:cNvSpPr>
          <p:nvPr>
            <p:ph idx="13"/>
          </p:nvPr>
        </p:nvSpPr>
        <p:spPr>
          <a:xfrm>
            <a:off x="4636008" y="1695200"/>
            <a:ext cx="4206240" cy="4232773"/>
          </a:xfrm>
          <a:prstGeom prst="rect">
            <a:avLst/>
          </a:prstGeom>
        </p:spPr>
        <p:txBody>
          <a:bodyPr/>
          <a:lstStyle>
            <a:lvl1pPr>
              <a:defRPr sz="1800"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4" name="Content Placeholder 2"/>
          <p:cNvSpPr>
            <a:spLocks noGrp="1"/>
          </p:cNvSpPr>
          <p:nvPr>
            <p:ph idx="14"/>
          </p:nvPr>
        </p:nvSpPr>
        <p:spPr>
          <a:xfrm>
            <a:off x="304800" y="1695200"/>
            <a:ext cx="4206240" cy="4224833"/>
          </a:xfrm>
          <a:prstGeom prst="rect">
            <a:avLst/>
          </a:prstGeom>
        </p:spPr>
        <p:txBody>
          <a:bodyPr/>
          <a:lstStyle>
            <a:lvl1pPr>
              <a:defRPr sz="1800"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5" name="Content Placeholder 2"/>
          <p:cNvSpPr>
            <a:spLocks noGrp="1"/>
          </p:cNvSpPr>
          <p:nvPr>
            <p:ph idx="15"/>
          </p:nvPr>
        </p:nvSpPr>
        <p:spPr>
          <a:xfrm>
            <a:off x="4636008" y="863347"/>
            <a:ext cx="4206240" cy="730506"/>
          </a:xfrm>
          <a:prstGeom prst="rect">
            <a:avLst/>
          </a:prstGeom>
        </p:spPr>
        <p:txBody>
          <a:bodyPr/>
          <a:lstStyle>
            <a:lvl1pPr marL="0" marR="0" indent="0" algn="l" defTabSz="685800" rtl="0" eaLnBrk="1" fontAlgn="auto" latinLnBrk="0" hangingPunct="1">
              <a:lnSpc>
                <a:spcPct val="100000"/>
              </a:lnSpc>
              <a:spcBef>
                <a:spcPct val="20000"/>
              </a:spcBef>
              <a:spcAft>
                <a:spcPts val="0"/>
              </a:spcAft>
              <a:buClrTx/>
              <a:buSzTx/>
              <a:buFont typeface="Arial" panose="020B0604020202020204" pitchFamily="34" charset="0"/>
              <a:buNone/>
              <a:tabLst/>
              <a:defRPr sz="1800" b="1"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marL="0" marR="0" lvl="0" indent="0" algn="l" defTabSz="685800" rtl="0" eaLnBrk="1" fontAlgn="auto" latinLnBrk="0" hangingPunct="1">
              <a:lnSpc>
                <a:spcPct val="100000"/>
              </a:lnSpc>
              <a:spcBef>
                <a:spcPct val="20000"/>
              </a:spcBef>
              <a:spcAft>
                <a:spcPts val="0"/>
              </a:spcAft>
              <a:buClrTx/>
              <a:buSzTx/>
              <a:buFont typeface="Arial" panose="020B0604020202020204" pitchFamily="34" charset="0"/>
              <a:buNone/>
              <a:tabLst/>
              <a:defRPr/>
            </a:pPr>
            <a:r>
              <a:rPr lang="en-US" dirty="0"/>
              <a:t>Click to edit Master text styles</a:t>
            </a:r>
          </a:p>
        </p:txBody>
      </p:sp>
      <p:sp>
        <p:nvSpPr>
          <p:cNvPr id="16" name="Content Placeholder 2"/>
          <p:cNvSpPr>
            <a:spLocks noGrp="1"/>
          </p:cNvSpPr>
          <p:nvPr>
            <p:ph idx="16"/>
          </p:nvPr>
        </p:nvSpPr>
        <p:spPr>
          <a:xfrm>
            <a:off x="304800" y="855407"/>
            <a:ext cx="4206240" cy="730506"/>
          </a:xfrm>
          <a:prstGeom prst="rect">
            <a:avLst/>
          </a:prstGeom>
        </p:spPr>
        <p:txBody>
          <a:bodyPr/>
          <a:lstStyle>
            <a:lvl1pPr marL="0" indent="0">
              <a:buNone/>
              <a:defRPr sz="1800" b="1"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a:t>Click to edit Master text styles</a:t>
            </a:r>
          </a:p>
        </p:txBody>
      </p:sp>
      <p:sp>
        <p:nvSpPr>
          <p:cNvPr id="17" name="Footer Placeholder 4"/>
          <p:cNvSpPr>
            <a:spLocks noGrp="1"/>
          </p:cNvSpPr>
          <p:nvPr>
            <p:ph type="ftr" sz="quarter" idx="11"/>
          </p:nvPr>
        </p:nvSpPr>
        <p:spPr>
          <a:xfrm>
            <a:off x="2743200" y="6553200"/>
            <a:ext cx="4038600" cy="228600"/>
          </a:xfrm>
        </p:spPr>
        <p:txBody>
          <a:bodyPr/>
          <a:lstStyle/>
          <a:p>
            <a:r>
              <a:rPr lang="en-US" dirty="0">
                <a:solidFill>
                  <a:prstClr val="black">
                    <a:tint val="75000"/>
                  </a:prstClr>
                </a:solidFill>
              </a:rPr>
              <a:t>Footer text goes here.</a:t>
            </a:r>
          </a:p>
        </p:txBody>
      </p:sp>
      <p:sp>
        <p:nvSpPr>
          <p:cNvPr id="18" name="Title 1"/>
          <p:cNvSpPr>
            <a:spLocks noGrp="1"/>
          </p:cNvSpPr>
          <p:nvPr>
            <p:ph type="title"/>
          </p:nvPr>
        </p:nvSpPr>
        <p:spPr>
          <a:xfrm>
            <a:off x="381000" y="243682"/>
            <a:ext cx="8458200" cy="518318"/>
          </a:xfrm>
          <a:prstGeom prst="rect">
            <a:avLst/>
          </a:prstGeom>
        </p:spPr>
        <p:txBody>
          <a:bodyPr/>
          <a:lstStyle>
            <a:lvl1pPr algn="l">
              <a:defRPr sz="3200" b="1">
                <a:solidFill>
                  <a:schemeClr val="accent1"/>
                </a:solidFill>
              </a:defRPr>
            </a:lvl1pPr>
          </a:lstStyle>
          <a:p>
            <a:r>
              <a:rPr lang="en-US" dirty="0"/>
              <a:t>Click to edit Master title style</a:t>
            </a:r>
          </a:p>
        </p:txBody>
      </p:sp>
    </p:spTree>
    <p:extLst>
      <p:ext uri="{BB962C8B-B14F-4D97-AF65-F5344CB8AC3E}">
        <p14:creationId xmlns:p14="http://schemas.microsoft.com/office/powerpoint/2010/main" val="31618966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Bullets">
    <p:spTree>
      <p:nvGrpSpPr>
        <p:cNvPr id="1" name=""/>
        <p:cNvGrpSpPr/>
        <p:nvPr/>
      </p:nvGrpSpPr>
      <p:grpSpPr>
        <a:xfrm>
          <a:off x="0" y="0"/>
          <a:ext cx="0" cy="0"/>
          <a:chOff x="0" y="0"/>
          <a:chExt cx="0" cy="0"/>
        </a:xfrm>
      </p:grpSpPr>
      <p:sp>
        <p:nvSpPr>
          <p:cNvPr id="5" name="Rectangle 4"/>
          <p:cNvSpPr/>
          <p:nvPr userDrawn="1"/>
        </p:nvSpPr>
        <p:spPr>
          <a:xfrm>
            <a:off x="2814561" y="266304"/>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srgbClr val="FFFFFF"/>
              </a:solidFill>
            </a:endParaRPr>
          </a:p>
        </p:txBody>
      </p:sp>
      <p:cxnSp>
        <p:nvCxnSpPr>
          <p:cNvPr id="6" name="Straight Connector 5"/>
          <p:cNvCxnSpPr/>
          <p:nvPr userDrawn="1"/>
        </p:nvCxnSpPr>
        <p:spPr>
          <a:xfrm>
            <a:off x="2814561" y="266304"/>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7" name="Title 1"/>
          <p:cNvSpPr txBox="1">
            <a:spLocks/>
          </p:cNvSpPr>
          <p:nvPr userDrawn="1"/>
        </p:nvSpPr>
        <p:spPr>
          <a:xfrm>
            <a:off x="2898648" y="243682"/>
            <a:ext cx="6016752" cy="518318"/>
          </a:xfrm>
          <a:prstGeom prst="rect">
            <a:avLst/>
          </a:prstGeom>
        </p:spPr>
        <p:txBody>
          <a:bodyPr/>
          <a:lstStyle>
            <a:lvl1pPr algn="l" defTabSz="685800" rtl="0" eaLnBrk="1" latinLnBrk="0" hangingPunct="1">
              <a:spcBef>
                <a:spcPct val="0"/>
              </a:spcBef>
              <a:buNone/>
              <a:defRPr sz="3200" b="1" kern="1200">
                <a:solidFill>
                  <a:schemeClr val="accent1"/>
                </a:solidFill>
                <a:latin typeface="+mj-lt"/>
                <a:ea typeface="+mj-ea"/>
                <a:cs typeface="+mj-cs"/>
              </a:defRPr>
            </a:lvl1pPr>
          </a:lstStyle>
          <a:p>
            <a:r>
              <a:rPr lang="en-US" dirty="0"/>
              <a:t>Click to edit Master title style</a:t>
            </a:r>
          </a:p>
        </p:txBody>
      </p:sp>
      <p:sp>
        <p:nvSpPr>
          <p:cNvPr id="8" name="Content Placeholder 2"/>
          <p:cNvSpPr>
            <a:spLocks noGrp="1"/>
          </p:cNvSpPr>
          <p:nvPr>
            <p:ph idx="13"/>
          </p:nvPr>
        </p:nvSpPr>
        <p:spPr>
          <a:xfrm>
            <a:off x="301752" y="859536"/>
            <a:ext cx="8531352" cy="5065776"/>
          </a:xfrm>
          <a:prstGeom prst="rect">
            <a:avLst/>
          </a:prstGeom>
        </p:spPr>
        <p:txBody>
          <a:bodyPr/>
          <a:lstStyle>
            <a:lvl1pPr>
              <a:defRPr sz="1800" baseline="0">
                <a:solidFill>
                  <a:schemeClr val="tx2"/>
                </a:solidFill>
              </a:defRPr>
            </a:lvl1pPr>
            <a:lvl2pPr marL="557213" indent="-214313">
              <a:buClr>
                <a:schemeClr val="accent1"/>
              </a:buClr>
              <a:buFont typeface="Wingdings" panose="05000000000000000000" pitchFamily="2" charset="2"/>
              <a:buChar char="§"/>
              <a:defRPr sz="1800" baseline="0">
                <a:solidFill>
                  <a:schemeClr val="tx2"/>
                </a:solidFill>
              </a:defRPr>
            </a:lvl2pPr>
            <a:lvl3pPr marL="857250" indent="-171450">
              <a:buClr>
                <a:schemeClr val="tx2"/>
              </a:buClr>
              <a:buFont typeface="Courier New" panose="02070309020205020404" pitchFamily="49" charset="0"/>
              <a:buChar char="o"/>
              <a:defRPr sz="1600" baseline="0">
                <a:solidFill>
                  <a:schemeClr val="tx2"/>
                </a:solidFill>
              </a:defRPr>
            </a:lvl3pPr>
            <a:lvl4pPr>
              <a:buClr>
                <a:schemeClr val="accent1"/>
              </a:buClr>
              <a:defRPr sz="1600" baseline="0">
                <a:solidFill>
                  <a:schemeClr val="tx2"/>
                </a:solidFill>
              </a:defRPr>
            </a:lvl4pPr>
            <a:lvl5pPr>
              <a:defRPr sz="1400" baseline="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19897756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p:spPr>
        <p:txBody>
          <a:bodyPr anchor="b"/>
          <a:lstStyle>
            <a:lvl1pPr algn="ctr">
              <a:defRPr sz="4500"/>
            </a:lvl1pPr>
          </a:lstStyle>
          <a:p>
            <a:r>
              <a:rPr lang="en-US"/>
              <a:t>Click to edit Master title style</a:t>
            </a:r>
          </a:p>
        </p:txBody>
      </p:sp>
      <p:sp>
        <p:nvSpPr>
          <p:cNvPr id="3" name="Subtitle 2"/>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p>
        </p:txBody>
      </p:sp>
      <p:sp>
        <p:nvSpPr>
          <p:cNvPr id="4" name="Date Placeholder 3"/>
          <p:cNvSpPr>
            <a:spLocks noGrp="1"/>
          </p:cNvSpPr>
          <p:nvPr>
            <p:ph type="dt" sz="half" idx="10"/>
          </p:nvPr>
        </p:nvSpPr>
        <p:spPr/>
        <p:txBody>
          <a:bodyPr/>
          <a:lstStyle/>
          <a:p>
            <a:fld id="{FEAADF85-6D3F-4B2C-AE14-2801E2BCAF20}" type="datetimeFigureOut">
              <a:rPr lang="en-US" smtClean="0"/>
              <a:t>11/2/2021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8AAAD28-A934-4F33-A7CB-CF2F728611C6}" type="slidenum">
              <a:rPr lang="en-US" smtClean="0"/>
              <a:t>‹#›</a:t>
            </a:fld>
            <a:endParaRPr lang="en-US"/>
          </a:p>
        </p:txBody>
      </p:sp>
    </p:spTree>
    <p:extLst>
      <p:ext uri="{BB962C8B-B14F-4D97-AF65-F5344CB8AC3E}">
        <p14:creationId xmlns:p14="http://schemas.microsoft.com/office/powerpoint/2010/main" val="389547232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5" name="Text Placeholder 4"/>
          <p:cNvSpPr>
            <a:spLocks noGrp="1"/>
          </p:cNvSpPr>
          <p:nvPr>
            <p:ph type="body" sz="quarter" idx="3"/>
          </p:nvPr>
        </p:nvSpPr>
        <p:spPr>
          <a:xfrm>
            <a:off x="3550883" y="4837176"/>
            <a:ext cx="4465283" cy="649224"/>
          </a:xfrm>
          <a:prstGeom prst="rect">
            <a:avLst/>
          </a:prstGeom>
        </p:spPr>
        <p:txBody>
          <a:bodyPr anchor="t" anchorCtr="0">
            <a:noAutofit/>
          </a:bodyPr>
          <a:lstStyle>
            <a:lvl1pPr marL="0" indent="0">
              <a:lnSpc>
                <a:spcPct val="100000"/>
              </a:lnSpc>
              <a:spcBef>
                <a:spcPts val="0"/>
              </a:spcBef>
              <a:buNone/>
              <a:defRPr sz="1800" b="1" cap="sm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Text Placeholder 4"/>
          <p:cNvSpPr>
            <a:spLocks noGrp="1"/>
          </p:cNvSpPr>
          <p:nvPr>
            <p:ph type="body" sz="quarter" idx="10"/>
          </p:nvPr>
        </p:nvSpPr>
        <p:spPr>
          <a:xfrm>
            <a:off x="3547872" y="3429000"/>
            <a:ext cx="4465283" cy="923544"/>
          </a:xfrm>
          <a:prstGeom prst="rect">
            <a:avLst/>
          </a:prstGeom>
        </p:spPr>
        <p:txBody>
          <a:bodyPr anchor="t" anchorCtr="0">
            <a:noAutofit/>
          </a:bodyPr>
          <a:lstStyle>
            <a:lvl1pPr marL="0" indent="0">
              <a:lnSpc>
                <a:spcPct val="100000"/>
              </a:lnSpc>
              <a:spcBef>
                <a:spcPts val="0"/>
              </a:spcBef>
              <a:buNone/>
              <a:defRPr sz="1800" b="0" cap="none"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8" name="Text Placeholder 4"/>
          <p:cNvSpPr>
            <a:spLocks noGrp="1"/>
          </p:cNvSpPr>
          <p:nvPr>
            <p:ph type="body" sz="quarter" idx="11"/>
          </p:nvPr>
        </p:nvSpPr>
        <p:spPr>
          <a:xfrm>
            <a:off x="3547872" y="1325880"/>
            <a:ext cx="5519928" cy="2304288"/>
          </a:xfrm>
          <a:prstGeom prst="rect">
            <a:avLst/>
          </a:prstGeom>
        </p:spPr>
        <p:txBody>
          <a:bodyPr anchor="t" anchorCtr="0">
            <a:noAutofit/>
          </a:bodyPr>
          <a:lstStyle>
            <a:lvl1pPr marL="0" indent="0">
              <a:lnSpc>
                <a:spcPct val="100000"/>
              </a:lnSpc>
              <a:spcBef>
                <a:spcPts val="0"/>
              </a:spcBef>
              <a:buNone/>
              <a:defRPr sz="3600" b="1" cap="sm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Tree>
    <p:extLst>
      <p:ext uri="{BB962C8B-B14F-4D97-AF65-F5344CB8AC3E}">
        <p14:creationId xmlns:p14="http://schemas.microsoft.com/office/powerpoint/2010/main" val="319321333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a:prstGeom prst="rect">
            <a:avLst/>
          </a:prstGeom>
        </p:spPr>
        <p:txBody>
          <a:bodyPr/>
          <a:lstStyle>
            <a:lvl1pPr algn="l">
              <a:defRPr sz="3200" b="1">
                <a:solidFill>
                  <a:schemeClr val="accent1"/>
                </a:solidFill>
              </a:defRPr>
            </a:lvl1pPr>
          </a:lstStyle>
          <a:p>
            <a:r>
              <a:rPr lang="en-US" dirty="0"/>
              <a:t>Click to edit Master title style</a:t>
            </a:r>
          </a:p>
        </p:txBody>
      </p:sp>
      <p:sp>
        <p:nvSpPr>
          <p:cNvPr id="3" name="Content Placeholder 2"/>
          <p:cNvSpPr>
            <a:spLocks noGrp="1"/>
          </p:cNvSpPr>
          <p:nvPr>
            <p:ph idx="1"/>
          </p:nvPr>
        </p:nvSpPr>
        <p:spPr>
          <a:xfrm>
            <a:off x="304800" y="855406"/>
            <a:ext cx="8534400" cy="5064627"/>
          </a:xfrm>
          <a:prstGeom prst="rect">
            <a:avLst/>
          </a:prstGeom>
        </p:spPr>
        <p:txBody>
          <a:bodyPr/>
          <a:lstStyle>
            <a:lvl1pPr>
              <a:defRPr sz="1800"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srgbClr val="FFFFFF"/>
              </a:solidFill>
            </a:endParaRPr>
          </a:p>
        </p:txBody>
      </p:sp>
      <p:sp>
        <p:nvSpPr>
          <p:cNvPr id="8" name="Footer Placeholder 4"/>
          <p:cNvSpPr>
            <a:spLocks noGrp="1"/>
          </p:cNvSpPr>
          <p:nvPr>
            <p:ph type="ftr" sz="quarter" idx="11"/>
          </p:nvPr>
        </p:nvSpPr>
        <p:spPr>
          <a:xfrm>
            <a:off x="2743200" y="6553200"/>
            <a:ext cx="4038600" cy="228600"/>
          </a:xfrm>
        </p:spPr>
        <p:txBody>
          <a:bodyPr/>
          <a:lstStyle/>
          <a:p>
            <a:r>
              <a:rPr lang="en-US" dirty="0">
                <a:solidFill>
                  <a:prstClr val="black">
                    <a:tint val="75000"/>
                  </a:prstClr>
                </a:solidFill>
              </a:rPr>
              <a:t>Footer text goes here.</a:t>
            </a:r>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9" name="Slide Number Placeholder 5"/>
          <p:cNvSpPr>
            <a:spLocks noGrp="1"/>
          </p:cNvSpPr>
          <p:nvPr>
            <p:ph type="sldNum" sz="quarter" idx="4"/>
          </p:nvPr>
        </p:nvSpPr>
        <p:spPr>
          <a:xfrm>
            <a:off x="8219768" y="6553200"/>
            <a:ext cx="457200" cy="212725"/>
          </a:xfrm>
          <a:prstGeom prst="rect">
            <a:avLst/>
          </a:prstGeom>
        </p:spPr>
        <p:txBody>
          <a:bodyPr vert="horz" lIns="91440" tIns="45720" rIns="91440" bIns="45720" rtlCol="0" anchor="ctr"/>
          <a:lstStyle>
            <a:lvl1pPr algn="ctr">
              <a:defRPr sz="900">
                <a:solidFill>
                  <a:schemeClr val="bg1"/>
                </a:solidFill>
              </a:defRPr>
            </a:lvl1pPr>
          </a:lstStyle>
          <a:p>
            <a:fld id="{1D93BD3E-1E9A-4970-A6F7-E7AC52762E0C}" type="slidenum">
              <a:rPr lang="en-US" smtClean="0"/>
              <a:pPr/>
              <a:t>‹#›</a:t>
            </a:fld>
            <a:endParaRPr lang="en-US" dirty="0"/>
          </a:p>
        </p:txBody>
      </p:sp>
    </p:spTree>
    <p:extLst>
      <p:ext uri="{BB962C8B-B14F-4D97-AF65-F5344CB8AC3E}">
        <p14:creationId xmlns:p14="http://schemas.microsoft.com/office/powerpoint/2010/main" val="338482790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4" name="Content Placeholder 2"/>
          <p:cNvSpPr>
            <a:spLocks noGrp="1"/>
          </p:cNvSpPr>
          <p:nvPr>
            <p:ph idx="1"/>
          </p:nvPr>
        </p:nvSpPr>
        <p:spPr>
          <a:xfrm>
            <a:off x="1828800" y="685800"/>
            <a:ext cx="6324600" cy="5486400"/>
          </a:xfrm>
          <a:prstGeom prst="rect">
            <a:avLst/>
          </a:prstGeom>
        </p:spPr>
        <p:txBody>
          <a:bodyPr/>
          <a:lstStyle>
            <a:lvl1pPr>
              <a:defRPr sz="1800">
                <a:solidFill>
                  <a:schemeClr val="tx2"/>
                </a:solidFill>
              </a:defRPr>
            </a:lvl1pPr>
            <a:lvl2pPr>
              <a:defRPr sz="1800">
                <a:solidFill>
                  <a:schemeClr val="tx2"/>
                </a:solidFill>
              </a:defRPr>
            </a:lvl2pPr>
            <a:lvl3pPr>
              <a:defRPr sz="1600">
                <a:solidFill>
                  <a:schemeClr val="tx2"/>
                </a:solidFill>
              </a:defRPr>
            </a:lvl3pPr>
            <a:lvl4pPr>
              <a:defRPr sz="1600">
                <a:solidFill>
                  <a:schemeClr val="tx2"/>
                </a:solidFill>
              </a:defRPr>
            </a:lvl4pPr>
            <a:lvl5pPr>
              <a:defRPr sz="140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80402385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8.xml"/><Relationship Id="rId1" Type="http://schemas.openxmlformats.org/officeDocument/2006/relationships/slideLayout" Target="../slideLayouts/slideLayout7.xml"/><Relationship Id="rId4" Type="http://schemas.openxmlformats.org/officeDocument/2006/relationships/image" Target="../media/image2.png"/></Relationships>
</file>

<file path=ppt/slideMasters/_rels/slideMaster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3.xml"/><Relationship Id="rId1"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2743200" y="6553200"/>
            <a:ext cx="4038600" cy="228600"/>
          </a:xfrm>
          <a:prstGeom prst="rect">
            <a:avLst/>
          </a:prstGeom>
        </p:spPr>
        <p:txBody>
          <a:bodyPr vert="horz" lIns="91440" tIns="45720" rIns="91440" bIns="45720" rtlCol="0" anchor="ctr"/>
          <a:lstStyle>
            <a:lvl1pPr algn="ctr">
              <a:defRPr sz="900">
                <a:solidFill>
                  <a:schemeClr val="tx1">
                    <a:tint val="75000"/>
                  </a:schemeClr>
                </a:solidFill>
              </a:defRPr>
            </a:lvl1pPr>
          </a:lstStyle>
          <a:p>
            <a:r>
              <a:rPr lang="en-US" dirty="0">
                <a:solidFill>
                  <a:prstClr val="black">
                    <a:tint val="75000"/>
                  </a:prstClr>
                </a:solidFill>
              </a:rPr>
              <a:t>Footer text goes here.</a:t>
            </a:r>
          </a:p>
        </p:txBody>
      </p:sp>
      <p:sp>
        <p:nvSpPr>
          <p:cNvPr id="6" name="Slide Number Placeholder 5"/>
          <p:cNvSpPr>
            <a:spLocks noGrp="1"/>
          </p:cNvSpPr>
          <p:nvPr>
            <p:ph type="sldNum" sz="quarter" idx="4"/>
          </p:nvPr>
        </p:nvSpPr>
        <p:spPr>
          <a:xfrm>
            <a:off x="8207477" y="6561137"/>
            <a:ext cx="457200" cy="220663"/>
          </a:xfrm>
          <a:prstGeom prst="rect">
            <a:avLst/>
          </a:prstGeom>
        </p:spPr>
        <p:txBody>
          <a:bodyPr vert="horz" lIns="91440" tIns="45720" rIns="91440" bIns="45720" rtlCol="0" anchor="ctr"/>
          <a:lstStyle>
            <a:lvl1pPr algn="ctr">
              <a:defRPr sz="900">
                <a:solidFill>
                  <a:schemeClr val="tx1">
                    <a:tint val="75000"/>
                  </a:schemeClr>
                </a:solidFill>
              </a:defRPr>
            </a:lvl1pPr>
          </a:lstStyle>
          <a:p>
            <a:fld id="{1D93BD3E-1E9A-4970-A6F7-E7AC52762E0C}" type="slidenum">
              <a:rPr lang="en-US" smtClean="0">
                <a:solidFill>
                  <a:prstClr val="black">
                    <a:tint val="75000"/>
                  </a:prstClr>
                </a:solidFill>
              </a:rPr>
              <a:pPr/>
              <a:t>‹#›</a:t>
            </a:fld>
            <a:endParaRPr lang="en-US" dirty="0">
              <a:solidFill>
                <a:prstClr val="black">
                  <a:tint val="75000"/>
                </a:prstClr>
              </a:solidFill>
            </a:endParaRPr>
          </a:p>
        </p:txBody>
      </p:sp>
      <p:cxnSp>
        <p:nvCxnSpPr>
          <p:cNvPr id="7" name="Straight Connector 6"/>
          <p:cNvCxnSpPr/>
          <p:nvPr userDrawn="1"/>
        </p:nvCxnSpPr>
        <p:spPr>
          <a:xfrm>
            <a:off x="76200" y="6477000"/>
            <a:ext cx="59436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194560" y="6477002"/>
            <a:ext cx="685800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8" cstate="print">
            <a:extLst>
              <a:ext uri="{28A0092B-C50C-407E-A947-70E740481C1C}">
                <a14:useLocalDpi xmlns:a14="http://schemas.microsoft.com/office/drawing/2010/main" val="0"/>
              </a:ext>
            </a:extLst>
          </a:blip>
          <a:stretch>
            <a:fillRect/>
          </a:stretch>
        </p:blipFill>
        <p:spPr>
          <a:xfrm>
            <a:off x="838200" y="6248400"/>
            <a:ext cx="1181868" cy="457200"/>
          </a:xfrm>
          <a:prstGeom prst="rect">
            <a:avLst/>
          </a:prstGeom>
        </p:spPr>
      </p:pic>
      <p:sp>
        <p:nvSpPr>
          <p:cNvPr id="9" name="TextBox 8"/>
          <p:cNvSpPr txBox="1"/>
          <p:nvPr userDrawn="1"/>
        </p:nvSpPr>
        <p:spPr>
          <a:xfrm>
            <a:off x="54676" y="6553201"/>
            <a:ext cx="707325" cy="207749"/>
          </a:xfrm>
          <a:prstGeom prst="rect">
            <a:avLst/>
          </a:prstGeom>
          <a:noFill/>
        </p:spPr>
        <p:txBody>
          <a:bodyPr wrap="square" rtlCol="0">
            <a:spAutoFit/>
          </a:bodyPr>
          <a:lstStyle/>
          <a:p>
            <a:r>
              <a:rPr lang="en-US" sz="750" b="1" dirty="0">
                <a:solidFill>
                  <a:srgbClr val="5B6770"/>
                </a:solidFill>
              </a:rPr>
              <a:t>PUBLIC</a:t>
            </a:r>
          </a:p>
        </p:txBody>
      </p:sp>
      <p:sp>
        <p:nvSpPr>
          <p:cNvPr id="11" name="Slide Number Placeholder 8"/>
          <p:cNvSpPr txBox="1">
            <a:spLocks/>
          </p:cNvSpPr>
          <p:nvPr userDrawn="1"/>
        </p:nvSpPr>
        <p:spPr>
          <a:xfrm>
            <a:off x="8664677" y="6561137"/>
            <a:ext cx="387883" cy="21272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0E7085C4-D6A8-46D9-A1BA-F87C2DEFFCDB}" type="slidenum">
              <a:rPr lang="en-US" sz="900" smtClean="0">
                <a:solidFill>
                  <a:schemeClr val="bg1">
                    <a:lumMod val="75000"/>
                  </a:schemeClr>
                </a:solidFill>
              </a:rPr>
              <a:pPr/>
              <a:t>‹#›</a:t>
            </a:fld>
            <a:endParaRPr lang="en-US" sz="900" dirty="0">
              <a:solidFill>
                <a:schemeClr val="bg1">
                  <a:lumMod val="75000"/>
                </a:schemeClr>
              </a:solidFill>
            </a:endParaRPr>
          </a:p>
        </p:txBody>
      </p:sp>
    </p:spTree>
    <p:extLst>
      <p:ext uri="{BB962C8B-B14F-4D97-AF65-F5344CB8AC3E}">
        <p14:creationId xmlns:p14="http://schemas.microsoft.com/office/powerpoint/2010/main" val="1500750949"/>
      </p:ext>
    </p:extLst>
  </p:cSld>
  <p:clrMap bg1="lt1" tx1="dk1" bg2="lt2" tx2="dk2" accent1="accent1" accent2="accent2" accent3="accent3" accent4="accent4" accent5="accent5" accent6="accent6" hlink="hlink" folHlink="folHlink"/>
  <p:sldLayoutIdLst>
    <p:sldLayoutId id="2147483698" r:id="rId1"/>
    <p:sldLayoutId id="2147483664" r:id="rId2"/>
    <p:sldLayoutId id="2147483690" r:id="rId3"/>
    <p:sldLayoutId id="2147483691" r:id="rId4"/>
    <p:sldLayoutId id="2147483682" r:id="rId5"/>
    <p:sldLayoutId id="2147483704" r:id="rId6"/>
  </p:sldLayoutIdLst>
  <p:hf hdr="0" ftr="0" dt="0"/>
  <p:txStyles>
    <p:titleStyle>
      <a:lvl1pPr algn="ctr" defTabSz="685800" rtl="0" eaLnBrk="1" latinLnBrk="0" hangingPunct="1">
        <a:spcBef>
          <a:spcPct val="0"/>
        </a:spcBef>
        <a:buNone/>
        <a:defRPr sz="3300" kern="1200">
          <a:solidFill>
            <a:schemeClr val="tx1"/>
          </a:solidFill>
          <a:latin typeface="+mj-lt"/>
          <a:ea typeface="+mj-ea"/>
          <a:cs typeface="+mj-cs"/>
        </a:defRPr>
      </a:lvl1pPr>
    </p:titleStyle>
    <p:bodyStyle>
      <a:lvl1pPr marL="257175" indent="-257175" algn="l" defTabSz="6858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557213" indent="-214313" algn="l" defTabSz="685800" rtl="0" eaLnBrk="1" latinLnBrk="0" hangingPunct="1">
        <a:spcBef>
          <a:spcPct val="20000"/>
        </a:spcBef>
        <a:buFont typeface="Arial" panose="020B0604020202020204" pitchFamily="34" charset="0"/>
        <a:buChar char="–"/>
        <a:defRPr sz="2100" kern="1200">
          <a:solidFill>
            <a:schemeClr val="tx1"/>
          </a:solidFill>
          <a:latin typeface="+mn-lt"/>
          <a:ea typeface="+mn-ea"/>
          <a:cs typeface="+mn-cs"/>
        </a:defRPr>
      </a:lvl2pPr>
      <a:lvl3pPr marL="857250" indent="-171450" algn="l" defTabSz="6858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3pPr>
      <a:lvl4pPr marL="12001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4pPr>
      <a:lvl5pPr marL="15430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5pPr>
      <a:lvl6pPr marL="18859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6pPr>
      <a:lvl7pPr marL="22288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7pPr>
      <a:lvl8pPr marL="25717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3505200" y="0"/>
            <a:ext cx="5638800" cy="6858000"/>
          </a:xfrm>
          <a:prstGeom prst="rect">
            <a:avLst/>
          </a:prstGeom>
          <a:solidFill>
            <a:srgbClr val="D7DC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8" name="Picture 7"/>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342814" y="2876277"/>
            <a:ext cx="2857586" cy="1105445"/>
          </a:xfrm>
          <a:prstGeom prst="rect">
            <a:avLst/>
          </a:prstGeom>
        </p:spPr>
      </p:pic>
    </p:spTree>
    <p:extLst>
      <p:ext uri="{BB962C8B-B14F-4D97-AF65-F5344CB8AC3E}">
        <p14:creationId xmlns:p14="http://schemas.microsoft.com/office/powerpoint/2010/main" val="3638841176"/>
      </p:ext>
    </p:extLst>
  </p:cSld>
  <p:clrMap bg1="lt1" tx1="dk1" bg2="lt2" tx2="dk2" accent1="accent1" accent2="accent2" accent3="accent3" accent4="accent4" accent5="accent5" accent6="accent6" hlink="hlink" folHlink="folHlink"/>
  <p:sldLayoutIdLst>
    <p:sldLayoutId id="2147483701" r:id="rId1"/>
    <p:sldLayoutId id="2147483705" r:id="rId2"/>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cxnSp>
        <p:nvCxnSpPr>
          <p:cNvPr id="7" name="Straight Connector 6"/>
          <p:cNvCxnSpPr/>
          <p:nvPr userDrawn="1"/>
        </p:nvCxnSpPr>
        <p:spPr>
          <a:xfrm flipH="1">
            <a:off x="914400" y="1"/>
            <a:ext cx="1" cy="4952999"/>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1" name="Picture 10"/>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23466" y="5257800"/>
            <a:ext cx="1181868" cy="457200"/>
          </a:xfrm>
          <a:prstGeom prst="rect">
            <a:avLst/>
          </a:prstGeom>
        </p:spPr>
      </p:pic>
      <p:cxnSp>
        <p:nvCxnSpPr>
          <p:cNvPr id="12" name="Straight Connector 11"/>
          <p:cNvCxnSpPr/>
          <p:nvPr userDrawn="1"/>
        </p:nvCxnSpPr>
        <p:spPr>
          <a:xfrm flipH="1">
            <a:off x="914400" y="6019800"/>
            <a:ext cx="1" cy="82296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37503856"/>
      </p:ext>
    </p:extLst>
  </p:cSld>
  <p:clrMap bg1="lt1" tx1="dk1" bg2="lt2" tx2="dk2" accent1="accent1" accent2="accent2" accent3="accent3" accent4="accent4" accent5="accent5" accent6="accent6" hlink="hlink" folHlink="folHlink"/>
  <p:sldLayoutIdLst>
    <p:sldLayoutId id="2147483703" r:id="rId1"/>
  </p:sldLayoutIdLst>
  <p:hf sldNum="0"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3.emf"/><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8.xml"/><Relationship Id="rId1" Type="http://schemas.openxmlformats.org/officeDocument/2006/relationships/slideLayout" Target="../slideLayouts/slideLayout2.xml"/><Relationship Id="rId4" Type="http://schemas.openxmlformats.org/officeDocument/2006/relationships/image" Target="../media/image20.png"/></Relationships>
</file>

<file path=ppt/slides/_rels/slide25.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9.xml"/><Relationship Id="rId1" Type="http://schemas.openxmlformats.org/officeDocument/2006/relationships/slideLayout" Target="../slideLayouts/slideLayout2.xml"/><Relationship Id="rId4" Type="http://schemas.openxmlformats.org/officeDocument/2006/relationships/image" Target="../media/image24.png"/></Relationships>
</file>

<file path=ppt/slides/_rels/slide27.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sz="quarter" idx="11"/>
          </p:nvPr>
        </p:nvSpPr>
        <p:spPr/>
        <p:txBody>
          <a:bodyPr/>
          <a:lstStyle/>
          <a:p>
            <a:r>
              <a:rPr lang="en-US" sz="3200" dirty="0"/>
              <a:t>Proposed 2022 Ancillary Service Methodology And Preliminary Quantities</a:t>
            </a:r>
          </a:p>
        </p:txBody>
      </p:sp>
      <p:sp>
        <p:nvSpPr>
          <p:cNvPr id="3" name="Text Placeholder 2"/>
          <p:cNvSpPr>
            <a:spLocks noGrp="1"/>
          </p:cNvSpPr>
          <p:nvPr>
            <p:ph type="body" sz="quarter" idx="3"/>
          </p:nvPr>
        </p:nvSpPr>
        <p:spPr/>
        <p:txBody>
          <a:bodyPr/>
          <a:lstStyle/>
          <a:p>
            <a:r>
              <a:rPr lang="en-US" dirty="0"/>
              <a:t>WMS</a:t>
            </a:r>
          </a:p>
          <a:p>
            <a:r>
              <a:rPr lang="en-US" dirty="0"/>
              <a:t>November 03, 2021</a:t>
            </a:r>
          </a:p>
        </p:txBody>
      </p:sp>
      <p:sp>
        <p:nvSpPr>
          <p:cNvPr id="4" name="Text Placeholder 3"/>
          <p:cNvSpPr>
            <a:spLocks noGrp="1"/>
          </p:cNvSpPr>
          <p:nvPr>
            <p:ph type="body" sz="quarter" idx="10"/>
          </p:nvPr>
        </p:nvSpPr>
        <p:spPr/>
        <p:txBody>
          <a:bodyPr/>
          <a:lstStyle/>
          <a:p>
            <a:r>
              <a:rPr lang="en-US" dirty="0"/>
              <a:t>ERCOT Staff</a:t>
            </a:r>
          </a:p>
        </p:txBody>
      </p:sp>
    </p:spTree>
    <p:extLst>
      <p:ext uri="{BB962C8B-B14F-4D97-AF65-F5344CB8AC3E}">
        <p14:creationId xmlns:p14="http://schemas.microsoft.com/office/powerpoint/2010/main" val="218805472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475833-FC5F-465B-AC0E-912A454048C7}"/>
              </a:ext>
            </a:extLst>
          </p:cNvPr>
          <p:cNvSpPr>
            <a:spLocks noGrp="1"/>
          </p:cNvSpPr>
          <p:nvPr>
            <p:ph type="title"/>
          </p:nvPr>
        </p:nvSpPr>
        <p:spPr/>
        <p:txBody>
          <a:bodyPr/>
          <a:lstStyle/>
          <a:p>
            <a:r>
              <a:rPr lang="en-US" dirty="0"/>
              <a:t>RRS March</a:t>
            </a:r>
          </a:p>
        </p:txBody>
      </p:sp>
      <p:sp>
        <p:nvSpPr>
          <p:cNvPr id="3" name="Content Placeholder 2">
            <a:extLst>
              <a:ext uri="{FF2B5EF4-FFF2-40B4-BE49-F238E27FC236}">
                <a16:creationId xmlns:a16="http://schemas.microsoft.com/office/drawing/2014/main" id="{28958D90-DAE0-4C4C-9E04-6A99EFCECE8D}"/>
              </a:ext>
            </a:extLst>
          </p:cNvPr>
          <p:cNvSpPr>
            <a:spLocks noGrp="1"/>
          </p:cNvSpPr>
          <p:nvPr>
            <p:ph idx="1"/>
          </p:nvPr>
        </p:nvSpPr>
        <p:spPr/>
        <p:txBody>
          <a:bodyPr/>
          <a:lstStyle/>
          <a:p>
            <a:endParaRPr lang="en-US" dirty="0"/>
          </a:p>
        </p:txBody>
      </p:sp>
      <p:sp>
        <p:nvSpPr>
          <p:cNvPr id="4" name="Slide Number Placeholder 3">
            <a:extLst>
              <a:ext uri="{FF2B5EF4-FFF2-40B4-BE49-F238E27FC236}">
                <a16:creationId xmlns:a16="http://schemas.microsoft.com/office/drawing/2014/main" id="{A91C6934-F70F-44E7-8F1D-EA72F7682E40}"/>
              </a:ext>
            </a:extLst>
          </p:cNvPr>
          <p:cNvSpPr>
            <a:spLocks noGrp="1"/>
          </p:cNvSpPr>
          <p:nvPr>
            <p:ph type="sldNum" sz="quarter" idx="4"/>
          </p:nvPr>
        </p:nvSpPr>
        <p:spPr/>
        <p:txBody>
          <a:bodyPr/>
          <a:lstStyle/>
          <a:p>
            <a:fld id="{1D93BD3E-1E9A-4970-A6F7-E7AC52762E0C}" type="slidenum">
              <a:rPr lang="en-US" smtClean="0"/>
              <a:pPr/>
              <a:t>10</a:t>
            </a:fld>
            <a:endParaRPr lang="en-US" dirty="0"/>
          </a:p>
        </p:txBody>
      </p:sp>
      <p:pic>
        <p:nvPicPr>
          <p:cNvPr id="8" name="Picture 7">
            <a:extLst>
              <a:ext uri="{FF2B5EF4-FFF2-40B4-BE49-F238E27FC236}">
                <a16:creationId xmlns:a16="http://schemas.microsoft.com/office/drawing/2014/main" id="{BCC69F78-A6BF-432A-83CD-8C0EE62F11F6}"/>
              </a:ext>
            </a:extLst>
          </p:cNvPr>
          <p:cNvPicPr>
            <a:picLocks noChangeAspect="1"/>
          </p:cNvPicPr>
          <p:nvPr/>
        </p:nvPicPr>
        <p:blipFill>
          <a:blip r:embed="rId3"/>
          <a:stretch>
            <a:fillRect/>
          </a:stretch>
        </p:blipFill>
        <p:spPr>
          <a:xfrm>
            <a:off x="261754" y="1069643"/>
            <a:ext cx="8620491" cy="4718713"/>
          </a:xfrm>
          <a:prstGeom prst="rect">
            <a:avLst/>
          </a:prstGeom>
        </p:spPr>
      </p:pic>
    </p:spTree>
    <p:extLst>
      <p:ext uri="{BB962C8B-B14F-4D97-AF65-F5344CB8AC3E}">
        <p14:creationId xmlns:p14="http://schemas.microsoft.com/office/powerpoint/2010/main" val="299169614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RRS May</a:t>
            </a:r>
          </a:p>
        </p:txBody>
      </p:sp>
      <p:sp>
        <p:nvSpPr>
          <p:cNvPr id="3" name="Content Placeholder 2"/>
          <p:cNvSpPr>
            <a:spLocks noGrp="1"/>
          </p:cNvSpPr>
          <p:nvPr>
            <p:ph idx="1"/>
          </p:nvPr>
        </p:nvSpPr>
        <p:spPr/>
        <p:txBody>
          <a:bodyPr/>
          <a:lstStyle/>
          <a:p>
            <a:endParaRPr lang="en-US"/>
          </a:p>
        </p:txBody>
      </p:sp>
      <p:sp>
        <p:nvSpPr>
          <p:cNvPr id="4" name="Slide Number Placeholder 3"/>
          <p:cNvSpPr>
            <a:spLocks noGrp="1"/>
          </p:cNvSpPr>
          <p:nvPr>
            <p:ph type="sldNum" sz="quarter" idx="4"/>
          </p:nvPr>
        </p:nvSpPr>
        <p:spPr/>
        <p:txBody>
          <a:bodyPr/>
          <a:lstStyle/>
          <a:p>
            <a:fld id="{1D93BD3E-1E9A-4970-A6F7-E7AC52762E0C}" type="slidenum">
              <a:rPr lang="en-US" smtClean="0"/>
              <a:pPr/>
              <a:t>11</a:t>
            </a:fld>
            <a:endParaRPr lang="en-US" dirty="0"/>
          </a:p>
        </p:txBody>
      </p:sp>
      <p:pic>
        <p:nvPicPr>
          <p:cNvPr id="9" name="Picture 8">
            <a:extLst>
              <a:ext uri="{FF2B5EF4-FFF2-40B4-BE49-F238E27FC236}">
                <a16:creationId xmlns:a16="http://schemas.microsoft.com/office/drawing/2014/main" id="{1DD178AE-FC7E-4C60-BDEB-BC581013408B}"/>
              </a:ext>
            </a:extLst>
          </p:cNvPr>
          <p:cNvPicPr>
            <a:picLocks noChangeAspect="1"/>
          </p:cNvPicPr>
          <p:nvPr/>
        </p:nvPicPr>
        <p:blipFill>
          <a:blip r:embed="rId3"/>
          <a:stretch>
            <a:fillRect/>
          </a:stretch>
        </p:blipFill>
        <p:spPr>
          <a:xfrm>
            <a:off x="261754" y="1069643"/>
            <a:ext cx="8620491" cy="4718713"/>
          </a:xfrm>
          <a:prstGeom prst="rect">
            <a:avLst/>
          </a:prstGeom>
        </p:spPr>
      </p:pic>
    </p:spTree>
    <p:extLst>
      <p:ext uri="{BB962C8B-B14F-4D97-AF65-F5344CB8AC3E}">
        <p14:creationId xmlns:p14="http://schemas.microsoft.com/office/powerpoint/2010/main" val="277647060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RRS July</a:t>
            </a:r>
          </a:p>
        </p:txBody>
      </p:sp>
      <p:sp>
        <p:nvSpPr>
          <p:cNvPr id="3" name="Content Placeholder 2"/>
          <p:cNvSpPr>
            <a:spLocks noGrp="1"/>
          </p:cNvSpPr>
          <p:nvPr>
            <p:ph idx="1"/>
          </p:nvPr>
        </p:nvSpPr>
        <p:spPr/>
        <p:txBody>
          <a:bodyPr/>
          <a:lstStyle/>
          <a:p>
            <a:endParaRPr lang="en-US"/>
          </a:p>
        </p:txBody>
      </p:sp>
      <p:sp>
        <p:nvSpPr>
          <p:cNvPr id="4" name="Slide Number Placeholder 3"/>
          <p:cNvSpPr>
            <a:spLocks noGrp="1"/>
          </p:cNvSpPr>
          <p:nvPr>
            <p:ph type="sldNum" sz="quarter" idx="4"/>
          </p:nvPr>
        </p:nvSpPr>
        <p:spPr/>
        <p:txBody>
          <a:bodyPr/>
          <a:lstStyle/>
          <a:p>
            <a:fld id="{1D93BD3E-1E9A-4970-A6F7-E7AC52762E0C}" type="slidenum">
              <a:rPr lang="en-US" smtClean="0"/>
              <a:pPr/>
              <a:t>12</a:t>
            </a:fld>
            <a:endParaRPr lang="en-US" dirty="0"/>
          </a:p>
        </p:txBody>
      </p:sp>
      <p:pic>
        <p:nvPicPr>
          <p:cNvPr id="8" name="Picture 7">
            <a:extLst>
              <a:ext uri="{FF2B5EF4-FFF2-40B4-BE49-F238E27FC236}">
                <a16:creationId xmlns:a16="http://schemas.microsoft.com/office/drawing/2014/main" id="{C3334369-8570-47AB-8966-E3DE90DA8661}"/>
              </a:ext>
            </a:extLst>
          </p:cNvPr>
          <p:cNvPicPr>
            <a:picLocks noChangeAspect="1"/>
          </p:cNvPicPr>
          <p:nvPr/>
        </p:nvPicPr>
        <p:blipFill>
          <a:blip r:embed="rId3"/>
          <a:stretch>
            <a:fillRect/>
          </a:stretch>
        </p:blipFill>
        <p:spPr>
          <a:xfrm>
            <a:off x="261754" y="975147"/>
            <a:ext cx="8620491" cy="4907705"/>
          </a:xfrm>
          <a:prstGeom prst="rect">
            <a:avLst/>
          </a:prstGeom>
        </p:spPr>
      </p:pic>
    </p:spTree>
    <p:extLst>
      <p:ext uri="{BB962C8B-B14F-4D97-AF65-F5344CB8AC3E}">
        <p14:creationId xmlns:p14="http://schemas.microsoft.com/office/powerpoint/2010/main" val="41823911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Hourly Average RRS Comparison</a:t>
            </a:r>
          </a:p>
        </p:txBody>
      </p:sp>
      <p:sp>
        <p:nvSpPr>
          <p:cNvPr id="4" name="Slide Number Placeholder 3"/>
          <p:cNvSpPr>
            <a:spLocks noGrp="1"/>
          </p:cNvSpPr>
          <p:nvPr>
            <p:ph type="sldNum" sz="quarter" idx="4"/>
          </p:nvPr>
        </p:nvSpPr>
        <p:spPr/>
        <p:txBody>
          <a:bodyPr/>
          <a:lstStyle/>
          <a:p>
            <a:fld id="{1D93BD3E-1E9A-4970-A6F7-E7AC52762E0C}" type="slidenum">
              <a:rPr lang="en-US" smtClean="0"/>
              <a:pPr/>
              <a:t>13</a:t>
            </a:fld>
            <a:endParaRPr lang="en-US" dirty="0"/>
          </a:p>
        </p:txBody>
      </p:sp>
      <p:sp>
        <p:nvSpPr>
          <p:cNvPr id="6" name="Content Placeholder 5">
            <a:extLst>
              <a:ext uri="{FF2B5EF4-FFF2-40B4-BE49-F238E27FC236}">
                <a16:creationId xmlns:a16="http://schemas.microsoft.com/office/drawing/2014/main" id="{47F58D9A-9AE5-4C65-AB93-B1E9DF1F6DC2}"/>
              </a:ext>
            </a:extLst>
          </p:cNvPr>
          <p:cNvSpPr>
            <a:spLocks noGrp="1"/>
          </p:cNvSpPr>
          <p:nvPr>
            <p:ph idx="1"/>
          </p:nvPr>
        </p:nvSpPr>
        <p:spPr/>
        <p:txBody>
          <a:bodyPr/>
          <a:lstStyle/>
          <a:p>
            <a:endParaRPr lang="en-US" dirty="0"/>
          </a:p>
        </p:txBody>
      </p:sp>
      <p:pic>
        <p:nvPicPr>
          <p:cNvPr id="8" name="Picture 7">
            <a:extLst>
              <a:ext uri="{FF2B5EF4-FFF2-40B4-BE49-F238E27FC236}">
                <a16:creationId xmlns:a16="http://schemas.microsoft.com/office/drawing/2014/main" id="{5D1ED84E-2E25-4844-9453-20C3D864679B}"/>
              </a:ext>
            </a:extLst>
          </p:cNvPr>
          <p:cNvPicPr>
            <a:picLocks noChangeAspect="1"/>
          </p:cNvPicPr>
          <p:nvPr/>
        </p:nvPicPr>
        <p:blipFill>
          <a:blip r:embed="rId3"/>
          <a:stretch>
            <a:fillRect/>
          </a:stretch>
        </p:blipFill>
        <p:spPr>
          <a:xfrm>
            <a:off x="252609" y="1154995"/>
            <a:ext cx="8638781" cy="4548010"/>
          </a:xfrm>
          <a:prstGeom prst="rect">
            <a:avLst/>
          </a:prstGeom>
        </p:spPr>
      </p:pic>
    </p:spTree>
    <p:extLst>
      <p:ext uri="{BB962C8B-B14F-4D97-AF65-F5344CB8AC3E}">
        <p14:creationId xmlns:p14="http://schemas.microsoft.com/office/powerpoint/2010/main" val="191673902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7541881A-5A3B-46EA-9F25-A64C6FB074A9}"/>
              </a:ext>
            </a:extLst>
          </p:cNvPr>
          <p:cNvSpPr>
            <a:spLocks noGrp="1"/>
          </p:cNvSpPr>
          <p:nvPr>
            <p:ph type="title"/>
          </p:nvPr>
        </p:nvSpPr>
        <p:spPr/>
        <p:txBody>
          <a:bodyPr/>
          <a:lstStyle/>
          <a:p>
            <a:r>
              <a:rPr lang="en-US" sz="2400" dirty="0"/>
              <a:t>Non-Spinning Reserve Service Methodology</a:t>
            </a:r>
          </a:p>
        </p:txBody>
      </p:sp>
      <p:sp>
        <p:nvSpPr>
          <p:cNvPr id="8" name="Content Placeholder 7">
            <a:extLst>
              <a:ext uri="{FF2B5EF4-FFF2-40B4-BE49-F238E27FC236}">
                <a16:creationId xmlns:a16="http://schemas.microsoft.com/office/drawing/2014/main" id="{01C612D6-7AC3-4E53-892D-4E7289AAE24D}"/>
              </a:ext>
            </a:extLst>
          </p:cNvPr>
          <p:cNvSpPr>
            <a:spLocks noGrp="1"/>
          </p:cNvSpPr>
          <p:nvPr>
            <p:ph idx="1"/>
          </p:nvPr>
        </p:nvSpPr>
        <p:spPr/>
        <p:txBody>
          <a:bodyPr/>
          <a:lstStyle/>
          <a:p>
            <a:pPr algn="just"/>
            <a:r>
              <a:rPr lang="en-US" sz="1600" dirty="0"/>
              <a:t>ERCOT is proposing the following changes to the methodology used to compute minimum Non-Spin requirements in 2022</a:t>
            </a:r>
          </a:p>
          <a:p>
            <a:pPr lvl="1" algn="just"/>
            <a:r>
              <a:rPr lang="en-US" sz="1600" dirty="0"/>
              <a:t>Update the hourly net load forecast uncertainty calculation to use</a:t>
            </a:r>
          </a:p>
          <a:p>
            <a:pPr lvl="2" algn="just"/>
            <a:r>
              <a:rPr lang="en-US" dirty="0"/>
              <a:t>the 6 Hours-Ahead net load forecast, and </a:t>
            </a:r>
          </a:p>
          <a:p>
            <a:pPr lvl="2" algn="just"/>
            <a:r>
              <a:rPr lang="en-US" dirty="0"/>
              <a:t>the highest 5-min net load within the hour</a:t>
            </a:r>
          </a:p>
          <a:p>
            <a:pPr lvl="1" algn="just"/>
            <a:r>
              <a:rPr lang="en-US" sz="1600" dirty="0"/>
              <a:t>Change percentile coverage to vary between 85</a:t>
            </a:r>
            <a:r>
              <a:rPr lang="en-US" sz="1600" baseline="30000" dirty="0"/>
              <a:t>th</a:t>
            </a:r>
            <a:r>
              <a:rPr lang="en-US" sz="1600" dirty="0"/>
              <a:t> and 95</a:t>
            </a:r>
            <a:r>
              <a:rPr lang="en-US" sz="1600" baseline="30000" dirty="0"/>
              <a:t>th . </a:t>
            </a:r>
            <a:r>
              <a:rPr lang="en-US" sz="1600" dirty="0"/>
              <a:t>The applicable coverage for any hour will continue to be based on risk of net load up ramp in the hour.</a:t>
            </a:r>
          </a:p>
          <a:p>
            <a:pPr lvl="1" algn="just"/>
            <a:r>
              <a:rPr lang="en-US" sz="1600" dirty="0"/>
              <a:t>Build a table that tracks historical intra-day variations in thermal resource availabilities due to Forced Outages and use it to incrementally increase Non-Spin quantities.</a:t>
            </a:r>
            <a:endParaRPr lang="en-US" dirty="0"/>
          </a:p>
          <a:p>
            <a:pPr lvl="1" algn="just"/>
            <a:endParaRPr lang="en-US" sz="700" dirty="0"/>
          </a:p>
          <a:p>
            <a:pPr algn="just"/>
            <a:r>
              <a:rPr lang="en-US" sz="1600" dirty="0"/>
              <a:t>ERCOT will continue the practice of monitoring the weather near Real Time and may procure up to an additional 1,000 MW of Non-Spin for Operating Hours that are identified as having an increased potential of high forecast variability that may cause a higher net load during these hours. </a:t>
            </a:r>
          </a:p>
          <a:p>
            <a:pPr algn="just"/>
            <a:endParaRPr lang="en-US" sz="700" dirty="0"/>
          </a:p>
          <a:p>
            <a:pPr algn="just"/>
            <a:r>
              <a:rPr lang="en-US" sz="1600" dirty="0"/>
              <a:t>The preliminary Non-Spin quantities for January 2022 through September 2022 in subsequent slides have been computed using </a:t>
            </a:r>
            <a:r>
              <a:rPr lang="en-US" sz="1600" u="sng" dirty="0"/>
              <a:t>current methodology</a:t>
            </a:r>
            <a:r>
              <a:rPr lang="en-US" sz="1600" dirty="0"/>
              <a:t> (2019, 2020 and 2021 Net load and Net load Forecast), </a:t>
            </a:r>
            <a:r>
              <a:rPr lang="en-US" sz="1600" u="sng" dirty="0"/>
              <a:t>updated Wind Over-Forecast Error Adjustment table</a:t>
            </a:r>
            <a:r>
              <a:rPr lang="en-US" sz="1600" dirty="0"/>
              <a:t> and the </a:t>
            </a:r>
            <a:r>
              <a:rPr lang="en-US" sz="1600" u="sng" dirty="0"/>
              <a:t>updated Solar Over-Forecast Error Adjustment table</a:t>
            </a:r>
            <a:r>
              <a:rPr lang="en-US" sz="1600" dirty="0"/>
              <a:t>.</a:t>
            </a:r>
          </a:p>
          <a:p>
            <a:pPr lvl="1" algn="just"/>
            <a:r>
              <a:rPr lang="en-US" sz="1400" dirty="0"/>
              <a:t>Wind and Solar Over-Forecast Error Adjustment Table track estimated increase in wind over forecast error per 1000 MW increase in installed wind and solar capacity, respectively.</a:t>
            </a:r>
          </a:p>
          <a:p>
            <a:pPr lvl="1" algn="just"/>
            <a:endParaRPr lang="en-US" sz="1300" dirty="0"/>
          </a:p>
          <a:p>
            <a:pPr lvl="1" algn="just"/>
            <a:endParaRPr lang="en-US" sz="1200" dirty="0"/>
          </a:p>
        </p:txBody>
      </p:sp>
      <p:sp>
        <p:nvSpPr>
          <p:cNvPr id="51" name="Content Placeholder 7">
            <a:extLst>
              <a:ext uri="{FF2B5EF4-FFF2-40B4-BE49-F238E27FC236}">
                <a16:creationId xmlns:a16="http://schemas.microsoft.com/office/drawing/2014/main" id="{F6B07F19-A7FE-42F7-A11A-B8BA015E551C}"/>
              </a:ext>
            </a:extLst>
          </p:cNvPr>
          <p:cNvSpPr txBox="1">
            <a:spLocks/>
          </p:cNvSpPr>
          <p:nvPr/>
        </p:nvSpPr>
        <p:spPr>
          <a:xfrm>
            <a:off x="440919" y="5446265"/>
            <a:ext cx="8515350" cy="690989"/>
          </a:xfrm>
          <a:prstGeom prst="rect">
            <a:avLst/>
          </a:prstGeom>
        </p:spPr>
        <p:txBody>
          <a:bodyPr/>
          <a:lstStyle>
            <a:lvl1pPr marL="257175" indent="-257175" algn="l" defTabSz="685800" rtl="0" eaLnBrk="1" latinLnBrk="0" hangingPunct="1">
              <a:spcBef>
                <a:spcPct val="20000"/>
              </a:spcBef>
              <a:buFont typeface="Arial" panose="020B0604020202020204" pitchFamily="34" charset="0"/>
              <a:buChar char="•"/>
              <a:defRPr sz="1800" kern="1200" baseline="0">
                <a:solidFill>
                  <a:schemeClr val="tx2"/>
                </a:solidFill>
                <a:latin typeface="+mn-lt"/>
                <a:ea typeface="+mn-ea"/>
                <a:cs typeface="+mn-cs"/>
              </a:defRPr>
            </a:lvl1pPr>
            <a:lvl2pPr marL="557213" indent="-214313" algn="l" defTabSz="685800" rtl="0" eaLnBrk="1" latinLnBrk="0" hangingPunct="1">
              <a:spcBef>
                <a:spcPct val="20000"/>
              </a:spcBef>
              <a:buFont typeface="Arial" panose="020B0604020202020204" pitchFamily="34" charset="0"/>
              <a:buChar char="–"/>
              <a:defRPr sz="1800" kern="1200" baseline="0">
                <a:solidFill>
                  <a:schemeClr val="tx2"/>
                </a:solidFill>
                <a:latin typeface="+mn-lt"/>
                <a:ea typeface="+mn-ea"/>
                <a:cs typeface="+mn-cs"/>
              </a:defRPr>
            </a:lvl2pPr>
            <a:lvl3pPr marL="857250" indent="-171450" algn="l" defTabSz="685800" rtl="0" eaLnBrk="1" latinLnBrk="0" hangingPunct="1">
              <a:spcBef>
                <a:spcPct val="20000"/>
              </a:spcBef>
              <a:buFont typeface="Arial" panose="020B0604020202020204" pitchFamily="34" charset="0"/>
              <a:buChar char="•"/>
              <a:defRPr sz="1600" kern="1200" baseline="0">
                <a:solidFill>
                  <a:schemeClr val="tx2"/>
                </a:solidFill>
                <a:latin typeface="+mn-lt"/>
                <a:ea typeface="+mn-ea"/>
                <a:cs typeface="+mn-cs"/>
              </a:defRPr>
            </a:lvl3pPr>
            <a:lvl4pPr marL="1200150" indent="-171450" algn="l" defTabSz="685800" rtl="0" eaLnBrk="1" latinLnBrk="0" hangingPunct="1">
              <a:spcBef>
                <a:spcPct val="20000"/>
              </a:spcBef>
              <a:buFont typeface="Arial" panose="020B0604020202020204" pitchFamily="34" charset="0"/>
              <a:buChar char="–"/>
              <a:defRPr sz="1600" kern="1200" baseline="0">
                <a:solidFill>
                  <a:schemeClr val="tx2"/>
                </a:solidFill>
                <a:latin typeface="+mn-lt"/>
                <a:ea typeface="+mn-ea"/>
                <a:cs typeface="+mn-cs"/>
              </a:defRPr>
            </a:lvl4pPr>
            <a:lvl5pPr marL="1543050" indent="-171450" algn="l" defTabSz="685800" rtl="0" eaLnBrk="1" latinLnBrk="0" hangingPunct="1">
              <a:spcBef>
                <a:spcPct val="20000"/>
              </a:spcBef>
              <a:buFont typeface="Arial" panose="020B0604020202020204" pitchFamily="34" charset="0"/>
              <a:buChar char="»"/>
              <a:defRPr sz="1400" kern="1200" baseline="0">
                <a:solidFill>
                  <a:schemeClr val="tx2"/>
                </a:solidFill>
                <a:latin typeface="+mn-lt"/>
                <a:ea typeface="+mn-ea"/>
                <a:cs typeface="+mn-cs"/>
              </a:defRPr>
            </a:lvl5pPr>
            <a:lvl6pPr marL="18859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6pPr>
            <a:lvl7pPr marL="22288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7pPr>
            <a:lvl8pPr marL="25717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9pPr>
          </a:lstStyle>
          <a:p>
            <a:endParaRPr lang="en-US" sz="1400" dirty="0"/>
          </a:p>
        </p:txBody>
      </p:sp>
      <p:sp>
        <p:nvSpPr>
          <p:cNvPr id="28" name="Content Placeholder 7">
            <a:extLst>
              <a:ext uri="{FF2B5EF4-FFF2-40B4-BE49-F238E27FC236}">
                <a16:creationId xmlns:a16="http://schemas.microsoft.com/office/drawing/2014/main" id="{A3464C4C-3ACA-42C4-84BA-8C4561AF6F40}"/>
              </a:ext>
            </a:extLst>
          </p:cNvPr>
          <p:cNvSpPr txBox="1">
            <a:spLocks/>
          </p:cNvSpPr>
          <p:nvPr/>
        </p:nvSpPr>
        <p:spPr>
          <a:xfrm>
            <a:off x="457199" y="3870350"/>
            <a:ext cx="4179221" cy="1524155"/>
          </a:xfrm>
          <a:prstGeom prst="rect">
            <a:avLst/>
          </a:prstGeom>
        </p:spPr>
        <p:txBody>
          <a:bodyPr/>
          <a:lstStyle>
            <a:lvl1pPr marL="257175" indent="-257175" algn="l" defTabSz="685800" rtl="0" eaLnBrk="1" latinLnBrk="0" hangingPunct="1">
              <a:spcBef>
                <a:spcPct val="20000"/>
              </a:spcBef>
              <a:buFont typeface="Arial" panose="020B0604020202020204" pitchFamily="34" charset="0"/>
              <a:buChar char="•"/>
              <a:defRPr sz="1800" kern="1200" baseline="0">
                <a:solidFill>
                  <a:schemeClr val="tx2"/>
                </a:solidFill>
                <a:latin typeface="+mn-lt"/>
                <a:ea typeface="+mn-ea"/>
                <a:cs typeface="+mn-cs"/>
              </a:defRPr>
            </a:lvl1pPr>
            <a:lvl2pPr marL="557213" indent="-214313" algn="l" defTabSz="685800" rtl="0" eaLnBrk="1" latinLnBrk="0" hangingPunct="1">
              <a:spcBef>
                <a:spcPct val="20000"/>
              </a:spcBef>
              <a:buFont typeface="Arial" panose="020B0604020202020204" pitchFamily="34" charset="0"/>
              <a:buChar char="–"/>
              <a:defRPr sz="1800" kern="1200" baseline="0">
                <a:solidFill>
                  <a:schemeClr val="tx2"/>
                </a:solidFill>
                <a:latin typeface="+mn-lt"/>
                <a:ea typeface="+mn-ea"/>
                <a:cs typeface="+mn-cs"/>
              </a:defRPr>
            </a:lvl2pPr>
            <a:lvl3pPr marL="857250" indent="-171450" algn="l" defTabSz="685800" rtl="0" eaLnBrk="1" latinLnBrk="0" hangingPunct="1">
              <a:spcBef>
                <a:spcPct val="20000"/>
              </a:spcBef>
              <a:buFont typeface="Arial" panose="020B0604020202020204" pitchFamily="34" charset="0"/>
              <a:buChar char="•"/>
              <a:defRPr sz="1600" kern="1200" baseline="0">
                <a:solidFill>
                  <a:schemeClr val="tx2"/>
                </a:solidFill>
                <a:latin typeface="+mn-lt"/>
                <a:ea typeface="+mn-ea"/>
                <a:cs typeface="+mn-cs"/>
              </a:defRPr>
            </a:lvl3pPr>
            <a:lvl4pPr marL="1200150" indent="-171450" algn="l" defTabSz="685800" rtl="0" eaLnBrk="1" latinLnBrk="0" hangingPunct="1">
              <a:spcBef>
                <a:spcPct val="20000"/>
              </a:spcBef>
              <a:buFont typeface="Arial" panose="020B0604020202020204" pitchFamily="34" charset="0"/>
              <a:buChar char="–"/>
              <a:defRPr sz="1600" kern="1200" baseline="0">
                <a:solidFill>
                  <a:schemeClr val="tx2"/>
                </a:solidFill>
                <a:latin typeface="+mn-lt"/>
                <a:ea typeface="+mn-ea"/>
                <a:cs typeface="+mn-cs"/>
              </a:defRPr>
            </a:lvl4pPr>
            <a:lvl5pPr marL="1543050" indent="-171450" algn="l" defTabSz="685800" rtl="0" eaLnBrk="1" latinLnBrk="0" hangingPunct="1">
              <a:spcBef>
                <a:spcPct val="20000"/>
              </a:spcBef>
              <a:buFont typeface="Arial" panose="020B0604020202020204" pitchFamily="34" charset="0"/>
              <a:buChar char="»"/>
              <a:defRPr sz="1400" kern="1200" baseline="0">
                <a:solidFill>
                  <a:schemeClr val="tx2"/>
                </a:solidFill>
                <a:latin typeface="+mn-lt"/>
                <a:ea typeface="+mn-ea"/>
                <a:cs typeface="+mn-cs"/>
              </a:defRPr>
            </a:lvl5pPr>
            <a:lvl6pPr marL="18859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6pPr>
            <a:lvl7pPr marL="22288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7pPr>
            <a:lvl8pPr marL="25717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9pPr>
          </a:lstStyle>
          <a:p>
            <a:pPr lvl="1" algn="just"/>
            <a:endParaRPr lang="en-US" sz="1200" dirty="0"/>
          </a:p>
        </p:txBody>
      </p:sp>
    </p:spTree>
    <p:extLst>
      <p:ext uri="{BB962C8B-B14F-4D97-AF65-F5344CB8AC3E}">
        <p14:creationId xmlns:p14="http://schemas.microsoft.com/office/powerpoint/2010/main" val="357929355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737967-9637-4264-A4DF-6F225722B2AF}"/>
              </a:ext>
            </a:extLst>
          </p:cNvPr>
          <p:cNvSpPr>
            <a:spLocks noGrp="1"/>
          </p:cNvSpPr>
          <p:nvPr>
            <p:ph type="title"/>
          </p:nvPr>
        </p:nvSpPr>
        <p:spPr/>
        <p:txBody>
          <a:bodyPr/>
          <a:lstStyle/>
          <a:p>
            <a:r>
              <a:rPr lang="en-US" dirty="0"/>
              <a:t>Drivers for the methodology changes</a:t>
            </a:r>
          </a:p>
        </p:txBody>
      </p:sp>
      <p:sp>
        <p:nvSpPr>
          <p:cNvPr id="3" name="Content Placeholder 2">
            <a:extLst>
              <a:ext uri="{FF2B5EF4-FFF2-40B4-BE49-F238E27FC236}">
                <a16:creationId xmlns:a16="http://schemas.microsoft.com/office/drawing/2014/main" id="{773E7ADF-0E7B-4617-9630-CA26ABB1C104}"/>
              </a:ext>
            </a:extLst>
          </p:cNvPr>
          <p:cNvSpPr>
            <a:spLocks noGrp="1"/>
          </p:cNvSpPr>
          <p:nvPr>
            <p:ph idx="1"/>
          </p:nvPr>
        </p:nvSpPr>
        <p:spPr/>
        <p:txBody>
          <a:bodyPr/>
          <a:lstStyle/>
          <a:p>
            <a:r>
              <a:rPr lang="en-US" sz="1600" b="1" dirty="0"/>
              <a:t>3 Hours Ahead vs. 6 Hours Ahead: </a:t>
            </a:r>
            <a:r>
              <a:rPr lang="en-US" sz="1600" dirty="0"/>
              <a:t>On tighter days in generally units with 6 hours+ lead times tend to be available for RUC. Since forecast uncertainties tend to be a bit higher further away from the operating hours, using 6-hours ahead forecast errors allows to better reflect this risk in the computed Non-Spin quantities.</a:t>
            </a:r>
          </a:p>
          <a:p>
            <a:endParaRPr lang="en-US" sz="1000" dirty="0">
              <a:solidFill>
                <a:schemeClr val="tx2"/>
              </a:solidFill>
            </a:endParaRPr>
          </a:p>
          <a:p>
            <a:r>
              <a:rPr lang="en-US" sz="1600" b="1" dirty="0">
                <a:solidFill>
                  <a:schemeClr val="tx2"/>
                </a:solidFill>
              </a:rPr>
              <a:t>Hourly Average vs. Max 5-min Net load: </a:t>
            </a:r>
            <a:r>
              <a:rPr lang="en-US" sz="1600" dirty="0">
                <a:solidFill>
                  <a:schemeClr val="tx2"/>
                </a:solidFill>
              </a:rPr>
              <a:t>Intra-hour net load patterns due to load/wind/solar can be vastly different even with same hourly average values. </a:t>
            </a:r>
            <a:r>
              <a:rPr lang="en-US" sz="1600" dirty="0"/>
              <a:t>By</a:t>
            </a:r>
            <a:r>
              <a:rPr lang="en-US" sz="1600" dirty="0">
                <a:solidFill>
                  <a:schemeClr val="tx2"/>
                </a:solidFill>
              </a:rPr>
              <a:t> using the </a:t>
            </a:r>
            <a:r>
              <a:rPr lang="en-US" sz="1600" dirty="0"/>
              <a:t>highest 5-min net load within the hour, the largest net load forecast error for the hour will be used in determining Non-Spin quantities.</a:t>
            </a:r>
          </a:p>
          <a:p>
            <a:endParaRPr lang="en-US" sz="1600" dirty="0">
              <a:solidFill>
                <a:schemeClr val="tx2"/>
              </a:solidFill>
            </a:endParaRPr>
          </a:p>
          <a:p>
            <a:endParaRPr lang="en-US" sz="1600" dirty="0"/>
          </a:p>
          <a:p>
            <a:endParaRPr lang="en-US" sz="1600" dirty="0"/>
          </a:p>
          <a:p>
            <a:endParaRPr lang="en-US" sz="1000" dirty="0"/>
          </a:p>
          <a:p>
            <a:r>
              <a:rPr lang="en-US" sz="1600" b="1" dirty="0"/>
              <a:t>75</a:t>
            </a:r>
            <a:r>
              <a:rPr lang="en-US" sz="1600" b="1" baseline="30000" dirty="0"/>
              <a:t>th</a:t>
            </a:r>
            <a:r>
              <a:rPr lang="en-US" sz="1600" b="1" dirty="0"/>
              <a:t> to 95</a:t>
            </a:r>
            <a:r>
              <a:rPr lang="en-US" sz="1600" b="1" baseline="30000" dirty="0"/>
              <a:t>th</a:t>
            </a:r>
            <a:r>
              <a:rPr lang="en-US" sz="1600" b="1" dirty="0"/>
              <a:t> vs. 85</a:t>
            </a:r>
            <a:r>
              <a:rPr lang="en-US" sz="1600" b="1" baseline="30000" dirty="0"/>
              <a:t>th</a:t>
            </a:r>
            <a:r>
              <a:rPr lang="en-US" sz="1600" b="1" dirty="0"/>
              <a:t> to 95</a:t>
            </a:r>
            <a:r>
              <a:rPr lang="en-US" sz="1600" b="1" baseline="30000" dirty="0"/>
              <a:t>th</a:t>
            </a:r>
            <a:r>
              <a:rPr lang="en-US" sz="1600" b="1" dirty="0"/>
              <a:t> Percentile Coverage: </a:t>
            </a:r>
            <a:r>
              <a:rPr lang="en-US" sz="1600" dirty="0"/>
              <a:t>This change better reflects the risk associated with net load forecast uncertainties during off peak hours in the Non-Spin methodology.</a:t>
            </a:r>
          </a:p>
          <a:p>
            <a:endParaRPr lang="en-US" sz="1000" b="1" dirty="0"/>
          </a:p>
          <a:p>
            <a:r>
              <a:rPr lang="en-US" sz="1600" b="1" dirty="0"/>
              <a:t>Intra-day Forced Outage table: </a:t>
            </a:r>
            <a:r>
              <a:rPr lang="en-US" sz="1600" dirty="0"/>
              <a:t>This table will help account for increased capacity needs following forced outages of thermal resources within an operating day.</a:t>
            </a:r>
          </a:p>
          <a:p>
            <a:endParaRPr lang="en-US" sz="1600" b="1" dirty="0"/>
          </a:p>
          <a:p>
            <a:endParaRPr lang="en-US" sz="1600" b="1" dirty="0"/>
          </a:p>
          <a:p>
            <a:endParaRPr lang="en-US" b="1" dirty="0"/>
          </a:p>
        </p:txBody>
      </p:sp>
      <p:sp>
        <p:nvSpPr>
          <p:cNvPr id="4" name="Slide Number Placeholder 3">
            <a:extLst>
              <a:ext uri="{FF2B5EF4-FFF2-40B4-BE49-F238E27FC236}">
                <a16:creationId xmlns:a16="http://schemas.microsoft.com/office/drawing/2014/main" id="{76CD5A7A-274C-41BB-8F10-6B3614000081}"/>
              </a:ext>
            </a:extLst>
          </p:cNvPr>
          <p:cNvSpPr>
            <a:spLocks noGrp="1"/>
          </p:cNvSpPr>
          <p:nvPr>
            <p:ph type="sldNum" sz="quarter" idx="4"/>
          </p:nvPr>
        </p:nvSpPr>
        <p:spPr/>
        <p:txBody>
          <a:bodyPr/>
          <a:lstStyle/>
          <a:p>
            <a:fld id="{1D93BD3E-1E9A-4970-A6F7-E7AC52762E0C}" type="slidenum">
              <a:rPr lang="en-US" smtClean="0"/>
              <a:pPr/>
              <a:t>15</a:t>
            </a:fld>
            <a:endParaRPr lang="en-US" dirty="0"/>
          </a:p>
        </p:txBody>
      </p:sp>
      <p:grpSp>
        <p:nvGrpSpPr>
          <p:cNvPr id="5" name="Group 4">
            <a:extLst>
              <a:ext uri="{FF2B5EF4-FFF2-40B4-BE49-F238E27FC236}">
                <a16:creationId xmlns:a16="http://schemas.microsoft.com/office/drawing/2014/main" id="{D0526B58-BBD2-45F8-AFD2-E4EBB1FB4F74}"/>
              </a:ext>
            </a:extLst>
          </p:cNvPr>
          <p:cNvGrpSpPr/>
          <p:nvPr/>
        </p:nvGrpSpPr>
        <p:grpSpPr>
          <a:xfrm>
            <a:off x="1683076" y="3165192"/>
            <a:ext cx="5350326" cy="846731"/>
            <a:chOff x="1788682" y="4644335"/>
            <a:chExt cx="5350326" cy="846731"/>
          </a:xfrm>
        </p:grpSpPr>
        <p:grpSp>
          <p:nvGrpSpPr>
            <p:cNvPr id="6" name="Group 5">
              <a:extLst>
                <a:ext uri="{FF2B5EF4-FFF2-40B4-BE49-F238E27FC236}">
                  <a16:creationId xmlns:a16="http://schemas.microsoft.com/office/drawing/2014/main" id="{AE1716F8-58D8-4A01-A085-FE0111B655BF}"/>
                </a:ext>
              </a:extLst>
            </p:cNvPr>
            <p:cNvGrpSpPr/>
            <p:nvPr/>
          </p:nvGrpSpPr>
          <p:grpSpPr>
            <a:xfrm>
              <a:off x="1788682" y="4659837"/>
              <a:ext cx="869983" cy="831229"/>
              <a:chOff x="826169" y="3176336"/>
              <a:chExt cx="916004" cy="914400"/>
            </a:xfrm>
          </p:grpSpPr>
          <p:sp>
            <p:nvSpPr>
              <p:cNvPr id="16" name="Rectangle 15">
                <a:extLst>
                  <a:ext uri="{FF2B5EF4-FFF2-40B4-BE49-F238E27FC236}">
                    <a16:creationId xmlns:a16="http://schemas.microsoft.com/office/drawing/2014/main" id="{6CC7D3B6-2187-4701-9F08-8A1F09F62B6A}"/>
                  </a:ext>
                </a:extLst>
              </p:cNvPr>
              <p:cNvSpPr/>
              <p:nvPr/>
            </p:nvSpPr>
            <p:spPr>
              <a:xfrm>
                <a:off x="827773" y="3176336"/>
                <a:ext cx="914400" cy="9144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17" name="Rectangle 16">
                <a:extLst>
                  <a:ext uri="{FF2B5EF4-FFF2-40B4-BE49-F238E27FC236}">
                    <a16:creationId xmlns:a16="http://schemas.microsoft.com/office/drawing/2014/main" id="{79C4E526-F20B-4254-A752-08F0A6760A4E}"/>
                  </a:ext>
                </a:extLst>
              </p:cNvPr>
              <p:cNvSpPr/>
              <p:nvPr/>
            </p:nvSpPr>
            <p:spPr>
              <a:xfrm>
                <a:off x="826169" y="3628724"/>
                <a:ext cx="916004" cy="462012"/>
              </a:xfrm>
              <a:prstGeom prst="rect">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grpSp>
        <p:grpSp>
          <p:nvGrpSpPr>
            <p:cNvPr id="7" name="Group 6">
              <a:extLst>
                <a:ext uri="{FF2B5EF4-FFF2-40B4-BE49-F238E27FC236}">
                  <a16:creationId xmlns:a16="http://schemas.microsoft.com/office/drawing/2014/main" id="{706CD2F1-0424-4507-8CF0-AC44DA72AE65}"/>
                </a:ext>
              </a:extLst>
            </p:cNvPr>
            <p:cNvGrpSpPr/>
            <p:nvPr/>
          </p:nvGrpSpPr>
          <p:grpSpPr>
            <a:xfrm>
              <a:off x="3279940" y="4647893"/>
              <a:ext cx="875886" cy="831229"/>
              <a:chOff x="2647150" y="3163197"/>
              <a:chExt cx="922219" cy="914400"/>
            </a:xfrm>
          </p:grpSpPr>
          <p:sp>
            <p:nvSpPr>
              <p:cNvPr id="14" name="Rectangle 13">
                <a:extLst>
                  <a:ext uri="{FF2B5EF4-FFF2-40B4-BE49-F238E27FC236}">
                    <a16:creationId xmlns:a16="http://schemas.microsoft.com/office/drawing/2014/main" id="{5F18546B-A7BC-47A9-ACDF-22EC397976BA}"/>
                  </a:ext>
                </a:extLst>
              </p:cNvPr>
              <p:cNvSpPr/>
              <p:nvPr/>
            </p:nvSpPr>
            <p:spPr>
              <a:xfrm>
                <a:off x="2654969" y="3163197"/>
                <a:ext cx="914400" cy="9144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15" name="Right Triangle 14">
                <a:extLst>
                  <a:ext uri="{FF2B5EF4-FFF2-40B4-BE49-F238E27FC236}">
                    <a16:creationId xmlns:a16="http://schemas.microsoft.com/office/drawing/2014/main" id="{835FDB7E-E854-4651-8E14-B70EF26DD9F6}"/>
                  </a:ext>
                </a:extLst>
              </p:cNvPr>
              <p:cNvSpPr/>
              <p:nvPr/>
            </p:nvSpPr>
            <p:spPr>
              <a:xfrm>
                <a:off x="2647150" y="3163197"/>
                <a:ext cx="922219" cy="914399"/>
              </a:xfrm>
              <a:prstGeom prst="r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grpSp>
        <p:grpSp>
          <p:nvGrpSpPr>
            <p:cNvPr id="8" name="Group 7">
              <a:extLst>
                <a:ext uri="{FF2B5EF4-FFF2-40B4-BE49-F238E27FC236}">
                  <a16:creationId xmlns:a16="http://schemas.microsoft.com/office/drawing/2014/main" id="{EFCDE6A6-25BF-4BA0-B89E-0907F36E23B7}"/>
                </a:ext>
              </a:extLst>
            </p:cNvPr>
            <p:cNvGrpSpPr/>
            <p:nvPr/>
          </p:nvGrpSpPr>
          <p:grpSpPr>
            <a:xfrm>
              <a:off x="4777102" y="4644335"/>
              <a:ext cx="872172" cy="838337"/>
              <a:chOff x="3972672" y="3159283"/>
              <a:chExt cx="918309" cy="922219"/>
            </a:xfrm>
          </p:grpSpPr>
          <p:sp>
            <p:nvSpPr>
              <p:cNvPr id="12" name="Rectangle 11">
                <a:extLst>
                  <a:ext uri="{FF2B5EF4-FFF2-40B4-BE49-F238E27FC236}">
                    <a16:creationId xmlns:a16="http://schemas.microsoft.com/office/drawing/2014/main" id="{81C792BF-B906-4A38-85B4-888357993242}"/>
                  </a:ext>
                </a:extLst>
              </p:cNvPr>
              <p:cNvSpPr/>
              <p:nvPr/>
            </p:nvSpPr>
            <p:spPr>
              <a:xfrm rot="16200000">
                <a:off x="3976581" y="3163193"/>
                <a:ext cx="914400" cy="9144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13" name="Right Triangle 12">
                <a:extLst>
                  <a:ext uri="{FF2B5EF4-FFF2-40B4-BE49-F238E27FC236}">
                    <a16:creationId xmlns:a16="http://schemas.microsoft.com/office/drawing/2014/main" id="{15C24D7D-192A-4D6A-BCF2-C3F4D0495539}"/>
                  </a:ext>
                </a:extLst>
              </p:cNvPr>
              <p:cNvSpPr/>
              <p:nvPr/>
            </p:nvSpPr>
            <p:spPr>
              <a:xfrm rot="16200000">
                <a:off x="3968762" y="3163193"/>
                <a:ext cx="922219" cy="914399"/>
              </a:xfrm>
              <a:prstGeom prst="r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grpSp>
        <p:grpSp>
          <p:nvGrpSpPr>
            <p:cNvPr id="9" name="Group 8">
              <a:extLst>
                <a:ext uri="{FF2B5EF4-FFF2-40B4-BE49-F238E27FC236}">
                  <a16:creationId xmlns:a16="http://schemas.microsoft.com/office/drawing/2014/main" id="{F6449F21-269B-4CBB-A1DF-69A447EEE05D}"/>
                </a:ext>
              </a:extLst>
            </p:cNvPr>
            <p:cNvGrpSpPr/>
            <p:nvPr/>
          </p:nvGrpSpPr>
          <p:grpSpPr>
            <a:xfrm>
              <a:off x="6270548" y="4647888"/>
              <a:ext cx="868460" cy="831229"/>
              <a:chOff x="7116745" y="2363092"/>
              <a:chExt cx="914400" cy="914400"/>
            </a:xfrm>
          </p:grpSpPr>
          <p:sp>
            <p:nvSpPr>
              <p:cNvPr id="10" name="Rectangle 9">
                <a:extLst>
                  <a:ext uri="{FF2B5EF4-FFF2-40B4-BE49-F238E27FC236}">
                    <a16:creationId xmlns:a16="http://schemas.microsoft.com/office/drawing/2014/main" id="{E27D88A1-9441-4A35-B471-48020A436843}"/>
                  </a:ext>
                </a:extLst>
              </p:cNvPr>
              <p:cNvSpPr/>
              <p:nvPr/>
            </p:nvSpPr>
            <p:spPr>
              <a:xfrm rot="16200000">
                <a:off x="7116745" y="2363092"/>
                <a:ext cx="914400" cy="9144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11" name="Isosceles Triangle 10">
                <a:extLst>
                  <a:ext uri="{FF2B5EF4-FFF2-40B4-BE49-F238E27FC236}">
                    <a16:creationId xmlns:a16="http://schemas.microsoft.com/office/drawing/2014/main" id="{065ABC2C-8904-4F48-A76E-1FC10B9A3B2D}"/>
                  </a:ext>
                </a:extLst>
              </p:cNvPr>
              <p:cNvSpPr/>
              <p:nvPr/>
            </p:nvSpPr>
            <p:spPr>
              <a:xfrm>
                <a:off x="7120655" y="2376236"/>
                <a:ext cx="910490" cy="901256"/>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grpSp>
      </p:grpSp>
    </p:spTree>
    <p:extLst>
      <p:ext uri="{BB962C8B-B14F-4D97-AF65-F5344CB8AC3E}">
        <p14:creationId xmlns:p14="http://schemas.microsoft.com/office/powerpoint/2010/main" val="72151888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D22F74-F1FD-4106-A869-61C0C7F26695}"/>
              </a:ext>
            </a:extLst>
          </p:cNvPr>
          <p:cNvSpPr>
            <a:spLocks noGrp="1"/>
          </p:cNvSpPr>
          <p:nvPr>
            <p:ph type="title"/>
          </p:nvPr>
        </p:nvSpPr>
        <p:spPr/>
        <p:txBody>
          <a:bodyPr/>
          <a:lstStyle/>
          <a:p>
            <a:r>
              <a:rPr lang="en-US" sz="2400" dirty="0"/>
              <a:t>Proposed Intra-Day Forced </a:t>
            </a:r>
            <a:r>
              <a:rPr lang="en-US" sz="2400"/>
              <a:t>Outage Table 2022</a:t>
            </a:r>
            <a:endParaRPr lang="en-US" sz="2400" dirty="0"/>
          </a:p>
        </p:txBody>
      </p:sp>
      <p:sp>
        <p:nvSpPr>
          <p:cNvPr id="3" name="Content Placeholder 2">
            <a:extLst>
              <a:ext uri="{FF2B5EF4-FFF2-40B4-BE49-F238E27FC236}">
                <a16:creationId xmlns:a16="http://schemas.microsoft.com/office/drawing/2014/main" id="{5454534D-11CE-4A2E-9F84-9E0A1B562969}"/>
              </a:ext>
            </a:extLst>
          </p:cNvPr>
          <p:cNvSpPr>
            <a:spLocks noGrp="1"/>
          </p:cNvSpPr>
          <p:nvPr>
            <p:ph idx="1"/>
          </p:nvPr>
        </p:nvSpPr>
        <p:spPr/>
        <p:txBody>
          <a:bodyPr/>
          <a:lstStyle/>
          <a:p>
            <a:r>
              <a:rPr lang="en-US" sz="1600" dirty="0"/>
              <a:t>The proposed Intra-Day Forced Outage table has been built using 75</a:t>
            </a:r>
            <a:r>
              <a:rPr lang="en-US" sz="1600" baseline="30000" dirty="0"/>
              <a:t>th</a:t>
            </a:r>
            <a:r>
              <a:rPr lang="en-US" sz="1600" dirty="0"/>
              <a:t> percentile of the maximum accumulated forced outage in a 6-hour block for each month in 2018, 2019, 2020.</a:t>
            </a:r>
          </a:p>
          <a:p>
            <a:pPr lvl="1"/>
            <a:r>
              <a:rPr lang="en-US" sz="1600" dirty="0"/>
              <a:t>A conservative 75</a:t>
            </a:r>
            <a:r>
              <a:rPr lang="en-US" sz="1600" baseline="30000" dirty="0"/>
              <a:t>th</a:t>
            </a:r>
            <a:r>
              <a:rPr lang="en-US" sz="1600" dirty="0"/>
              <a:t> percentile coverage is recommended due to the observation that the extreme forced outages tend to not occur at the same time as the highest net load forecast error.</a:t>
            </a:r>
          </a:p>
          <a:p>
            <a:endParaRPr lang="en-US" sz="1600" dirty="0"/>
          </a:p>
          <a:p>
            <a:endParaRPr lang="en-US" sz="1600" dirty="0"/>
          </a:p>
        </p:txBody>
      </p:sp>
      <p:sp>
        <p:nvSpPr>
          <p:cNvPr id="4" name="Slide Number Placeholder 3">
            <a:extLst>
              <a:ext uri="{FF2B5EF4-FFF2-40B4-BE49-F238E27FC236}">
                <a16:creationId xmlns:a16="http://schemas.microsoft.com/office/drawing/2014/main" id="{AA986A48-67B4-4CEA-8686-782E3B46D848}"/>
              </a:ext>
            </a:extLst>
          </p:cNvPr>
          <p:cNvSpPr>
            <a:spLocks noGrp="1"/>
          </p:cNvSpPr>
          <p:nvPr>
            <p:ph type="sldNum" sz="quarter" idx="4"/>
          </p:nvPr>
        </p:nvSpPr>
        <p:spPr/>
        <p:txBody>
          <a:bodyPr/>
          <a:lstStyle/>
          <a:p>
            <a:fld id="{1D93BD3E-1E9A-4970-A6F7-E7AC52762E0C}" type="slidenum">
              <a:rPr lang="en-US" smtClean="0"/>
              <a:pPr/>
              <a:t>16</a:t>
            </a:fld>
            <a:endParaRPr lang="en-US" dirty="0"/>
          </a:p>
        </p:txBody>
      </p:sp>
      <p:pic>
        <p:nvPicPr>
          <p:cNvPr id="5" name="Picture 4">
            <a:extLst>
              <a:ext uri="{FF2B5EF4-FFF2-40B4-BE49-F238E27FC236}">
                <a16:creationId xmlns:a16="http://schemas.microsoft.com/office/drawing/2014/main" id="{305A58B9-7A30-48B4-A141-6BFD900969BE}"/>
              </a:ext>
            </a:extLst>
          </p:cNvPr>
          <p:cNvPicPr>
            <a:picLocks noChangeAspect="1"/>
          </p:cNvPicPr>
          <p:nvPr/>
        </p:nvPicPr>
        <p:blipFill rotWithShape="1">
          <a:blip r:embed="rId3"/>
          <a:srcRect l="5408" t="5737" r="7154" b="4584"/>
          <a:stretch/>
        </p:blipFill>
        <p:spPr>
          <a:xfrm>
            <a:off x="2330608" y="2419703"/>
            <a:ext cx="4961987" cy="3816913"/>
          </a:xfrm>
          <a:prstGeom prst="rect">
            <a:avLst/>
          </a:prstGeom>
        </p:spPr>
      </p:pic>
    </p:spTree>
    <p:extLst>
      <p:ext uri="{BB962C8B-B14F-4D97-AF65-F5344CB8AC3E}">
        <p14:creationId xmlns:p14="http://schemas.microsoft.com/office/powerpoint/2010/main" val="336125539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Non-Spin January</a:t>
            </a:r>
          </a:p>
        </p:txBody>
      </p:sp>
      <p:sp>
        <p:nvSpPr>
          <p:cNvPr id="3" name="Content Placeholder 2"/>
          <p:cNvSpPr>
            <a:spLocks noGrp="1"/>
          </p:cNvSpPr>
          <p:nvPr>
            <p:ph idx="1"/>
          </p:nvPr>
        </p:nvSpPr>
        <p:spPr/>
        <p:txBody>
          <a:bodyPr/>
          <a:lstStyle/>
          <a:p>
            <a:endParaRPr lang="en-US"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17</a:t>
            </a:fld>
            <a:endParaRPr lang="en-US" dirty="0"/>
          </a:p>
        </p:txBody>
      </p:sp>
      <p:pic>
        <p:nvPicPr>
          <p:cNvPr id="7" name="Picture 6">
            <a:extLst>
              <a:ext uri="{FF2B5EF4-FFF2-40B4-BE49-F238E27FC236}">
                <a16:creationId xmlns:a16="http://schemas.microsoft.com/office/drawing/2014/main" id="{71FA59FC-6BB5-4368-A871-93C319230C59}"/>
              </a:ext>
            </a:extLst>
          </p:cNvPr>
          <p:cNvPicPr>
            <a:picLocks noChangeAspect="1"/>
          </p:cNvPicPr>
          <p:nvPr/>
        </p:nvPicPr>
        <p:blipFill>
          <a:blip r:embed="rId3"/>
          <a:stretch>
            <a:fillRect/>
          </a:stretch>
        </p:blipFill>
        <p:spPr>
          <a:xfrm>
            <a:off x="347106" y="1499449"/>
            <a:ext cx="8449788" cy="3859102"/>
          </a:xfrm>
          <a:prstGeom prst="rect">
            <a:avLst/>
          </a:prstGeom>
        </p:spPr>
      </p:pic>
    </p:spTree>
    <p:extLst>
      <p:ext uri="{BB962C8B-B14F-4D97-AF65-F5344CB8AC3E}">
        <p14:creationId xmlns:p14="http://schemas.microsoft.com/office/powerpoint/2010/main" val="409100458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Non-Spin May</a:t>
            </a:r>
          </a:p>
        </p:txBody>
      </p:sp>
      <p:sp>
        <p:nvSpPr>
          <p:cNvPr id="4" name="Slide Number Placeholder 3"/>
          <p:cNvSpPr>
            <a:spLocks noGrp="1"/>
          </p:cNvSpPr>
          <p:nvPr>
            <p:ph type="sldNum" sz="quarter" idx="4"/>
          </p:nvPr>
        </p:nvSpPr>
        <p:spPr/>
        <p:txBody>
          <a:bodyPr/>
          <a:lstStyle/>
          <a:p>
            <a:fld id="{1D93BD3E-1E9A-4970-A6F7-E7AC52762E0C}" type="slidenum">
              <a:rPr lang="en-US" smtClean="0"/>
              <a:pPr/>
              <a:t>18</a:t>
            </a:fld>
            <a:endParaRPr lang="en-US" dirty="0"/>
          </a:p>
        </p:txBody>
      </p:sp>
      <p:sp>
        <p:nvSpPr>
          <p:cNvPr id="6" name="Content Placeholder 5">
            <a:extLst>
              <a:ext uri="{FF2B5EF4-FFF2-40B4-BE49-F238E27FC236}">
                <a16:creationId xmlns:a16="http://schemas.microsoft.com/office/drawing/2014/main" id="{ADD2A35C-B5F3-451D-8118-358D0E394B56}"/>
              </a:ext>
            </a:extLst>
          </p:cNvPr>
          <p:cNvSpPr>
            <a:spLocks noGrp="1"/>
          </p:cNvSpPr>
          <p:nvPr>
            <p:ph idx="1"/>
          </p:nvPr>
        </p:nvSpPr>
        <p:spPr/>
        <p:txBody>
          <a:bodyPr/>
          <a:lstStyle/>
          <a:p>
            <a:endParaRPr lang="en-US"/>
          </a:p>
        </p:txBody>
      </p:sp>
      <p:pic>
        <p:nvPicPr>
          <p:cNvPr id="7" name="Picture 6">
            <a:extLst>
              <a:ext uri="{FF2B5EF4-FFF2-40B4-BE49-F238E27FC236}">
                <a16:creationId xmlns:a16="http://schemas.microsoft.com/office/drawing/2014/main" id="{3BB3E1AD-1A5E-48CD-89BB-1082CF79281D}"/>
              </a:ext>
            </a:extLst>
          </p:cNvPr>
          <p:cNvPicPr>
            <a:picLocks noChangeAspect="1"/>
          </p:cNvPicPr>
          <p:nvPr/>
        </p:nvPicPr>
        <p:blipFill>
          <a:blip r:embed="rId3"/>
          <a:stretch>
            <a:fillRect/>
          </a:stretch>
        </p:blipFill>
        <p:spPr>
          <a:xfrm>
            <a:off x="347106" y="1499449"/>
            <a:ext cx="8449788" cy="3859102"/>
          </a:xfrm>
          <a:prstGeom prst="rect">
            <a:avLst/>
          </a:prstGeom>
        </p:spPr>
      </p:pic>
    </p:spTree>
    <p:extLst>
      <p:ext uri="{BB962C8B-B14F-4D97-AF65-F5344CB8AC3E}">
        <p14:creationId xmlns:p14="http://schemas.microsoft.com/office/powerpoint/2010/main" val="363957680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Non-Spin June</a:t>
            </a:r>
          </a:p>
        </p:txBody>
      </p:sp>
      <p:sp>
        <p:nvSpPr>
          <p:cNvPr id="3" name="Content Placeholder 2">
            <a:extLst>
              <a:ext uri="{FF2B5EF4-FFF2-40B4-BE49-F238E27FC236}">
                <a16:creationId xmlns:a16="http://schemas.microsoft.com/office/drawing/2014/main" id="{88FC3646-D612-4F74-AB6D-ED075FF4374C}"/>
              </a:ext>
            </a:extLst>
          </p:cNvPr>
          <p:cNvSpPr>
            <a:spLocks noGrp="1"/>
          </p:cNvSpPr>
          <p:nvPr>
            <p:ph idx="1"/>
          </p:nvPr>
        </p:nvSpPr>
        <p:spPr/>
        <p:txBody>
          <a:bodyPr/>
          <a:lstStyle/>
          <a:p>
            <a:endParaRPr lang="en-US"/>
          </a:p>
        </p:txBody>
      </p:sp>
      <p:sp>
        <p:nvSpPr>
          <p:cNvPr id="4" name="Slide Number Placeholder 3"/>
          <p:cNvSpPr>
            <a:spLocks noGrp="1"/>
          </p:cNvSpPr>
          <p:nvPr>
            <p:ph type="sldNum" sz="quarter" idx="4"/>
          </p:nvPr>
        </p:nvSpPr>
        <p:spPr/>
        <p:txBody>
          <a:bodyPr/>
          <a:lstStyle/>
          <a:p>
            <a:fld id="{1D93BD3E-1E9A-4970-A6F7-E7AC52762E0C}" type="slidenum">
              <a:rPr lang="en-US" smtClean="0"/>
              <a:pPr/>
              <a:t>19</a:t>
            </a:fld>
            <a:endParaRPr lang="en-US" dirty="0"/>
          </a:p>
        </p:txBody>
      </p:sp>
      <p:pic>
        <p:nvPicPr>
          <p:cNvPr id="6" name="Picture 5">
            <a:extLst>
              <a:ext uri="{FF2B5EF4-FFF2-40B4-BE49-F238E27FC236}">
                <a16:creationId xmlns:a16="http://schemas.microsoft.com/office/drawing/2014/main" id="{330F6AED-EEF0-4B38-863B-1DFD1102BFEA}"/>
              </a:ext>
            </a:extLst>
          </p:cNvPr>
          <p:cNvPicPr>
            <a:picLocks noChangeAspect="1"/>
          </p:cNvPicPr>
          <p:nvPr/>
        </p:nvPicPr>
        <p:blipFill>
          <a:blip r:embed="rId3"/>
          <a:stretch>
            <a:fillRect/>
          </a:stretch>
        </p:blipFill>
        <p:spPr>
          <a:xfrm>
            <a:off x="347106" y="1499449"/>
            <a:ext cx="8449788" cy="3859102"/>
          </a:xfrm>
          <a:prstGeom prst="rect">
            <a:avLst/>
          </a:prstGeom>
        </p:spPr>
      </p:pic>
    </p:spTree>
    <p:extLst>
      <p:ext uri="{BB962C8B-B14F-4D97-AF65-F5344CB8AC3E}">
        <p14:creationId xmlns:p14="http://schemas.microsoft.com/office/powerpoint/2010/main" val="36739331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p:txBody>
          <a:bodyPr/>
          <a:lstStyle/>
          <a:p>
            <a:r>
              <a:rPr lang="en-US" dirty="0"/>
              <a:t>Stakeholder Discussion Timeline</a:t>
            </a:r>
          </a:p>
        </p:txBody>
      </p:sp>
      <p:sp>
        <p:nvSpPr>
          <p:cNvPr id="2" name="Content Placeholder 1"/>
          <p:cNvSpPr>
            <a:spLocks noGrp="1"/>
          </p:cNvSpPr>
          <p:nvPr>
            <p:ph idx="1"/>
          </p:nvPr>
        </p:nvSpPr>
        <p:spPr/>
        <p:txBody>
          <a:bodyPr/>
          <a:lstStyle/>
          <a:p>
            <a:pPr>
              <a:buFont typeface="Wingdings" panose="05000000000000000000" pitchFamily="2" charset="2"/>
              <a:buChar char="ü"/>
            </a:pPr>
            <a:r>
              <a:rPr lang="en-US" dirty="0">
                <a:solidFill>
                  <a:schemeClr val="accent2"/>
                </a:solidFill>
              </a:rPr>
              <a:t>August 11, 2021 – PDCWG (Current Methodology)</a:t>
            </a:r>
          </a:p>
          <a:p>
            <a:pPr>
              <a:buFont typeface="Wingdings" panose="05000000000000000000" pitchFamily="2" charset="2"/>
              <a:buChar char="ü"/>
            </a:pPr>
            <a:r>
              <a:rPr lang="en-US" dirty="0">
                <a:solidFill>
                  <a:schemeClr val="accent2"/>
                </a:solidFill>
              </a:rPr>
              <a:t>August 23, 2021 – WMWG (Current Methodology)</a:t>
            </a:r>
          </a:p>
          <a:p>
            <a:endParaRPr lang="en-US" sz="1400" dirty="0">
              <a:solidFill>
                <a:schemeClr val="accent2"/>
              </a:solidFill>
            </a:endParaRPr>
          </a:p>
          <a:p>
            <a:pPr>
              <a:buFont typeface="Wingdings" panose="05000000000000000000" pitchFamily="2" charset="2"/>
              <a:buChar char="ü"/>
            </a:pPr>
            <a:r>
              <a:rPr lang="en-US" dirty="0">
                <a:solidFill>
                  <a:schemeClr val="accent2"/>
                </a:solidFill>
              </a:rPr>
              <a:t>September 08, 2021 – PDCWG (Proposed Methodology)</a:t>
            </a:r>
          </a:p>
          <a:p>
            <a:pPr>
              <a:buFont typeface="Wingdings" panose="05000000000000000000" pitchFamily="2" charset="2"/>
              <a:buChar char="ü"/>
            </a:pPr>
            <a:r>
              <a:rPr lang="en-US" dirty="0">
                <a:solidFill>
                  <a:schemeClr val="accent2"/>
                </a:solidFill>
              </a:rPr>
              <a:t>September 22, 2021 – WMWG (Proposed Methodology)</a:t>
            </a:r>
          </a:p>
          <a:p>
            <a:endParaRPr lang="en-US" sz="1400" dirty="0">
              <a:solidFill>
                <a:schemeClr val="accent2"/>
              </a:solidFill>
            </a:endParaRPr>
          </a:p>
          <a:p>
            <a:pPr>
              <a:buFont typeface="Wingdings" panose="05000000000000000000" pitchFamily="2" charset="2"/>
              <a:buChar char="ü"/>
            </a:pPr>
            <a:r>
              <a:rPr lang="en-US" dirty="0">
                <a:solidFill>
                  <a:schemeClr val="accent2"/>
                </a:solidFill>
              </a:rPr>
              <a:t>October 13, 2021 – PDCWG (Proposed Methodology)</a:t>
            </a:r>
          </a:p>
          <a:p>
            <a:pPr>
              <a:buFont typeface="Wingdings" panose="05000000000000000000" pitchFamily="2" charset="2"/>
              <a:buChar char="ü"/>
            </a:pPr>
            <a:r>
              <a:rPr lang="en-US" dirty="0">
                <a:solidFill>
                  <a:schemeClr val="accent2"/>
                </a:solidFill>
              </a:rPr>
              <a:t>October 21, 2020 – OWG (Proposed Methodology)</a:t>
            </a:r>
          </a:p>
          <a:p>
            <a:pPr>
              <a:buFont typeface="Wingdings" panose="05000000000000000000" pitchFamily="2" charset="2"/>
              <a:buChar char="ü"/>
            </a:pPr>
            <a:r>
              <a:rPr lang="en-US" dirty="0">
                <a:solidFill>
                  <a:schemeClr val="accent2"/>
                </a:solidFill>
              </a:rPr>
              <a:t>October 25, 2021 – WMWG (Proposed Methodology)</a:t>
            </a:r>
          </a:p>
          <a:p>
            <a:endParaRPr lang="en-US" sz="1400" dirty="0">
              <a:solidFill>
                <a:schemeClr val="accent2"/>
              </a:solidFill>
            </a:endParaRPr>
          </a:p>
          <a:p>
            <a:r>
              <a:rPr lang="en-US" dirty="0">
                <a:solidFill>
                  <a:schemeClr val="accent2"/>
                </a:solidFill>
              </a:rPr>
              <a:t>November 03, 2021 - WMS</a:t>
            </a:r>
          </a:p>
          <a:p>
            <a:r>
              <a:rPr lang="en-US" dirty="0">
                <a:solidFill>
                  <a:schemeClr val="accent2"/>
                </a:solidFill>
              </a:rPr>
              <a:t>November 04, 2021 - ROS</a:t>
            </a:r>
          </a:p>
          <a:p>
            <a:r>
              <a:rPr lang="en-US" dirty="0">
                <a:solidFill>
                  <a:schemeClr val="accent2"/>
                </a:solidFill>
              </a:rPr>
              <a:t>November 17, 2021 - TAC</a:t>
            </a:r>
          </a:p>
          <a:p>
            <a:endParaRPr lang="en-US" sz="1400" dirty="0">
              <a:solidFill>
                <a:schemeClr val="accent2"/>
              </a:solidFill>
            </a:endParaRPr>
          </a:p>
          <a:p>
            <a:r>
              <a:rPr lang="en-US" dirty="0">
                <a:solidFill>
                  <a:schemeClr val="accent2"/>
                </a:solidFill>
              </a:rPr>
              <a:t>December 14, 2021 - </a:t>
            </a:r>
            <a:r>
              <a:rPr lang="en-US" dirty="0" err="1">
                <a:solidFill>
                  <a:schemeClr val="accent2"/>
                </a:solidFill>
              </a:rPr>
              <a:t>BoD</a:t>
            </a:r>
            <a:endParaRPr lang="en-US" sz="800" dirty="0">
              <a:solidFill>
                <a:schemeClr val="tx2"/>
              </a:solidFill>
            </a:endParaRPr>
          </a:p>
        </p:txBody>
      </p:sp>
      <p:sp>
        <p:nvSpPr>
          <p:cNvPr id="4" name="Slide Number Placeholder 3"/>
          <p:cNvSpPr>
            <a:spLocks noGrp="1"/>
          </p:cNvSpPr>
          <p:nvPr>
            <p:ph type="sldNum" sz="quarter" idx="4"/>
          </p:nvPr>
        </p:nvSpPr>
        <p:spPr/>
        <p:txBody>
          <a:bodyPr/>
          <a:lstStyle/>
          <a:p>
            <a:fld id="{1D93BD3E-1E9A-4970-A6F7-E7AC52762E0C}" type="slidenum">
              <a:rPr lang="en-US" smtClean="0"/>
              <a:pPr/>
              <a:t>2</a:t>
            </a:fld>
            <a:endParaRPr lang="en-US" dirty="0"/>
          </a:p>
        </p:txBody>
      </p:sp>
    </p:spTree>
    <p:extLst>
      <p:ext uri="{BB962C8B-B14F-4D97-AF65-F5344CB8AC3E}">
        <p14:creationId xmlns:p14="http://schemas.microsoft.com/office/powerpoint/2010/main" val="402104007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Hourly Average Non-Spin Comparison</a:t>
            </a:r>
          </a:p>
        </p:txBody>
      </p:sp>
      <p:sp>
        <p:nvSpPr>
          <p:cNvPr id="3" name="Content Placeholder 2">
            <a:extLst>
              <a:ext uri="{FF2B5EF4-FFF2-40B4-BE49-F238E27FC236}">
                <a16:creationId xmlns:a16="http://schemas.microsoft.com/office/drawing/2014/main" id="{F8215B45-BE31-4553-BE7C-F08E73CCBE8D}"/>
              </a:ext>
            </a:extLst>
          </p:cNvPr>
          <p:cNvSpPr>
            <a:spLocks noGrp="1"/>
          </p:cNvSpPr>
          <p:nvPr>
            <p:ph idx="1"/>
          </p:nvPr>
        </p:nvSpPr>
        <p:spPr/>
        <p:txBody>
          <a:bodyPr/>
          <a:lstStyle/>
          <a:p>
            <a:endParaRPr lang="en-US"/>
          </a:p>
        </p:txBody>
      </p:sp>
      <p:sp>
        <p:nvSpPr>
          <p:cNvPr id="4" name="Slide Number Placeholder 3"/>
          <p:cNvSpPr>
            <a:spLocks noGrp="1"/>
          </p:cNvSpPr>
          <p:nvPr>
            <p:ph type="sldNum" sz="quarter" idx="4"/>
          </p:nvPr>
        </p:nvSpPr>
        <p:spPr/>
        <p:txBody>
          <a:bodyPr/>
          <a:lstStyle/>
          <a:p>
            <a:fld id="{1D93BD3E-1E9A-4970-A6F7-E7AC52762E0C}" type="slidenum">
              <a:rPr lang="en-US" smtClean="0"/>
              <a:pPr/>
              <a:t>20</a:t>
            </a:fld>
            <a:endParaRPr lang="en-US" dirty="0"/>
          </a:p>
        </p:txBody>
      </p:sp>
      <p:pic>
        <p:nvPicPr>
          <p:cNvPr id="6" name="Picture 5">
            <a:extLst>
              <a:ext uri="{FF2B5EF4-FFF2-40B4-BE49-F238E27FC236}">
                <a16:creationId xmlns:a16="http://schemas.microsoft.com/office/drawing/2014/main" id="{D963AACC-29BE-4B37-97C2-4C4BD834E219}"/>
              </a:ext>
            </a:extLst>
          </p:cNvPr>
          <p:cNvPicPr>
            <a:picLocks noChangeAspect="1"/>
          </p:cNvPicPr>
          <p:nvPr/>
        </p:nvPicPr>
        <p:blipFill>
          <a:blip r:embed="rId3"/>
          <a:stretch>
            <a:fillRect/>
          </a:stretch>
        </p:blipFill>
        <p:spPr>
          <a:xfrm>
            <a:off x="341009" y="1548221"/>
            <a:ext cx="8461981" cy="3761558"/>
          </a:xfrm>
          <a:prstGeom prst="rect">
            <a:avLst/>
          </a:prstGeom>
        </p:spPr>
      </p:pic>
    </p:spTree>
    <p:extLst>
      <p:ext uri="{BB962C8B-B14F-4D97-AF65-F5344CB8AC3E}">
        <p14:creationId xmlns:p14="http://schemas.microsoft.com/office/powerpoint/2010/main" val="35709342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88FD3D-013B-423E-A687-FF9F52680F15}"/>
              </a:ext>
            </a:extLst>
          </p:cNvPr>
          <p:cNvSpPr>
            <a:spLocks noGrp="1"/>
          </p:cNvSpPr>
          <p:nvPr>
            <p:ph type="title"/>
          </p:nvPr>
        </p:nvSpPr>
        <p:spPr/>
        <p:txBody>
          <a:bodyPr/>
          <a:lstStyle/>
          <a:p>
            <a:r>
              <a:rPr lang="en-US" dirty="0"/>
              <a:t>Summary</a:t>
            </a:r>
          </a:p>
        </p:txBody>
      </p:sp>
      <p:sp>
        <p:nvSpPr>
          <p:cNvPr id="3" name="Content Placeholder 2">
            <a:extLst>
              <a:ext uri="{FF2B5EF4-FFF2-40B4-BE49-F238E27FC236}">
                <a16:creationId xmlns:a16="http://schemas.microsoft.com/office/drawing/2014/main" id="{7C635A16-FA26-4AD7-9EA6-FA8131AB7E54}"/>
              </a:ext>
            </a:extLst>
          </p:cNvPr>
          <p:cNvSpPr>
            <a:spLocks noGrp="1"/>
          </p:cNvSpPr>
          <p:nvPr>
            <p:ph idx="1"/>
          </p:nvPr>
        </p:nvSpPr>
        <p:spPr/>
        <p:txBody>
          <a:bodyPr/>
          <a:lstStyle/>
          <a:p>
            <a:r>
              <a:rPr lang="en-US" sz="1600" dirty="0"/>
              <a:t>Following is a summary of the proposed Ancillary Service Methodology for 2022. </a:t>
            </a:r>
          </a:p>
          <a:p>
            <a:pPr lvl="1"/>
            <a:r>
              <a:rPr lang="en-US" sz="1400" dirty="0"/>
              <a:t>ERCOT is not recommending any changes to the methodology used for computing Regulation Service requirements.</a:t>
            </a:r>
          </a:p>
          <a:p>
            <a:endParaRPr lang="en-US" sz="500" dirty="0"/>
          </a:p>
          <a:p>
            <a:pPr lvl="1"/>
            <a:r>
              <a:rPr lang="en-US" sz="1400" dirty="0"/>
              <a:t>ERCOT is recommending one change in the methodology used for computing Responsive Reserve Service (RRS) requirements.</a:t>
            </a:r>
          </a:p>
          <a:p>
            <a:pPr lvl="1"/>
            <a:endParaRPr lang="en-US" sz="1400" dirty="0"/>
          </a:p>
          <a:p>
            <a:pPr lvl="1"/>
            <a:r>
              <a:rPr lang="en-US" sz="1400" dirty="0"/>
              <a:t>ERCOT is also proposing to change the minimum RRS-PFR limit for 2022 to 1,240 MW based on updates to NERC’s BAL-003 Interconnection Frequency Response Obligation (IFRO) assessment for OY2022. </a:t>
            </a:r>
          </a:p>
          <a:p>
            <a:endParaRPr lang="en-US" sz="500" dirty="0"/>
          </a:p>
          <a:p>
            <a:pPr lvl="1"/>
            <a:r>
              <a:rPr lang="en-US" sz="1400" dirty="0"/>
              <a:t>ERCOT is recommending changes in the methodology used for computing Non-Spinning Reserve Service (Non-Spin) requirements that will account for the highest 6 hours ahead net load forecast error within an operating hour and intra-day changes in thermal resource availabilities due to forced outages.</a:t>
            </a:r>
          </a:p>
          <a:p>
            <a:pPr lvl="1"/>
            <a:endParaRPr lang="en-US" sz="1400" dirty="0"/>
          </a:p>
          <a:p>
            <a:endParaRPr lang="en-US" sz="1400" dirty="0"/>
          </a:p>
          <a:p>
            <a:endParaRPr lang="en-US" dirty="0"/>
          </a:p>
        </p:txBody>
      </p:sp>
      <p:sp>
        <p:nvSpPr>
          <p:cNvPr id="4" name="Slide Number Placeholder 3">
            <a:extLst>
              <a:ext uri="{FF2B5EF4-FFF2-40B4-BE49-F238E27FC236}">
                <a16:creationId xmlns:a16="http://schemas.microsoft.com/office/drawing/2014/main" id="{AC5BB606-94AF-4C56-8A2F-E502701E941C}"/>
              </a:ext>
            </a:extLst>
          </p:cNvPr>
          <p:cNvSpPr>
            <a:spLocks noGrp="1"/>
          </p:cNvSpPr>
          <p:nvPr>
            <p:ph type="sldNum" sz="quarter" idx="4"/>
          </p:nvPr>
        </p:nvSpPr>
        <p:spPr/>
        <p:txBody>
          <a:bodyPr/>
          <a:lstStyle/>
          <a:p>
            <a:fld id="{1D93BD3E-1E9A-4970-A6F7-E7AC52762E0C}" type="slidenum">
              <a:rPr lang="en-US" smtClean="0"/>
              <a:pPr/>
              <a:t>21</a:t>
            </a:fld>
            <a:endParaRPr lang="en-US" dirty="0"/>
          </a:p>
        </p:txBody>
      </p:sp>
    </p:spTree>
    <p:extLst>
      <p:ext uri="{BB962C8B-B14F-4D97-AF65-F5344CB8AC3E}">
        <p14:creationId xmlns:p14="http://schemas.microsoft.com/office/powerpoint/2010/main" val="184395368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a:extLst>
              <a:ext uri="{FF2B5EF4-FFF2-40B4-BE49-F238E27FC236}">
                <a16:creationId xmlns:a16="http://schemas.microsoft.com/office/drawing/2014/main" id="{ECBA1E9C-3144-42D3-A6D5-0C0A7097AE84}"/>
              </a:ext>
            </a:extLst>
          </p:cNvPr>
          <p:cNvSpPr>
            <a:spLocks noGrp="1"/>
          </p:cNvSpPr>
          <p:nvPr>
            <p:ph idx="16"/>
          </p:nvPr>
        </p:nvSpPr>
        <p:spPr/>
        <p:txBody>
          <a:bodyPr/>
          <a:lstStyle/>
          <a:p>
            <a:r>
              <a:rPr lang="en-US" dirty="0"/>
              <a:t>Discussion</a:t>
            </a:r>
          </a:p>
        </p:txBody>
      </p:sp>
    </p:spTree>
    <p:extLst>
      <p:ext uri="{BB962C8B-B14F-4D97-AF65-F5344CB8AC3E}">
        <p14:creationId xmlns:p14="http://schemas.microsoft.com/office/powerpoint/2010/main" val="408558118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CBE16E-E96D-4C8A-A9BF-870CF82CC29F}"/>
              </a:ext>
            </a:extLst>
          </p:cNvPr>
          <p:cNvSpPr>
            <a:spLocks noGrp="1"/>
          </p:cNvSpPr>
          <p:nvPr>
            <p:ph type="title"/>
          </p:nvPr>
        </p:nvSpPr>
        <p:spPr/>
        <p:txBody>
          <a:bodyPr/>
          <a:lstStyle/>
          <a:p>
            <a:r>
              <a:rPr lang="en-US" dirty="0"/>
              <a:t>Projected Increase in IRR Capacity</a:t>
            </a:r>
          </a:p>
        </p:txBody>
      </p:sp>
      <p:sp>
        <p:nvSpPr>
          <p:cNvPr id="4" name="Slide Number Placeholder 3">
            <a:extLst>
              <a:ext uri="{FF2B5EF4-FFF2-40B4-BE49-F238E27FC236}">
                <a16:creationId xmlns:a16="http://schemas.microsoft.com/office/drawing/2014/main" id="{010834F7-5F00-4D81-BC5F-C9D25B71C824}"/>
              </a:ext>
            </a:extLst>
          </p:cNvPr>
          <p:cNvSpPr>
            <a:spLocks noGrp="1"/>
          </p:cNvSpPr>
          <p:nvPr>
            <p:ph type="sldNum" sz="quarter" idx="4"/>
          </p:nvPr>
        </p:nvSpPr>
        <p:spPr/>
        <p:txBody>
          <a:bodyPr/>
          <a:lstStyle/>
          <a:p>
            <a:fld id="{1D93BD3E-1E9A-4970-A6F7-E7AC52762E0C}" type="slidenum">
              <a:rPr lang="en-US" smtClean="0"/>
              <a:pPr/>
              <a:t>23</a:t>
            </a:fld>
            <a:endParaRPr lang="en-US" dirty="0"/>
          </a:p>
        </p:txBody>
      </p:sp>
      <p:pic>
        <p:nvPicPr>
          <p:cNvPr id="6" name="Picture 5">
            <a:extLst>
              <a:ext uri="{FF2B5EF4-FFF2-40B4-BE49-F238E27FC236}">
                <a16:creationId xmlns:a16="http://schemas.microsoft.com/office/drawing/2014/main" id="{E67024DA-66BE-4A04-8AD9-75663E243D5E}"/>
              </a:ext>
            </a:extLst>
          </p:cNvPr>
          <p:cNvPicPr>
            <a:picLocks noChangeAspect="1"/>
          </p:cNvPicPr>
          <p:nvPr/>
        </p:nvPicPr>
        <p:blipFill>
          <a:blip r:embed="rId2"/>
          <a:stretch>
            <a:fillRect/>
          </a:stretch>
        </p:blipFill>
        <p:spPr>
          <a:xfrm>
            <a:off x="507603" y="1294228"/>
            <a:ext cx="8101129" cy="3770141"/>
          </a:xfrm>
          <a:prstGeom prst="rect">
            <a:avLst/>
          </a:prstGeom>
        </p:spPr>
      </p:pic>
    </p:spTree>
    <p:extLst>
      <p:ext uri="{BB962C8B-B14F-4D97-AF65-F5344CB8AC3E}">
        <p14:creationId xmlns:p14="http://schemas.microsoft.com/office/powerpoint/2010/main" val="219524135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Wind Adjustment Tables - 2022</a:t>
            </a:r>
          </a:p>
        </p:txBody>
      </p:sp>
      <p:sp>
        <p:nvSpPr>
          <p:cNvPr id="3" name="Content Placeholder 2">
            <a:extLst>
              <a:ext uri="{FF2B5EF4-FFF2-40B4-BE49-F238E27FC236}">
                <a16:creationId xmlns:a16="http://schemas.microsoft.com/office/drawing/2014/main" id="{D981CE3D-4238-4A4E-A825-5634CED16829}"/>
              </a:ext>
            </a:extLst>
          </p:cNvPr>
          <p:cNvSpPr>
            <a:spLocks noGrp="1"/>
          </p:cNvSpPr>
          <p:nvPr>
            <p:ph idx="1"/>
          </p:nvPr>
        </p:nvSpPr>
        <p:spPr/>
        <p:txBody>
          <a:bodyPr/>
          <a:lstStyle/>
          <a:p>
            <a:r>
              <a:rPr lang="en-US" sz="1400" dirty="0"/>
              <a:t>Wind Adjustment Tables track incremental MWs of Regulation needed to account for additional variability per 1000 MW increase in installed wind capacity. </a:t>
            </a:r>
          </a:p>
          <a:p>
            <a:endParaRPr lang="en-US"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24</a:t>
            </a:fld>
            <a:endParaRPr lang="en-US" dirty="0"/>
          </a:p>
        </p:txBody>
      </p:sp>
      <p:pic>
        <p:nvPicPr>
          <p:cNvPr id="5" name="Picture 4">
            <a:extLst>
              <a:ext uri="{FF2B5EF4-FFF2-40B4-BE49-F238E27FC236}">
                <a16:creationId xmlns:a16="http://schemas.microsoft.com/office/drawing/2014/main" id="{37B454A1-8ECD-44F3-8F95-100D13D2E8E9}"/>
              </a:ext>
            </a:extLst>
          </p:cNvPr>
          <p:cNvPicPr>
            <a:picLocks noChangeAspect="1"/>
          </p:cNvPicPr>
          <p:nvPr/>
        </p:nvPicPr>
        <p:blipFill>
          <a:blip r:embed="rId3"/>
          <a:stretch>
            <a:fillRect/>
          </a:stretch>
        </p:blipFill>
        <p:spPr>
          <a:xfrm>
            <a:off x="599120" y="1309991"/>
            <a:ext cx="7934434" cy="2554197"/>
          </a:xfrm>
          <a:prstGeom prst="rect">
            <a:avLst/>
          </a:prstGeom>
        </p:spPr>
      </p:pic>
      <p:pic>
        <p:nvPicPr>
          <p:cNvPr id="7" name="Picture 6">
            <a:extLst>
              <a:ext uri="{FF2B5EF4-FFF2-40B4-BE49-F238E27FC236}">
                <a16:creationId xmlns:a16="http://schemas.microsoft.com/office/drawing/2014/main" id="{B5731240-1A5A-454A-A34D-6101AF185CF1}"/>
              </a:ext>
            </a:extLst>
          </p:cNvPr>
          <p:cNvPicPr>
            <a:picLocks noChangeAspect="1"/>
          </p:cNvPicPr>
          <p:nvPr/>
        </p:nvPicPr>
        <p:blipFill>
          <a:blip r:embed="rId4"/>
          <a:stretch>
            <a:fillRect/>
          </a:stretch>
        </p:blipFill>
        <p:spPr>
          <a:xfrm>
            <a:off x="604783" y="3864188"/>
            <a:ext cx="7928771" cy="2554197"/>
          </a:xfrm>
          <a:prstGeom prst="rect">
            <a:avLst/>
          </a:prstGeom>
        </p:spPr>
      </p:pic>
    </p:spTree>
    <p:extLst>
      <p:ext uri="{BB962C8B-B14F-4D97-AF65-F5344CB8AC3E}">
        <p14:creationId xmlns:p14="http://schemas.microsoft.com/office/powerpoint/2010/main" val="166346704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a:extLst>
              <a:ext uri="{FF2B5EF4-FFF2-40B4-BE49-F238E27FC236}">
                <a16:creationId xmlns:a16="http://schemas.microsoft.com/office/drawing/2014/main" id="{1637B67A-3FC5-40AE-AC36-AE1DCF66326F}"/>
              </a:ext>
            </a:extLst>
          </p:cNvPr>
          <p:cNvSpPr>
            <a:spLocks noGrp="1"/>
          </p:cNvSpPr>
          <p:nvPr>
            <p:ph idx="1"/>
          </p:nvPr>
        </p:nvSpPr>
        <p:spPr/>
        <p:txBody>
          <a:bodyPr/>
          <a:lstStyle/>
          <a:p>
            <a:r>
              <a:rPr lang="en-US" sz="1400" dirty="0"/>
              <a:t>With the implementation of SCR811, the solar adjustment tables track the incremental MWs of Regulation needed to account for the “remaining variability” that is unable to be covered by the predictable nature of solar alone. As a result, the largest impact of the solar adjustment is during periods wherein solar irradiance is highly variable.</a:t>
            </a:r>
          </a:p>
        </p:txBody>
      </p:sp>
      <p:sp>
        <p:nvSpPr>
          <p:cNvPr id="2" name="Title 1">
            <a:extLst>
              <a:ext uri="{FF2B5EF4-FFF2-40B4-BE49-F238E27FC236}">
                <a16:creationId xmlns:a16="http://schemas.microsoft.com/office/drawing/2014/main" id="{FE6A1137-7433-412A-92CF-8460327DD9B3}"/>
              </a:ext>
            </a:extLst>
          </p:cNvPr>
          <p:cNvSpPr>
            <a:spLocks noGrp="1"/>
          </p:cNvSpPr>
          <p:nvPr>
            <p:ph type="title"/>
          </p:nvPr>
        </p:nvSpPr>
        <p:spPr/>
        <p:txBody>
          <a:bodyPr/>
          <a:lstStyle/>
          <a:p>
            <a:r>
              <a:rPr lang="en-US" dirty="0"/>
              <a:t>Solar Adjustment Tables – 2022</a:t>
            </a:r>
          </a:p>
        </p:txBody>
      </p:sp>
      <p:sp>
        <p:nvSpPr>
          <p:cNvPr id="4" name="Slide Number Placeholder 3">
            <a:extLst>
              <a:ext uri="{FF2B5EF4-FFF2-40B4-BE49-F238E27FC236}">
                <a16:creationId xmlns:a16="http://schemas.microsoft.com/office/drawing/2014/main" id="{2CF05540-A6EA-4343-A88E-F58F40510FEB}"/>
              </a:ext>
            </a:extLst>
          </p:cNvPr>
          <p:cNvSpPr>
            <a:spLocks noGrp="1"/>
          </p:cNvSpPr>
          <p:nvPr>
            <p:ph type="sldNum" sz="quarter" idx="4"/>
          </p:nvPr>
        </p:nvSpPr>
        <p:spPr/>
        <p:txBody>
          <a:bodyPr/>
          <a:lstStyle/>
          <a:p>
            <a:fld id="{1D93BD3E-1E9A-4970-A6F7-E7AC52762E0C}" type="slidenum">
              <a:rPr lang="en-US" smtClean="0"/>
              <a:pPr/>
              <a:t>25</a:t>
            </a:fld>
            <a:endParaRPr lang="en-US" dirty="0"/>
          </a:p>
        </p:txBody>
      </p:sp>
      <p:sp>
        <p:nvSpPr>
          <p:cNvPr id="9" name="TextBox 8">
            <a:extLst>
              <a:ext uri="{FF2B5EF4-FFF2-40B4-BE49-F238E27FC236}">
                <a16:creationId xmlns:a16="http://schemas.microsoft.com/office/drawing/2014/main" id="{BA7D8D97-E222-49E6-93D2-A85053DFC201}"/>
              </a:ext>
            </a:extLst>
          </p:cNvPr>
          <p:cNvSpPr txBox="1"/>
          <p:nvPr/>
        </p:nvSpPr>
        <p:spPr>
          <a:xfrm>
            <a:off x="2046922" y="1867954"/>
            <a:ext cx="821059" cy="307777"/>
          </a:xfrm>
          <a:prstGeom prst="rect">
            <a:avLst/>
          </a:prstGeom>
          <a:solidFill>
            <a:schemeClr val="accent1">
              <a:lumMod val="20000"/>
              <a:lumOff val="80000"/>
            </a:schemeClr>
          </a:solidFill>
        </p:spPr>
        <p:txBody>
          <a:bodyPr wrap="none" rtlCol="0">
            <a:spAutoFit/>
          </a:bodyPr>
          <a:lstStyle/>
          <a:p>
            <a:r>
              <a:rPr lang="en-US" sz="1400" b="1" dirty="0"/>
              <a:t>Reg-Up</a:t>
            </a:r>
          </a:p>
        </p:txBody>
      </p:sp>
      <p:sp>
        <p:nvSpPr>
          <p:cNvPr id="13" name="TextBox 12">
            <a:extLst>
              <a:ext uri="{FF2B5EF4-FFF2-40B4-BE49-F238E27FC236}">
                <a16:creationId xmlns:a16="http://schemas.microsoft.com/office/drawing/2014/main" id="{419FC12A-D3B0-4FAA-8437-81E8351708DC}"/>
              </a:ext>
            </a:extLst>
          </p:cNvPr>
          <p:cNvSpPr txBox="1"/>
          <p:nvPr/>
        </p:nvSpPr>
        <p:spPr>
          <a:xfrm>
            <a:off x="6420413" y="1867955"/>
            <a:ext cx="1069524" cy="307777"/>
          </a:xfrm>
          <a:prstGeom prst="rect">
            <a:avLst/>
          </a:prstGeom>
          <a:solidFill>
            <a:schemeClr val="accent1">
              <a:lumMod val="20000"/>
              <a:lumOff val="80000"/>
            </a:schemeClr>
          </a:solidFill>
        </p:spPr>
        <p:txBody>
          <a:bodyPr wrap="none" rtlCol="0">
            <a:spAutoFit/>
          </a:bodyPr>
          <a:lstStyle/>
          <a:p>
            <a:r>
              <a:rPr lang="en-US" sz="1400" b="1" dirty="0"/>
              <a:t>Reg-Down</a:t>
            </a:r>
          </a:p>
        </p:txBody>
      </p:sp>
      <p:pic>
        <p:nvPicPr>
          <p:cNvPr id="1026" name="Picture 1">
            <a:extLst>
              <a:ext uri="{FF2B5EF4-FFF2-40B4-BE49-F238E27FC236}">
                <a16:creationId xmlns:a16="http://schemas.microsoft.com/office/drawing/2014/main" id="{E07DA547-DD22-441C-92FB-87F7DE15214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4800" y="2175731"/>
            <a:ext cx="4572000" cy="3427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7" name="Picture 2">
            <a:extLst>
              <a:ext uri="{FF2B5EF4-FFF2-40B4-BE49-F238E27FC236}">
                <a16:creationId xmlns:a16="http://schemas.microsoft.com/office/drawing/2014/main" id="{2A479436-9F57-4EC2-894F-BBE447BB8EA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07024" y="2133840"/>
            <a:ext cx="4496301" cy="3370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 name="Rectangle 15">
            <a:extLst>
              <a:ext uri="{FF2B5EF4-FFF2-40B4-BE49-F238E27FC236}">
                <a16:creationId xmlns:a16="http://schemas.microsoft.com/office/drawing/2014/main" id="{99249216-187F-448D-9797-63BD77E3D0D4}"/>
              </a:ext>
            </a:extLst>
          </p:cNvPr>
          <p:cNvSpPr/>
          <p:nvPr/>
        </p:nvSpPr>
        <p:spPr>
          <a:xfrm>
            <a:off x="1067236" y="5372537"/>
            <a:ext cx="3275663" cy="830997"/>
          </a:xfrm>
          <a:prstGeom prst="rect">
            <a:avLst/>
          </a:prstGeom>
        </p:spPr>
        <p:txBody>
          <a:bodyPr wrap="square">
            <a:spAutoFit/>
          </a:bodyPr>
          <a:lstStyle/>
          <a:p>
            <a:pPr algn="just"/>
            <a:r>
              <a:rPr lang="en-US" sz="1600" dirty="0">
                <a:solidFill>
                  <a:schemeClr val="tx2"/>
                </a:solidFill>
              </a:rPr>
              <a:t>Max: 20 MW</a:t>
            </a:r>
          </a:p>
          <a:p>
            <a:pPr algn="just"/>
            <a:r>
              <a:rPr lang="en-US" sz="1600" dirty="0">
                <a:solidFill>
                  <a:schemeClr val="tx2"/>
                </a:solidFill>
              </a:rPr>
              <a:t>Mean: 4 MW</a:t>
            </a:r>
          </a:p>
          <a:p>
            <a:pPr algn="just"/>
            <a:r>
              <a:rPr lang="en-US" sz="1600" dirty="0">
                <a:solidFill>
                  <a:schemeClr val="tx2"/>
                </a:solidFill>
              </a:rPr>
              <a:t>Mean (Day Time hours): 6.7 MW </a:t>
            </a:r>
          </a:p>
        </p:txBody>
      </p:sp>
      <p:sp>
        <p:nvSpPr>
          <p:cNvPr id="17" name="Rectangle 16">
            <a:extLst>
              <a:ext uri="{FF2B5EF4-FFF2-40B4-BE49-F238E27FC236}">
                <a16:creationId xmlns:a16="http://schemas.microsoft.com/office/drawing/2014/main" id="{CE538C53-319A-4817-BAD7-715273999EB3}"/>
              </a:ext>
            </a:extLst>
          </p:cNvPr>
          <p:cNvSpPr/>
          <p:nvPr/>
        </p:nvSpPr>
        <p:spPr>
          <a:xfrm>
            <a:off x="5317342" y="5381424"/>
            <a:ext cx="3275663" cy="830997"/>
          </a:xfrm>
          <a:prstGeom prst="rect">
            <a:avLst/>
          </a:prstGeom>
        </p:spPr>
        <p:txBody>
          <a:bodyPr wrap="square">
            <a:spAutoFit/>
          </a:bodyPr>
          <a:lstStyle/>
          <a:p>
            <a:pPr algn="just"/>
            <a:r>
              <a:rPr lang="en-US" sz="1600" dirty="0">
                <a:solidFill>
                  <a:schemeClr val="tx2"/>
                </a:solidFill>
              </a:rPr>
              <a:t>Max: 19 MW</a:t>
            </a:r>
          </a:p>
          <a:p>
            <a:pPr algn="just"/>
            <a:r>
              <a:rPr lang="en-US" sz="1600" dirty="0">
                <a:solidFill>
                  <a:schemeClr val="tx2"/>
                </a:solidFill>
              </a:rPr>
              <a:t>Mean: 4 MW</a:t>
            </a:r>
          </a:p>
          <a:p>
            <a:pPr algn="just"/>
            <a:r>
              <a:rPr lang="en-US" sz="1600" dirty="0">
                <a:solidFill>
                  <a:schemeClr val="tx2"/>
                </a:solidFill>
              </a:rPr>
              <a:t>Mean (Day Time hours): 7.1 MW </a:t>
            </a:r>
          </a:p>
        </p:txBody>
      </p:sp>
    </p:spTree>
    <p:extLst>
      <p:ext uri="{BB962C8B-B14F-4D97-AF65-F5344CB8AC3E}">
        <p14:creationId xmlns:p14="http://schemas.microsoft.com/office/powerpoint/2010/main" val="258340418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Solar Adjustment Tables - 2022</a:t>
            </a:r>
          </a:p>
        </p:txBody>
      </p:sp>
      <p:sp>
        <p:nvSpPr>
          <p:cNvPr id="3" name="Content Placeholder 2"/>
          <p:cNvSpPr>
            <a:spLocks noGrp="1"/>
          </p:cNvSpPr>
          <p:nvPr>
            <p:ph idx="1"/>
          </p:nvPr>
        </p:nvSpPr>
        <p:spPr/>
        <p:txBody>
          <a:bodyPr/>
          <a:lstStyle/>
          <a:p>
            <a:r>
              <a:rPr lang="en-US" sz="1400" dirty="0"/>
              <a:t>Solar Adjustment Tables track incremental MWs of Regulation needed to account for additional variability per 1000 MW increase in installed solar capacity. </a:t>
            </a:r>
          </a:p>
          <a:p>
            <a:endParaRPr lang="en-US"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26</a:t>
            </a:fld>
            <a:endParaRPr lang="en-US" dirty="0"/>
          </a:p>
        </p:txBody>
      </p:sp>
      <p:pic>
        <p:nvPicPr>
          <p:cNvPr id="8" name="Picture 7">
            <a:extLst>
              <a:ext uri="{FF2B5EF4-FFF2-40B4-BE49-F238E27FC236}">
                <a16:creationId xmlns:a16="http://schemas.microsoft.com/office/drawing/2014/main" id="{750FA217-D6C7-4782-AFC0-75A79883FA3A}"/>
              </a:ext>
            </a:extLst>
          </p:cNvPr>
          <p:cNvPicPr>
            <a:picLocks noChangeAspect="1"/>
          </p:cNvPicPr>
          <p:nvPr/>
        </p:nvPicPr>
        <p:blipFill>
          <a:blip r:embed="rId3"/>
          <a:stretch>
            <a:fillRect/>
          </a:stretch>
        </p:blipFill>
        <p:spPr>
          <a:xfrm>
            <a:off x="603504" y="3867912"/>
            <a:ext cx="8173104" cy="2551176"/>
          </a:xfrm>
          <a:prstGeom prst="rect">
            <a:avLst/>
          </a:prstGeom>
        </p:spPr>
      </p:pic>
      <p:pic>
        <p:nvPicPr>
          <p:cNvPr id="5" name="Picture 4">
            <a:extLst>
              <a:ext uri="{FF2B5EF4-FFF2-40B4-BE49-F238E27FC236}">
                <a16:creationId xmlns:a16="http://schemas.microsoft.com/office/drawing/2014/main" id="{9F951A68-061F-46DE-A48A-A3B0C782735D}"/>
              </a:ext>
            </a:extLst>
          </p:cNvPr>
          <p:cNvPicPr>
            <a:picLocks noChangeAspect="1"/>
          </p:cNvPicPr>
          <p:nvPr/>
        </p:nvPicPr>
        <p:blipFill>
          <a:blip r:embed="rId4"/>
          <a:stretch>
            <a:fillRect/>
          </a:stretch>
        </p:blipFill>
        <p:spPr>
          <a:xfrm>
            <a:off x="603504" y="1316736"/>
            <a:ext cx="8337409" cy="2551176"/>
          </a:xfrm>
          <a:prstGeom prst="rect">
            <a:avLst/>
          </a:prstGeom>
        </p:spPr>
      </p:pic>
    </p:spTree>
    <p:extLst>
      <p:ext uri="{BB962C8B-B14F-4D97-AF65-F5344CB8AC3E}">
        <p14:creationId xmlns:p14="http://schemas.microsoft.com/office/powerpoint/2010/main" val="69493482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dirty="0"/>
              <a:t>Wind Over-Forecast Error Adjustment Table 2022</a:t>
            </a:r>
          </a:p>
        </p:txBody>
      </p:sp>
      <p:sp>
        <p:nvSpPr>
          <p:cNvPr id="3" name="Content Placeholder 2"/>
          <p:cNvSpPr>
            <a:spLocks noGrp="1"/>
          </p:cNvSpPr>
          <p:nvPr>
            <p:ph idx="1"/>
          </p:nvPr>
        </p:nvSpPr>
        <p:spPr/>
        <p:txBody>
          <a:bodyPr/>
          <a:lstStyle/>
          <a:p>
            <a:r>
              <a:rPr lang="en-US" dirty="0"/>
              <a:t>Wind Over-Forecast Error Adjustment Table track estimated increase in wind over forecast error per 1000 MW increase in installed wind capacity. </a:t>
            </a:r>
          </a:p>
          <a:p>
            <a:endParaRPr lang="en-US"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27</a:t>
            </a:fld>
            <a:endParaRPr lang="en-US" dirty="0"/>
          </a:p>
        </p:txBody>
      </p:sp>
      <p:sp>
        <p:nvSpPr>
          <p:cNvPr id="6" name="Rectangle 5"/>
          <p:cNvSpPr/>
          <p:nvPr/>
        </p:nvSpPr>
        <p:spPr>
          <a:xfrm>
            <a:off x="1670049" y="5651841"/>
            <a:ext cx="5029200" cy="584775"/>
          </a:xfrm>
          <a:prstGeom prst="rect">
            <a:avLst/>
          </a:prstGeom>
        </p:spPr>
        <p:txBody>
          <a:bodyPr wrap="square">
            <a:spAutoFit/>
          </a:bodyPr>
          <a:lstStyle/>
          <a:p>
            <a:pPr algn="just"/>
            <a:r>
              <a:rPr lang="en-US" sz="1600" dirty="0">
                <a:solidFill>
                  <a:schemeClr val="tx2"/>
                </a:solidFill>
              </a:rPr>
              <a:t>Max: 39 MW per 1000 MW additional Wind capacity</a:t>
            </a:r>
          </a:p>
          <a:p>
            <a:pPr algn="just"/>
            <a:r>
              <a:rPr lang="en-US" sz="1600" dirty="0">
                <a:solidFill>
                  <a:schemeClr val="tx2"/>
                </a:solidFill>
              </a:rPr>
              <a:t>Mean: 31 MW per 1000 MW additional Wind capacity</a:t>
            </a:r>
          </a:p>
        </p:txBody>
      </p:sp>
      <p:pic>
        <p:nvPicPr>
          <p:cNvPr id="7" name="Picture 6">
            <a:extLst>
              <a:ext uri="{FF2B5EF4-FFF2-40B4-BE49-F238E27FC236}">
                <a16:creationId xmlns:a16="http://schemas.microsoft.com/office/drawing/2014/main" id="{EE12E5BF-ECE5-49F7-86B1-CEB17DBFF3AE}"/>
              </a:ext>
            </a:extLst>
          </p:cNvPr>
          <p:cNvPicPr>
            <a:picLocks noChangeAspect="1"/>
          </p:cNvPicPr>
          <p:nvPr/>
        </p:nvPicPr>
        <p:blipFill>
          <a:blip r:embed="rId2"/>
          <a:stretch>
            <a:fillRect/>
          </a:stretch>
        </p:blipFill>
        <p:spPr>
          <a:xfrm>
            <a:off x="1910865" y="1743908"/>
            <a:ext cx="5322269" cy="3987130"/>
          </a:xfrm>
          <a:prstGeom prst="rect">
            <a:avLst/>
          </a:prstGeom>
        </p:spPr>
      </p:pic>
    </p:spTree>
    <p:extLst>
      <p:ext uri="{BB962C8B-B14F-4D97-AF65-F5344CB8AC3E}">
        <p14:creationId xmlns:p14="http://schemas.microsoft.com/office/powerpoint/2010/main" val="234008818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dirty="0"/>
              <a:t>Solar Over-Forecast Error Adjustment Table 2022</a:t>
            </a:r>
          </a:p>
        </p:txBody>
      </p:sp>
      <p:sp>
        <p:nvSpPr>
          <p:cNvPr id="3" name="Content Placeholder 2"/>
          <p:cNvSpPr>
            <a:spLocks noGrp="1"/>
          </p:cNvSpPr>
          <p:nvPr>
            <p:ph idx="1"/>
          </p:nvPr>
        </p:nvSpPr>
        <p:spPr/>
        <p:txBody>
          <a:bodyPr/>
          <a:lstStyle/>
          <a:p>
            <a:r>
              <a:rPr lang="en-US" dirty="0"/>
              <a:t>Solar Over-Forecast Error Adjustment Table track estimated increase in solar over forecast error per 1000 MW increase in installed solar capacity. </a:t>
            </a:r>
          </a:p>
          <a:p>
            <a:endParaRPr lang="en-US"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28</a:t>
            </a:fld>
            <a:endParaRPr lang="en-US" dirty="0"/>
          </a:p>
        </p:txBody>
      </p:sp>
      <p:pic>
        <p:nvPicPr>
          <p:cNvPr id="7" name="Picture 6">
            <a:extLst>
              <a:ext uri="{FF2B5EF4-FFF2-40B4-BE49-F238E27FC236}">
                <a16:creationId xmlns:a16="http://schemas.microsoft.com/office/drawing/2014/main" id="{0C4C7FB3-F5F2-471F-9533-CC71CF74C181}"/>
              </a:ext>
            </a:extLst>
          </p:cNvPr>
          <p:cNvPicPr>
            <a:picLocks noChangeAspect="1"/>
          </p:cNvPicPr>
          <p:nvPr/>
        </p:nvPicPr>
        <p:blipFill>
          <a:blip r:embed="rId3"/>
          <a:stretch>
            <a:fillRect/>
          </a:stretch>
        </p:blipFill>
        <p:spPr>
          <a:xfrm>
            <a:off x="1638318" y="1432387"/>
            <a:ext cx="5322269" cy="3993226"/>
          </a:xfrm>
          <a:prstGeom prst="rect">
            <a:avLst/>
          </a:prstGeom>
        </p:spPr>
      </p:pic>
      <p:sp>
        <p:nvSpPr>
          <p:cNvPr id="8" name="Rectangle 7">
            <a:extLst>
              <a:ext uri="{FF2B5EF4-FFF2-40B4-BE49-F238E27FC236}">
                <a16:creationId xmlns:a16="http://schemas.microsoft.com/office/drawing/2014/main" id="{CAD67D12-79A5-44B5-BC55-661B7504D9C3}"/>
              </a:ext>
            </a:extLst>
          </p:cNvPr>
          <p:cNvSpPr/>
          <p:nvPr/>
        </p:nvSpPr>
        <p:spPr>
          <a:xfrm>
            <a:off x="1638318" y="5504534"/>
            <a:ext cx="6336914" cy="830997"/>
          </a:xfrm>
          <a:prstGeom prst="rect">
            <a:avLst/>
          </a:prstGeom>
        </p:spPr>
        <p:txBody>
          <a:bodyPr wrap="square">
            <a:spAutoFit/>
          </a:bodyPr>
          <a:lstStyle/>
          <a:p>
            <a:pPr algn="just"/>
            <a:r>
              <a:rPr lang="en-US" sz="1600" dirty="0">
                <a:solidFill>
                  <a:schemeClr val="tx2"/>
                </a:solidFill>
              </a:rPr>
              <a:t>Max: 56 MW per 1000 MW additional solar capacity</a:t>
            </a:r>
          </a:p>
          <a:p>
            <a:pPr algn="just"/>
            <a:r>
              <a:rPr lang="en-US" sz="1600" dirty="0">
                <a:solidFill>
                  <a:schemeClr val="tx2"/>
                </a:solidFill>
              </a:rPr>
              <a:t>Mean: 13 MW per 1000 MW additional solar capacity</a:t>
            </a:r>
          </a:p>
          <a:p>
            <a:pPr algn="just"/>
            <a:r>
              <a:rPr lang="en-US" sz="1600" dirty="0">
                <a:solidFill>
                  <a:schemeClr val="tx2"/>
                </a:solidFill>
              </a:rPr>
              <a:t>Mean (Day time): 23 MW per 1000 MW additional solar capacity</a:t>
            </a:r>
          </a:p>
        </p:txBody>
      </p:sp>
    </p:spTree>
    <p:extLst>
      <p:ext uri="{BB962C8B-B14F-4D97-AF65-F5344CB8AC3E}">
        <p14:creationId xmlns:p14="http://schemas.microsoft.com/office/powerpoint/2010/main" val="361355838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716EFC-C6BA-4321-8293-C3B40C9F73E0}"/>
              </a:ext>
            </a:extLst>
          </p:cNvPr>
          <p:cNvSpPr>
            <a:spLocks noGrp="1"/>
          </p:cNvSpPr>
          <p:nvPr>
            <p:ph type="title"/>
          </p:nvPr>
        </p:nvSpPr>
        <p:spPr/>
        <p:txBody>
          <a:bodyPr/>
          <a:lstStyle/>
          <a:p>
            <a:r>
              <a:rPr lang="en-US" dirty="0"/>
              <a:t>Discussion Scope</a:t>
            </a:r>
          </a:p>
        </p:txBody>
      </p:sp>
      <p:sp>
        <p:nvSpPr>
          <p:cNvPr id="3" name="Content Placeholder 2">
            <a:extLst>
              <a:ext uri="{FF2B5EF4-FFF2-40B4-BE49-F238E27FC236}">
                <a16:creationId xmlns:a16="http://schemas.microsoft.com/office/drawing/2014/main" id="{FEE60E96-ECFB-4688-9D3E-E0963B973198}"/>
              </a:ext>
            </a:extLst>
          </p:cNvPr>
          <p:cNvSpPr>
            <a:spLocks noGrp="1"/>
          </p:cNvSpPr>
          <p:nvPr>
            <p:ph idx="1"/>
          </p:nvPr>
        </p:nvSpPr>
        <p:spPr/>
        <p:txBody>
          <a:bodyPr/>
          <a:lstStyle/>
          <a:p>
            <a:r>
              <a:rPr lang="en-US" sz="1600" dirty="0"/>
              <a:t>Following is a summary of the proposed changes in the methodologies for determining Ancillary Service (A/S) quantities for 2022. </a:t>
            </a:r>
          </a:p>
          <a:p>
            <a:pPr lvl="1"/>
            <a:r>
              <a:rPr lang="en-US" sz="1400" dirty="0"/>
              <a:t>ERCOT is not recommending any changes to the methodology used for computing Regulation Service requirements for 2022.</a:t>
            </a:r>
          </a:p>
          <a:p>
            <a:endParaRPr lang="en-US" sz="500" dirty="0"/>
          </a:p>
          <a:p>
            <a:pPr lvl="1"/>
            <a:r>
              <a:rPr lang="en-US" sz="1400" dirty="0"/>
              <a:t>ERCOT is recommending one change in the methodology used for computing Responsive Reserve Service (RRS) requirements for 2022.</a:t>
            </a:r>
          </a:p>
          <a:p>
            <a:endParaRPr lang="en-US" sz="500" dirty="0"/>
          </a:p>
          <a:p>
            <a:pPr lvl="1"/>
            <a:r>
              <a:rPr lang="en-US" sz="1400" dirty="0"/>
              <a:t>NERC’s preliminary 2022 BAL-003 Interconnection Frequency Response Obligation (IFRO) assessment for ERCOT shows a reduction in ERCOT’s IFRO. This is primarily because of an update in the IFRO methodology that as approved as a part of the Project 2017-01, Modifications to BAL-003.  In order to align with ERCOT’s new IFRO, ERCOT is proposing to change the minimum RRS-PFR limit for 2022 to 1,240 MW. </a:t>
            </a:r>
          </a:p>
          <a:p>
            <a:endParaRPr lang="en-US" sz="500" dirty="0"/>
          </a:p>
          <a:p>
            <a:pPr lvl="1"/>
            <a:r>
              <a:rPr lang="en-US" sz="1400" dirty="0"/>
              <a:t>ERCOT is recommending changes in the methodology used for computing Non-Spinning Reserve Service (Non-Spin) requirements for 2022 that will account for the highest 6 hours ahead net load forecast error within an operating hour and intra-day changes in thermal resource availabilities due to forced outages.</a:t>
            </a:r>
          </a:p>
          <a:p>
            <a:endParaRPr lang="en-US" sz="500" dirty="0"/>
          </a:p>
          <a:p>
            <a:pPr lvl="1" algn="just"/>
            <a:r>
              <a:rPr lang="en-US" sz="1400" dirty="0"/>
              <a:t>The Ancillary Service (A/S) quantities for 2022 contained in this presentation are based on the methodology that was approved in December 2020.  The quantities for 2022 reflect moving forward the historic data on which these are based, </a:t>
            </a:r>
            <a:r>
              <a:rPr lang="en-US" sz="1400" u="sng" dirty="0"/>
              <a:t>unless otherwise noted</a:t>
            </a:r>
            <a:r>
              <a:rPr lang="en-US" sz="1400" dirty="0"/>
              <a:t>.</a:t>
            </a:r>
          </a:p>
          <a:p>
            <a:pPr lvl="1" algn="just"/>
            <a:endParaRPr lang="en-US" sz="500" dirty="0"/>
          </a:p>
          <a:p>
            <a:pPr algn="just"/>
            <a:r>
              <a:rPr lang="en-US" sz="1600" dirty="0"/>
              <a:t>A redline version of the draft methodology and spreadsheets that contain the associated quantities for January through September of 2022 have been posted on the meeting page for this meeting. </a:t>
            </a:r>
            <a:endParaRPr lang="en-US" dirty="0"/>
          </a:p>
        </p:txBody>
      </p:sp>
      <p:sp>
        <p:nvSpPr>
          <p:cNvPr id="4" name="Slide Number Placeholder 3">
            <a:extLst>
              <a:ext uri="{FF2B5EF4-FFF2-40B4-BE49-F238E27FC236}">
                <a16:creationId xmlns:a16="http://schemas.microsoft.com/office/drawing/2014/main" id="{5A68E052-6A20-4956-A66D-2E4B52AB55DE}"/>
              </a:ext>
            </a:extLst>
          </p:cNvPr>
          <p:cNvSpPr>
            <a:spLocks noGrp="1"/>
          </p:cNvSpPr>
          <p:nvPr>
            <p:ph type="sldNum" sz="quarter" idx="4"/>
          </p:nvPr>
        </p:nvSpPr>
        <p:spPr/>
        <p:txBody>
          <a:bodyPr/>
          <a:lstStyle/>
          <a:p>
            <a:fld id="{1D93BD3E-1E9A-4970-A6F7-E7AC52762E0C}" type="slidenum">
              <a:rPr lang="en-US" smtClean="0"/>
              <a:pPr/>
              <a:t>3</a:t>
            </a:fld>
            <a:endParaRPr lang="en-US" dirty="0"/>
          </a:p>
        </p:txBody>
      </p:sp>
    </p:spTree>
    <p:extLst>
      <p:ext uri="{BB962C8B-B14F-4D97-AF65-F5344CB8AC3E}">
        <p14:creationId xmlns:p14="http://schemas.microsoft.com/office/powerpoint/2010/main" val="181323740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p:txBody>
          <a:bodyPr/>
          <a:lstStyle/>
          <a:p>
            <a:r>
              <a:rPr lang="en-US" sz="2800" dirty="0"/>
              <a:t>Regulation Service Methodology</a:t>
            </a:r>
          </a:p>
        </p:txBody>
      </p:sp>
      <p:sp>
        <p:nvSpPr>
          <p:cNvPr id="2" name="Content Placeholder 1"/>
          <p:cNvSpPr>
            <a:spLocks noGrp="1"/>
          </p:cNvSpPr>
          <p:nvPr>
            <p:ph idx="1"/>
          </p:nvPr>
        </p:nvSpPr>
        <p:spPr/>
        <p:txBody>
          <a:bodyPr/>
          <a:lstStyle/>
          <a:p>
            <a:pPr algn="just"/>
            <a:r>
              <a:rPr lang="en-US" sz="1600" dirty="0"/>
              <a:t>ERCOT is not proposing any change to the methodology used to compute the minimum Regulation Service requirements for 2022.</a:t>
            </a:r>
          </a:p>
          <a:p>
            <a:pPr algn="just"/>
            <a:endParaRPr lang="en-US" dirty="0"/>
          </a:p>
          <a:p>
            <a:pPr algn="just"/>
            <a:r>
              <a:rPr lang="en-US" sz="1600" dirty="0"/>
              <a:t>The preliminary Regulation quantities for January 2022 through September 2022 in subsequent slides have been computed using </a:t>
            </a:r>
            <a:r>
              <a:rPr lang="en-US" sz="1600" u="sng" dirty="0"/>
              <a:t>current methodology</a:t>
            </a:r>
            <a:r>
              <a:rPr lang="en-US" sz="1600" dirty="0"/>
              <a:t> (2020 and 2021 five-minute net load variability), </a:t>
            </a:r>
            <a:r>
              <a:rPr lang="en-US" sz="1600" u="sng" dirty="0"/>
              <a:t>updated Wind Adjustment tables</a:t>
            </a:r>
            <a:r>
              <a:rPr lang="en-US" sz="1600" dirty="0"/>
              <a:t> and the </a:t>
            </a:r>
            <a:r>
              <a:rPr lang="en-US" sz="1600" u="sng" dirty="0"/>
              <a:t>updated Solar Adjustment tables</a:t>
            </a:r>
            <a:r>
              <a:rPr lang="en-US" sz="1600" dirty="0"/>
              <a:t>.</a:t>
            </a:r>
          </a:p>
          <a:p>
            <a:pPr lvl="1" algn="just"/>
            <a:r>
              <a:rPr lang="en-US" sz="1600" dirty="0"/>
              <a:t>Wind and Solar Adjustment Tables track incremental MWs of Regulation needed to account for additional variability per 1000 MW increase in installed wind and solar capacity, respectively. </a:t>
            </a:r>
          </a:p>
          <a:p>
            <a:pPr lvl="1" algn="just"/>
            <a:endParaRPr lang="en-US" sz="1400" dirty="0"/>
          </a:p>
          <a:p>
            <a:pPr lvl="1" algn="just"/>
            <a:endParaRPr lang="en-US" sz="1400" dirty="0"/>
          </a:p>
          <a:p>
            <a:pPr lvl="1" algn="just"/>
            <a:endParaRPr lang="en-US" dirty="0"/>
          </a:p>
          <a:p>
            <a:pPr marL="342900" lvl="1" indent="0" algn="just">
              <a:buNone/>
            </a:pPr>
            <a:endParaRPr lang="en-US" sz="1600" dirty="0">
              <a:solidFill>
                <a:schemeClr val="tx1"/>
              </a:solidFill>
            </a:endParaRPr>
          </a:p>
          <a:p>
            <a:pPr marL="0" indent="0" algn="just">
              <a:buNone/>
            </a:pPr>
            <a:endParaRPr lang="en-US" sz="2400" dirty="0">
              <a:solidFill>
                <a:schemeClr val="tx1"/>
              </a:solidFill>
            </a:endParaRPr>
          </a:p>
          <a:p>
            <a:pPr marL="0" indent="0" algn="just">
              <a:buNone/>
            </a:pPr>
            <a:endParaRPr lang="en-US"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4</a:t>
            </a:fld>
            <a:endParaRPr lang="en-US" dirty="0"/>
          </a:p>
        </p:txBody>
      </p:sp>
    </p:spTree>
    <p:extLst>
      <p:ext uri="{BB962C8B-B14F-4D97-AF65-F5344CB8AC3E}">
        <p14:creationId xmlns:p14="http://schemas.microsoft.com/office/powerpoint/2010/main" val="401065441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Regulation Up March</a:t>
            </a:r>
          </a:p>
        </p:txBody>
      </p:sp>
      <p:sp>
        <p:nvSpPr>
          <p:cNvPr id="4" name="Slide Number Placeholder 3"/>
          <p:cNvSpPr>
            <a:spLocks noGrp="1"/>
          </p:cNvSpPr>
          <p:nvPr>
            <p:ph type="sldNum" sz="quarter" idx="4"/>
          </p:nvPr>
        </p:nvSpPr>
        <p:spPr/>
        <p:txBody>
          <a:bodyPr/>
          <a:lstStyle/>
          <a:p>
            <a:fld id="{1D93BD3E-1E9A-4970-A6F7-E7AC52762E0C}" type="slidenum">
              <a:rPr lang="en-US" smtClean="0"/>
              <a:pPr/>
              <a:t>5</a:t>
            </a:fld>
            <a:endParaRPr lang="en-US" dirty="0"/>
          </a:p>
        </p:txBody>
      </p:sp>
      <p:pic>
        <p:nvPicPr>
          <p:cNvPr id="3" name="Picture 2">
            <a:extLst>
              <a:ext uri="{FF2B5EF4-FFF2-40B4-BE49-F238E27FC236}">
                <a16:creationId xmlns:a16="http://schemas.microsoft.com/office/drawing/2014/main" id="{642BC25E-96F6-48CF-838F-FDA201916ACD}"/>
              </a:ext>
            </a:extLst>
          </p:cNvPr>
          <p:cNvPicPr>
            <a:picLocks noChangeAspect="1"/>
          </p:cNvPicPr>
          <p:nvPr/>
        </p:nvPicPr>
        <p:blipFill>
          <a:blip r:embed="rId3"/>
          <a:stretch>
            <a:fillRect/>
          </a:stretch>
        </p:blipFill>
        <p:spPr>
          <a:xfrm>
            <a:off x="182880" y="914175"/>
            <a:ext cx="8827773" cy="2597121"/>
          </a:xfrm>
          <a:prstGeom prst="rect">
            <a:avLst/>
          </a:prstGeom>
        </p:spPr>
      </p:pic>
      <p:pic>
        <p:nvPicPr>
          <p:cNvPr id="5" name="Picture 4">
            <a:extLst>
              <a:ext uri="{FF2B5EF4-FFF2-40B4-BE49-F238E27FC236}">
                <a16:creationId xmlns:a16="http://schemas.microsoft.com/office/drawing/2014/main" id="{AA79811A-18A9-40C4-86EC-2AE0CA6D728F}"/>
              </a:ext>
            </a:extLst>
          </p:cNvPr>
          <p:cNvPicPr>
            <a:picLocks noChangeAspect="1"/>
          </p:cNvPicPr>
          <p:nvPr/>
        </p:nvPicPr>
        <p:blipFill>
          <a:blip r:embed="rId4"/>
          <a:stretch>
            <a:fillRect/>
          </a:stretch>
        </p:blipFill>
        <p:spPr>
          <a:xfrm>
            <a:off x="190117" y="3511296"/>
            <a:ext cx="8839966" cy="2597121"/>
          </a:xfrm>
          <a:prstGeom prst="rect">
            <a:avLst/>
          </a:prstGeom>
        </p:spPr>
      </p:pic>
    </p:spTree>
    <p:extLst>
      <p:ext uri="{BB962C8B-B14F-4D97-AF65-F5344CB8AC3E}">
        <p14:creationId xmlns:p14="http://schemas.microsoft.com/office/powerpoint/2010/main" val="113911359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Regulation Up June</a:t>
            </a:r>
          </a:p>
        </p:txBody>
      </p:sp>
      <p:sp>
        <p:nvSpPr>
          <p:cNvPr id="4" name="Slide Number Placeholder 3"/>
          <p:cNvSpPr>
            <a:spLocks noGrp="1"/>
          </p:cNvSpPr>
          <p:nvPr>
            <p:ph type="sldNum" sz="quarter" idx="4"/>
          </p:nvPr>
        </p:nvSpPr>
        <p:spPr/>
        <p:txBody>
          <a:bodyPr/>
          <a:lstStyle/>
          <a:p>
            <a:fld id="{1D93BD3E-1E9A-4970-A6F7-E7AC52762E0C}" type="slidenum">
              <a:rPr lang="en-US" smtClean="0"/>
              <a:pPr/>
              <a:t>6</a:t>
            </a:fld>
            <a:endParaRPr lang="en-US" dirty="0"/>
          </a:p>
        </p:txBody>
      </p:sp>
      <p:pic>
        <p:nvPicPr>
          <p:cNvPr id="5" name="Picture 4">
            <a:extLst>
              <a:ext uri="{FF2B5EF4-FFF2-40B4-BE49-F238E27FC236}">
                <a16:creationId xmlns:a16="http://schemas.microsoft.com/office/drawing/2014/main" id="{071E52D0-97A6-436E-BEEC-B078D063C62C}"/>
              </a:ext>
            </a:extLst>
          </p:cNvPr>
          <p:cNvPicPr>
            <a:picLocks noChangeAspect="1"/>
          </p:cNvPicPr>
          <p:nvPr/>
        </p:nvPicPr>
        <p:blipFill>
          <a:blip r:embed="rId3"/>
          <a:stretch>
            <a:fillRect/>
          </a:stretch>
        </p:blipFill>
        <p:spPr>
          <a:xfrm>
            <a:off x="180972" y="914175"/>
            <a:ext cx="8827773" cy="2597121"/>
          </a:xfrm>
          <a:prstGeom prst="rect">
            <a:avLst/>
          </a:prstGeom>
        </p:spPr>
      </p:pic>
      <p:pic>
        <p:nvPicPr>
          <p:cNvPr id="7" name="Picture 6">
            <a:extLst>
              <a:ext uri="{FF2B5EF4-FFF2-40B4-BE49-F238E27FC236}">
                <a16:creationId xmlns:a16="http://schemas.microsoft.com/office/drawing/2014/main" id="{837A2FEE-C42F-43B0-8470-1106BD33E78F}"/>
              </a:ext>
            </a:extLst>
          </p:cNvPr>
          <p:cNvPicPr>
            <a:picLocks noChangeAspect="1"/>
          </p:cNvPicPr>
          <p:nvPr/>
        </p:nvPicPr>
        <p:blipFill>
          <a:blip r:embed="rId4"/>
          <a:stretch>
            <a:fillRect/>
          </a:stretch>
        </p:blipFill>
        <p:spPr>
          <a:xfrm>
            <a:off x="190117" y="3511296"/>
            <a:ext cx="8839966" cy="2597121"/>
          </a:xfrm>
          <a:prstGeom prst="rect">
            <a:avLst/>
          </a:prstGeom>
        </p:spPr>
      </p:pic>
    </p:spTree>
    <p:extLst>
      <p:ext uri="{BB962C8B-B14F-4D97-AF65-F5344CB8AC3E}">
        <p14:creationId xmlns:p14="http://schemas.microsoft.com/office/powerpoint/2010/main" val="100648028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Average Regulation Comparison</a:t>
            </a:r>
          </a:p>
        </p:txBody>
      </p:sp>
      <p:sp>
        <p:nvSpPr>
          <p:cNvPr id="4" name="Slide Number Placeholder 3"/>
          <p:cNvSpPr>
            <a:spLocks noGrp="1"/>
          </p:cNvSpPr>
          <p:nvPr>
            <p:ph type="sldNum" sz="quarter" idx="4"/>
          </p:nvPr>
        </p:nvSpPr>
        <p:spPr/>
        <p:txBody>
          <a:bodyPr/>
          <a:lstStyle/>
          <a:p>
            <a:fld id="{1D93BD3E-1E9A-4970-A6F7-E7AC52762E0C}" type="slidenum">
              <a:rPr lang="en-US" smtClean="0"/>
              <a:pPr/>
              <a:t>7</a:t>
            </a:fld>
            <a:endParaRPr lang="en-US" dirty="0"/>
          </a:p>
        </p:txBody>
      </p:sp>
      <p:pic>
        <p:nvPicPr>
          <p:cNvPr id="3" name="Picture 2">
            <a:extLst>
              <a:ext uri="{FF2B5EF4-FFF2-40B4-BE49-F238E27FC236}">
                <a16:creationId xmlns:a16="http://schemas.microsoft.com/office/drawing/2014/main" id="{A56C43FE-0EFB-4E4A-8397-A2378E87D241}"/>
              </a:ext>
            </a:extLst>
          </p:cNvPr>
          <p:cNvPicPr>
            <a:picLocks noChangeAspect="1"/>
          </p:cNvPicPr>
          <p:nvPr/>
        </p:nvPicPr>
        <p:blipFill>
          <a:blip r:embed="rId3"/>
          <a:stretch>
            <a:fillRect/>
          </a:stretch>
        </p:blipFill>
        <p:spPr>
          <a:xfrm>
            <a:off x="182880" y="901982"/>
            <a:ext cx="8833870" cy="2609314"/>
          </a:xfrm>
          <a:prstGeom prst="rect">
            <a:avLst/>
          </a:prstGeom>
        </p:spPr>
      </p:pic>
      <p:pic>
        <p:nvPicPr>
          <p:cNvPr id="5" name="Picture 4">
            <a:extLst>
              <a:ext uri="{FF2B5EF4-FFF2-40B4-BE49-F238E27FC236}">
                <a16:creationId xmlns:a16="http://schemas.microsoft.com/office/drawing/2014/main" id="{34864916-B55D-429E-A060-BC6AB64A7EA6}"/>
              </a:ext>
            </a:extLst>
          </p:cNvPr>
          <p:cNvPicPr>
            <a:picLocks noChangeAspect="1"/>
          </p:cNvPicPr>
          <p:nvPr/>
        </p:nvPicPr>
        <p:blipFill>
          <a:blip r:embed="rId4"/>
          <a:stretch>
            <a:fillRect/>
          </a:stretch>
        </p:blipFill>
        <p:spPr>
          <a:xfrm>
            <a:off x="190117" y="3511296"/>
            <a:ext cx="8839966" cy="2609314"/>
          </a:xfrm>
          <a:prstGeom prst="rect">
            <a:avLst/>
          </a:prstGeom>
        </p:spPr>
      </p:pic>
    </p:spTree>
    <p:extLst>
      <p:ext uri="{BB962C8B-B14F-4D97-AF65-F5344CB8AC3E}">
        <p14:creationId xmlns:p14="http://schemas.microsoft.com/office/powerpoint/2010/main" val="98541366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p:txBody>
          <a:bodyPr/>
          <a:lstStyle/>
          <a:p>
            <a:r>
              <a:rPr lang="en-US" sz="2400" dirty="0"/>
              <a:t>Responsive Reserve Service (RRS) Methodology</a:t>
            </a:r>
          </a:p>
        </p:txBody>
      </p:sp>
      <p:sp>
        <p:nvSpPr>
          <p:cNvPr id="2" name="Content Placeholder 1"/>
          <p:cNvSpPr>
            <a:spLocks noGrp="1"/>
          </p:cNvSpPr>
          <p:nvPr>
            <p:ph idx="1"/>
          </p:nvPr>
        </p:nvSpPr>
        <p:spPr/>
        <p:txBody>
          <a:bodyPr/>
          <a:lstStyle/>
          <a:p>
            <a:pPr algn="just"/>
            <a:r>
              <a:rPr lang="en-US" sz="1600" dirty="0"/>
              <a:t>ERCOT is proposing one change to the methodology used to compute the minimum RRS requirements for 2022. </a:t>
            </a:r>
          </a:p>
          <a:p>
            <a:pPr lvl="1" algn="just"/>
            <a:r>
              <a:rPr lang="en-US" sz="1600" dirty="0"/>
              <a:t>A floor of 2800 MW will be applied to RRS quantities during the peak. During the peak hour, this additional RRS will help maintain a larger operating margin and operate with reduced risk.</a:t>
            </a:r>
          </a:p>
          <a:p>
            <a:pPr lvl="1" algn="just"/>
            <a:endParaRPr lang="en-US" sz="700" dirty="0"/>
          </a:p>
          <a:p>
            <a:pPr algn="just"/>
            <a:r>
              <a:rPr lang="en-US" sz="1600" dirty="0"/>
              <a:t>NERC’s preliminary 2022 BAL-003 Interconnection Frequency Response Obligation (IFRO) assessment for ERCOT shows a reduction in ERCOT’s IFRO. This is primarily because of an update in the IFRO methodology that as approved as a part of the Project 2017-01, Modifications to BAL-003.  In order to align with ERCOT’s new IFRO, ERCOT is proposing to change the minimum RRS-PFR limit for 2022 to 1,240 MW. </a:t>
            </a:r>
          </a:p>
          <a:p>
            <a:pPr lvl="1" algn="just"/>
            <a:endParaRPr lang="en-US" sz="700" dirty="0"/>
          </a:p>
          <a:p>
            <a:pPr algn="just"/>
            <a:r>
              <a:rPr lang="en-US" sz="1600" dirty="0"/>
              <a:t>The preliminary RRS quantities for January 2022 through September 2022 in subsequent slides have been computed using </a:t>
            </a:r>
            <a:r>
              <a:rPr lang="en-US" sz="1600" u="sng" dirty="0"/>
              <a:t>2020 and 2021 system inertia conditions</a:t>
            </a:r>
            <a:r>
              <a:rPr lang="en-US" sz="1600" dirty="0"/>
              <a:t> and </a:t>
            </a:r>
            <a:r>
              <a:rPr lang="en-US" sz="1600" u="sng" dirty="0"/>
              <a:t>updated RRS table</a:t>
            </a:r>
            <a:r>
              <a:rPr lang="en-US" sz="1600" dirty="0"/>
              <a:t>.</a:t>
            </a:r>
          </a:p>
          <a:p>
            <a:pPr lvl="1"/>
            <a:r>
              <a:rPr lang="en-US" sz="1600" dirty="0"/>
              <a:t>The RRS table tracks RRS requirements for different inertia conditions. This table has been updated in 2022 to use a minimum RRS-PFR limit of 1,240 MW. </a:t>
            </a:r>
          </a:p>
          <a:p>
            <a:pPr algn="just"/>
            <a:endParaRPr lang="en-US" dirty="0"/>
          </a:p>
          <a:p>
            <a:pPr lvl="1"/>
            <a:endParaRPr lang="en-US" dirty="0"/>
          </a:p>
          <a:p>
            <a:endParaRPr lang="en-US" dirty="0"/>
          </a:p>
          <a:p>
            <a:endParaRPr lang="en-US" dirty="0"/>
          </a:p>
          <a:p>
            <a:pPr lvl="1"/>
            <a:endParaRPr lang="en-US" dirty="0"/>
          </a:p>
          <a:p>
            <a:pPr algn="just"/>
            <a:endParaRPr lang="en-US" dirty="0"/>
          </a:p>
          <a:p>
            <a:pPr algn="just"/>
            <a:endParaRPr lang="en-US" dirty="0"/>
          </a:p>
          <a:p>
            <a:pPr algn="just"/>
            <a:endParaRPr lang="en-US" dirty="0"/>
          </a:p>
          <a:p>
            <a:pPr algn="just"/>
            <a:endParaRPr lang="en-US" dirty="0"/>
          </a:p>
          <a:p>
            <a:pPr algn="just"/>
            <a:endParaRPr lang="en-US" dirty="0"/>
          </a:p>
          <a:p>
            <a:pPr marL="0" indent="0" algn="just">
              <a:buNone/>
            </a:pPr>
            <a:r>
              <a:rPr lang="en-US" sz="2400" dirty="0"/>
              <a:t> </a:t>
            </a:r>
          </a:p>
          <a:p>
            <a:pPr algn="just"/>
            <a:endParaRPr lang="en-US" sz="2400" dirty="0"/>
          </a:p>
          <a:p>
            <a:pPr marL="0" indent="0" algn="just">
              <a:buNone/>
            </a:pPr>
            <a:endParaRPr lang="en-US" sz="2400" dirty="0"/>
          </a:p>
          <a:p>
            <a:pPr marL="0" indent="0" algn="just">
              <a:buNone/>
            </a:pPr>
            <a:endParaRPr lang="en-US" dirty="0"/>
          </a:p>
        </p:txBody>
      </p:sp>
    </p:spTree>
    <p:extLst>
      <p:ext uri="{BB962C8B-B14F-4D97-AF65-F5344CB8AC3E}">
        <p14:creationId xmlns:p14="http://schemas.microsoft.com/office/powerpoint/2010/main" val="397899483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RRS Table - 2022</a:t>
            </a:r>
          </a:p>
        </p:txBody>
      </p:sp>
      <p:sp>
        <p:nvSpPr>
          <p:cNvPr id="4" name="Content Placeholder 3"/>
          <p:cNvSpPr>
            <a:spLocks noGrp="1"/>
          </p:cNvSpPr>
          <p:nvPr>
            <p:ph idx="1"/>
          </p:nvPr>
        </p:nvSpPr>
        <p:spPr/>
        <p:txBody>
          <a:bodyPr/>
          <a:lstStyle/>
          <a:p>
            <a:endParaRPr lang="en-US" dirty="0"/>
          </a:p>
        </p:txBody>
      </p:sp>
      <p:graphicFrame>
        <p:nvGraphicFramePr>
          <p:cNvPr id="6" name="Table 5"/>
          <p:cNvGraphicFramePr>
            <a:graphicFrameLocks noGrp="1"/>
          </p:cNvGraphicFramePr>
          <p:nvPr/>
        </p:nvGraphicFramePr>
        <p:xfrm>
          <a:off x="278892" y="855406"/>
          <a:ext cx="7936877" cy="2195888"/>
        </p:xfrm>
        <a:graphic>
          <a:graphicData uri="http://schemas.openxmlformats.org/drawingml/2006/table">
            <a:tbl>
              <a:tblPr/>
              <a:tblGrid>
                <a:gridCol w="610529">
                  <a:extLst>
                    <a:ext uri="{9D8B030D-6E8A-4147-A177-3AD203B41FA5}">
                      <a16:colId xmlns:a16="http://schemas.microsoft.com/office/drawing/2014/main" val="20000"/>
                    </a:ext>
                  </a:extLst>
                </a:gridCol>
                <a:gridCol w="610529">
                  <a:extLst>
                    <a:ext uri="{9D8B030D-6E8A-4147-A177-3AD203B41FA5}">
                      <a16:colId xmlns:a16="http://schemas.microsoft.com/office/drawing/2014/main" val="20001"/>
                    </a:ext>
                  </a:extLst>
                </a:gridCol>
                <a:gridCol w="610529">
                  <a:extLst>
                    <a:ext uri="{9D8B030D-6E8A-4147-A177-3AD203B41FA5}">
                      <a16:colId xmlns:a16="http://schemas.microsoft.com/office/drawing/2014/main" val="20002"/>
                    </a:ext>
                  </a:extLst>
                </a:gridCol>
                <a:gridCol w="610529">
                  <a:extLst>
                    <a:ext uri="{9D8B030D-6E8A-4147-A177-3AD203B41FA5}">
                      <a16:colId xmlns:a16="http://schemas.microsoft.com/office/drawing/2014/main" val="20003"/>
                    </a:ext>
                  </a:extLst>
                </a:gridCol>
                <a:gridCol w="610529">
                  <a:extLst>
                    <a:ext uri="{9D8B030D-6E8A-4147-A177-3AD203B41FA5}">
                      <a16:colId xmlns:a16="http://schemas.microsoft.com/office/drawing/2014/main" val="20004"/>
                    </a:ext>
                  </a:extLst>
                </a:gridCol>
                <a:gridCol w="610529">
                  <a:extLst>
                    <a:ext uri="{9D8B030D-6E8A-4147-A177-3AD203B41FA5}">
                      <a16:colId xmlns:a16="http://schemas.microsoft.com/office/drawing/2014/main" val="20005"/>
                    </a:ext>
                  </a:extLst>
                </a:gridCol>
                <a:gridCol w="610529">
                  <a:extLst>
                    <a:ext uri="{9D8B030D-6E8A-4147-A177-3AD203B41FA5}">
                      <a16:colId xmlns:a16="http://schemas.microsoft.com/office/drawing/2014/main" val="20006"/>
                    </a:ext>
                  </a:extLst>
                </a:gridCol>
                <a:gridCol w="610529">
                  <a:extLst>
                    <a:ext uri="{9D8B030D-6E8A-4147-A177-3AD203B41FA5}">
                      <a16:colId xmlns:a16="http://schemas.microsoft.com/office/drawing/2014/main" val="20007"/>
                    </a:ext>
                  </a:extLst>
                </a:gridCol>
                <a:gridCol w="610529">
                  <a:extLst>
                    <a:ext uri="{9D8B030D-6E8A-4147-A177-3AD203B41FA5}">
                      <a16:colId xmlns:a16="http://schemas.microsoft.com/office/drawing/2014/main" val="20008"/>
                    </a:ext>
                  </a:extLst>
                </a:gridCol>
                <a:gridCol w="610529">
                  <a:extLst>
                    <a:ext uri="{9D8B030D-6E8A-4147-A177-3AD203B41FA5}">
                      <a16:colId xmlns:a16="http://schemas.microsoft.com/office/drawing/2014/main" val="20009"/>
                    </a:ext>
                  </a:extLst>
                </a:gridCol>
                <a:gridCol w="610529">
                  <a:extLst>
                    <a:ext uri="{9D8B030D-6E8A-4147-A177-3AD203B41FA5}">
                      <a16:colId xmlns:a16="http://schemas.microsoft.com/office/drawing/2014/main" val="20010"/>
                    </a:ext>
                  </a:extLst>
                </a:gridCol>
                <a:gridCol w="610529">
                  <a:extLst>
                    <a:ext uri="{9D8B030D-6E8A-4147-A177-3AD203B41FA5}">
                      <a16:colId xmlns:a16="http://schemas.microsoft.com/office/drawing/2014/main" val="20011"/>
                    </a:ext>
                  </a:extLst>
                </a:gridCol>
                <a:gridCol w="610529">
                  <a:extLst>
                    <a:ext uri="{9D8B030D-6E8A-4147-A177-3AD203B41FA5}">
                      <a16:colId xmlns:a16="http://schemas.microsoft.com/office/drawing/2014/main" val="20012"/>
                    </a:ext>
                  </a:extLst>
                </a:gridCol>
              </a:tblGrid>
              <a:tr h="303274">
                <a:tc>
                  <a:txBody>
                    <a:bodyPr/>
                    <a:lstStyle/>
                    <a:p>
                      <a:pPr algn="ctr" rtl="0" fontAlgn="ctr"/>
                      <a:r>
                        <a:rPr lang="en-US" sz="1000" b="1" i="0" u="none" strike="noStrike" dirty="0">
                          <a:solidFill>
                            <a:srgbClr val="FFFFFF"/>
                          </a:solidFill>
                          <a:effectLst/>
                          <a:latin typeface="Arial" panose="020B0604020202020204" pitchFamily="34" charset="0"/>
                        </a:rPr>
                        <a:t> </a:t>
                      </a:r>
                    </a:p>
                  </a:txBody>
                  <a:tcPr marL="8284" marR="8284" marT="82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algn="ctr" rtl="0" fontAlgn="ctr"/>
                      <a:r>
                        <a:rPr lang="en-US" sz="1000" b="1" i="0" u="none" strike="noStrike" dirty="0">
                          <a:solidFill>
                            <a:srgbClr val="FFFFFF"/>
                          </a:solidFill>
                          <a:effectLst/>
                          <a:latin typeface="Arial" panose="020B0604020202020204" pitchFamily="34" charset="0"/>
                        </a:rPr>
                        <a:t>Scenario 1</a:t>
                      </a:r>
                    </a:p>
                  </a:txBody>
                  <a:tcPr marL="8284" marR="8284" marT="82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algn="ctr" rtl="0" fontAlgn="ctr"/>
                      <a:r>
                        <a:rPr lang="en-US" sz="1000" b="1" i="0" u="none" strike="noStrike" dirty="0">
                          <a:solidFill>
                            <a:srgbClr val="FFFFFF"/>
                          </a:solidFill>
                          <a:effectLst/>
                          <a:latin typeface="Arial" panose="020B0604020202020204" pitchFamily="34" charset="0"/>
                        </a:rPr>
                        <a:t>Scenario 2</a:t>
                      </a:r>
                    </a:p>
                  </a:txBody>
                  <a:tcPr marL="8284" marR="8284" marT="82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algn="ctr" rtl="0" fontAlgn="ctr"/>
                      <a:r>
                        <a:rPr lang="en-US" sz="1000" b="1" i="0" u="none" strike="noStrike" dirty="0">
                          <a:solidFill>
                            <a:srgbClr val="FFFFFF"/>
                          </a:solidFill>
                          <a:effectLst/>
                          <a:latin typeface="Arial" panose="020B0604020202020204" pitchFamily="34" charset="0"/>
                        </a:rPr>
                        <a:t>Scenario 3</a:t>
                      </a:r>
                    </a:p>
                  </a:txBody>
                  <a:tcPr marL="8284" marR="8284" marT="82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algn="ctr" rtl="0" fontAlgn="ctr"/>
                      <a:r>
                        <a:rPr lang="en-US" sz="1000" b="1" i="0" u="none" strike="noStrike" dirty="0">
                          <a:solidFill>
                            <a:srgbClr val="FFFFFF"/>
                          </a:solidFill>
                          <a:effectLst/>
                          <a:latin typeface="Arial" panose="020B0604020202020204" pitchFamily="34" charset="0"/>
                        </a:rPr>
                        <a:t>Scenario 4</a:t>
                      </a:r>
                    </a:p>
                  </a:txBody>
                  <a:tcPr marL="8284" marR="8284" marT="82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algn="ctr" rtl="0" fontAlgn="ctr"/>
                      <a:r>
                        <a:rPr lang="en-US" sz="1000" b="1" i="0" u="none" strike="noStrike" dirty="0">
                          <a:solidFill>
                            <a:srgbClr val="FFFFFF"/>
                          </a:solidFill>
                          <a:effectLst/>
                          <a:latin typeface="Arial" panose="020B0604020202020204" pitchFamily="34" charset="0"/>
                        </a:rPr>
                        <a:t>Scenario 5</a:t>
                      </a:r>
                    </a:p>
                  </a:txBody>
                  <a:tcPr marL="8284" marR="8284" marT="82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algn="ctr" rtl="0" fontAlgn="ctr"/>
                      <a:r>
                        <a:rPr lang="en-US" sz="1000" b="1" i="0" u="none" strike="noStrike" dirty="0">
                          <a:solidFill>
                            <a:srgbClr val="FFFFFF"/>
                          </a:solidFill>
                          <a:effectLst/>
                          <a:latin typeface="Arial" panose="020B0604020202020204" pitchFamily="34" charset="0"/>
                        </a:rPr>
                        <a:t>Scenario 6</a:t>
                      </a:r>
                    </a:p>
                  </a:txBody>
                  <a:tcPr marL="8284" marR="8284" marT="82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algn="ctr" rtl="0" fontAlgn="ctr"/>
                      <a:r>
                        <a:rPr lang="en-US" sz="1000" b="1" i="0" u="none" strike="noStrike" dirty="0">
                          <a:solidFill>
                            <a:srgbClr val="FFFFFF"/>
                          </a:solidFill>
                          <a:effectLst/>
                          <a:latin typeface="Arial" panose="020B0604020202020204" pitchFamily="34" charset="0"/>
                        </a:rPr>
                        <a:t>Scenario 7</a:t>
                      </a:r>
                    </a:p>
                  </a:txBody>
                  <a:tcPr marL="8284" marR="8284" marT="82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algn="ctr" rtl="0" fontAlgn="ctr"/>
                      <a:r>
                        <a:rPr lang="en-US" sz="1000" b="1" i="0" u="none" strike="noStrike" dirty="0">
                          <a:solidFill>
                            <a:srgbClr val="FFFFFF"/>
                          </a:solidFill>
                          <a:effectLst/>
                          <a:latin typeface="Arial" panose="020B0604020202020204" pitchFamily="34" charset="0"/>
                        </a:rPr>
                        <a:t>Scenario 8</a:t>
                      </a:r>
                    </a:p>
                  </a:txBody>
                  <a:tcPr marL="8284" marR="8284" marT="82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algn="ctr" rtl="0" fontAlgn="ctr"/>
                      <a:r>
                        <a:rPr lang="en-US" sz="1000" b="1" i="0" u="none" strike="noStrike" dirty="0">
                          <a:solidFill>
                            <a:srgbClr val="FFFFFF"/>
                          </a:solidFill>
                          <a:effectLst/>
                          <a:latin typeface="Arial" panose="020B0604020202020204" pitchFamily="34" charset="0"/>
                        </a:rPr>
                        <a:t>Scenario 9</a:t>
                      </a:r>
                    </a:p>
                  </a:txBody>
                  <a:tcPr marL="8284" marR="8284" marT="82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algn="ctr" rtl="0" fontAlgn="ctr"/>
                      <a:r>
                        <a:rPr lang="en-US" sz="1000" b="1" i="0" u="none" strike="noStrike" dirty="0">
                          <a:solidFill>
                            <a:srgbClr val="FFFFFF"/>
                          </a:solidFill>
                          <a:effectLst/>
                          <a:latin typeface="Arial" panose="020B0604020202020204" pitchFamily="34" charset="0"/>
                        </a:rPr>
                        <a:t>Scenario 10</a:t>
                      </a:r>
                    </a:p>
                  </a:txBody>
                  <a:tcPr marL="8284" marR="8284" marT="82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algn="ctr" rtl="0" fontAlgn="ctr"/>
                      <a:r>
                        <a:rPr lang="en-US" sz="1000" b="1" i="0" u="none" strike="noStrike" dirty="0">
                          <a:solidFill>
                            <a:srgbClr val="FFFFFF"/>
                          </a:solidFill>
                          <a:effectLst/>
                          <a:latin typeface="Arial" panose="020B0604020202020204" pitchFamily="34" charset="0"/>
                        </a:rPr>
                        <a:t>Scenario 11</a:t>
                      </a:r>
                    </a:p>
                  </a:txBody>
                  <a:tcPr marL="8284" marR="8284" marT="82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algn="ctr" rtl="0" fontAlgn="ctr"/>
                      <a:r>
                        <a:rPr lang="en-US" sz="1000" b="1" i="0" u="none" strike="noStrike" dirty="0">
                          <a:solidFill>
                            <a:srgbClr val="FFFFFF"/>
                          </a:solidFill>
                          <a:effectLst/>
                          <a:latin typeface="Arial" panose="020B0604020202020204" pitchFamily="34" charset="0"/>
                        </a:rPr>
                        <a:t>Scenario 12</a:t>
                      </a:r>
                    </a:p>
                  </a:txBody>
                  <a:tcPr marL="8284" marR="8284" marT="82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extLst>
                  <a:ext uri="{0D108BD9-81ED-4DB2-BD59-A6C34878D82A}">
                    <a16:rowId xmlns:a16="http://schemas.microsoft.com/office/drawing/2014/main" val="10000"/>
                  </a:ext>
                </a:extLst>
              </a:tr>
              <a:tr h="365760">
                <a:tc>
                  <a:txBody>
                    <a:bodyPr/>
                    <a:lstStyle/>
                    <a:p>
                      <a:pPr algn="ctr" rtl="0" fontAlgn="ctr"/>
                      <a:r>
                        <a:rPr lang="en-US" sz="900" b="1" i="0" u="none" strike="noStrike" dirty="0">
                          <a:solidFill>
                            <a:srgbClr val="000000"/>
                          </a:solidFill>
                          <a:effectLst/>
                          <a:latin typeface="Arial" panose="020B0604020202020204" pitchFamily="34" charset="0"/>
                        </a:rPr>
                        <a:t>LR/PFR</a:t>
                      </a:r>
                    </a:p>
                  </a:txBody>
                  <a:tcPr marL="8284" marR="8284" marT="82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CBCB"/>
                    </a:solidFill>
                  </a:tcPr>
                </a:tc>
                <a:tc>
                  <a:txBody>
                    <a:bodyPr/>
                    <a:lstStyle/>
                    <a:p>
                      <a:pPr algn="ctr" rtl="0" fontAlgn="ctr"/>
                      <a:r>
                        <a:rPr lang="en-US" sz="1000" b="1" i="0" u="none" strike="noStrike">
                          <a:solidFill>
                            <a:srgbClr val="000000"/>
                          </a:solidFill>
                          <a:effectLst/>
                          <a:latin typeface="Arial" panose="020B0604020202020204" pitchFamily="34" charset="0"/>
                        </a:rPr>
                        <a:t>2.35:1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2.2:1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2.06:1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1.94:1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1.83:1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1.74:1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1.65:1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1.58:1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1.51:1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1.44:1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1.39:1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1.33:1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extLst>
                  <a:ext uri="{0D108BD9-81ED-4DB2-BD59-A6C34878D82A}">
                    <a16:rowId xmlns:a16="http://schemas.microsoft.com/office/drawing/2014/main" val="10001"/>
                  </a:ext>
                </a:extLst>
              </a:tr>
              <a:tr h="365760">
                <a:tc>
                  <a:txBody>
                    <a:bodyPr/>
                    <a:lstStyle/>
                    <a:p>
                      <a:pPr algn="ctr" rtl="0" fontAlgn="ctr"/>
                      <a:r>
                        <a:rPr lang="en-US" sz="900" b="1" i="0" u="none" strike="noStrike" dirty="0">
                          <a:solidFill>
                            <a:srgbClr val="000000"/>
                          </a:solidFill>
                          <a:effectLst/>
                          <a:latin typeface="Arial" panose="020B0604020202020204" pitchFamily="34" charset="0"/>
                        </a:rPr>
                        <a:t>Inertia (GW∙s)</a:t>
                      </a:r>
                    </a:p>
                  </a:txBody>
                  <a:tcPr marL="8284" marR="8284" marT="82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CBCB"/>
                    </a:solidFill>
                  </a:tcPr>
                </a:tc>
                <a:tc>
                  <a:txBody>
                    <a:bodyPr/>
                    <a:lstStyle/>
                    <a:p>
                      <a:pPr algn="ctr" rtl="0" fontAlgn="ctr"/>
                      <a:r>
                        <a:rPr lang="en-US" sz="1000" b="1" i="0" u="none" strike="noStrike">
                          <a:solidFill>
                            <a:srgbClr val="000000"/>
                          </a:solidFill>
                          <a:effectLst/>
                          <a:latin typeface="Arial" panose="020B0604020202020204" pitchFamily="34" charset="0"/>
                        </a:rPr>
                        <a:t>130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140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150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160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170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180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190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200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210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220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230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240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extLst>
                  <a:ext uri="{0D108BD9-81ED-4DB2-BD59-A6C34878D82A}">
                    <a16:rowId xmlns:a16="http://schemas.microsoft.com/office/drawing/2014/main" val="10002"/>
                  </a:ext>
                </a:extLst>
              </a:tr>
              <a:tr h="365760">
                <a:tc>
                  <a:txBody>
                    <a:bodyPr/>
                    <a:lstStyle/>
                    <a:p>
                      <a:pPr algn="ctr" rtl="0" fontAlgn="ctr"/>
                      <a:r>
                        <a:rPr lang="en-US" sz="900" b="1" i="0" u="none" strike="noStrike" dirty="0">
                          <a:solidFill>
                            <a:srgbClr val="000000"/>
                          </a:solidFill>
                          <a:effectLst/>
                          <a:latin typeface="Arial" panose="020B0604020202020204" pitchFamily="34" charset="0"/>
                        </a:rPr>
                        <a:t>PFR Req.</a:t>
                      </a:r>
                      <a:r>
                        <a:rPr lang="en-US" sz="900" b="1" i="0" u="none" strike="noStrike" baseline="0" dirty="0">
                          <a:solidFill>
                            <a:srgbClr val="000000"/>
                          </a:solidFill>
                          <a:effectLst/>
                          <a:latin typeface="Arial" panose="020B0604020202020204" pitchFamily="34" charset="0"/>
                        </a:rPr>
                        <a:t> </a:t>
                      </a:r>
                      <a:r>
                        <a:rPr lang="en-US" sz="900" b="1" i="0" u="none" strike="noStrike" dirty="0">
                          <a:solidFill>
                            <a:srgbClr val="000000"/>
                          </a:solidFill>
                          <a:effectLst/>
                          <a:latin typeface="Arial" panose="020B0604020202020204" pitchFamily="34" charset="0"/>
                        </a:rPr>
                        <a:t>(no LR)</a:t>
                      </a:r>
                    </a:p>
                    <a:p>
                      <a:pPr algn="ctr" rtl="0" fontAlgn="ctr"/>
                      <a:r>
                        <a:rPr lang="en-US" sz="900" b="1" i="0" u="none" strike="noStrike" dirty="0">
                          <a:solidFill>
                            <a:srgbClr val="000000"/>
                          </a:solidFill>
                          <a:effectLst/>
                          <a:latin typeface="Arial" panose="020B0604020202020204" pitchFamily="34" charset="0"/>
                        </a:rPr>
                        <a:t>(MW)</a:t>
                      </a:r>
                    </a:p>
                  </a:txBody>
                  <a:tcPr marL="8284" marR="8284" marT="82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CBCB"/>
                    </a:solidFill>
                  </a:tcPr>
                </a:tc>
                <a:tc>
                  <a:txBody>
                    <a:bodyPr/>
                    <a:lstStyle/>
                    <a:p>
                      <a:pPr algn="ctr" rtl="0" fontAlgn="ctr"/>
                      <a:r>
                        <a:rPr lang="en-US" sz="1000" b="1" i="0" u="none" strike="noStrike" dirty="0">
                          <a:solidFill>
                            <a:srgbClr val="000000"/>
                          </a:solidFill>
                          <a:effectLst/>
                          <a:latin typeface="Arial" panose="020B0604020202020204" pitchFamily="34" charset="0"/>
                        </a:rPr>
                        <a:t>5960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dirty="0">
                          <a:solidFill>
                            <a:srgbClr val="000000"/>
                          </a:solidFill>
                          <a:effectLst/>
                          <a:latin typeface="Arial" panose="020B0604020202020204" pitchFamily="34" charset="0"/>
                        </a:rPr>
                        <a:t>5563</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dirty="0">
                          <a:solidFill>
                            <a:srgbClr val="000000"/>
                          </a:solidFill>
                          <a:effectLst/>
                          <a:latin typeface="Arial" panose="020B0604020202020204" pitchFamily="34" charset="0"/>
                        </a:rPr>
                        <a:t>5200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dirty="0">
                          <a:solidFill>
                            <a:srgbClr val="000000"/>
                          </a:solidFill>
                          <a:effectLst/>
                          <a:latin typeface="Arial" panose="020B0604020202020204" pitchFamily="34" charset="0"/>
                        </a:rPr>
                        <a:t>4892</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dirty="0">
                          <a:solidFill>
                            <a:srgbClr val="000000"/>
                          </a:solidFill>
                          <a:effectLst/>
                          <a:latin typeface="Arial" panose="020B0604020202020204" pitchFamily="34" charset="0"/>
                        </a:rPr>
                        <a:t>4622</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dirty="0">
                          <a:solidFill>
                            <a:srgbClr val="000000"/>
                          </a:solidFill>
                          <a:effectLst/>
                          <a:latin typeface="Arial" panose="020B0604020202020204" pitchFamily="34" charset="0"/>
                        </a:rPr>
                        <a:t>4329</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dirty="0">
                          <a:solidFill>
                            <a:srgbClr val="000000"/>
                          </a:solidFill>
                          <a:effectLst/>
                          <a:latin typeface="Arial" panose="020B0604020202020204" pitchFamily="34" charset="0"/>
                        </a:rPr>
                        <a:t>4114</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dirty="0">
                          <a:solidFill>
                            <a:srgbClr val="000000"/>
                          </a:solidFill>
                          <a:effectLst/>
                          <a:latin typeface="Arial" panose="020B0604020202020204" pitchFamily="34" charset="0"/>
                        </a:rPr>
                        <a:t>3920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dirty="0">
                          <a:solidFill>
                            <a:srgbClr val="000000"/>
                          </a:solidFill>
                          <a:effectLst/>
                          <a:latin typeface="Arial" panose="020B0604020202020204" pitchFamily="34" charset="0"/>
                        </a:rPr>
                        <a:t>3744</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dirty="0">
                          <a:solidFill>
                            <a:srgbClr val="000000"/>
                          </a:solidFill>
                          <a:effectLst/>
                          <a:latin typeface="Arial" panose="020B0604020202020204" pitchFamily="34" charset="0"/>
                        </a:rPr>
                        <a:t>3522</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3314</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dirty="0">
                          <a:solidFill>
                            <a:srgbClr val="000000"/>
                          </a:solidFill>
                          <a:effectLst/>
                          <a:latin typeface="Arial" panose="020B0604020202020204" pitchFamily="34" charset="0"/>
                        </a:rPr>
                        <a:t>3139</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extLst>
                  <a:ext uri="{0D108BD9-81ED-4DB2-BD59-A6C34878D82A}">
                    <a16:rowId xmlns:a16="http://schemas.microsoft.com/office/drawing/2014/main" val="10003"/>
                  </a:ext>
                </a:extLst>
              </a:tr>
              <a:tr h="365760">
                <a:tc>
                  <a:txBody>
                    <a:bodyPr/>
                    <a:lstStyle/>
                    <a:p>
                      <a:pPr marL="0" marR="0" indent="0" algn="ctr" defTabSz="685800" rtl="0" eaLnBrk="1" fontAlgn="ctr" latinLnBrk="0" hangingPunct="1">
                        <a:lnSpc>
                          <a:spcPct val="100000"/>
                        </a:lnSpc>
                        <a:spcBef>
                          <a:spcPts val="0"/>
                        </a:spcBef>
                        <a:spcAft>
                          <a:spcPts val="0"/>
                        </a:spcAft>
                        <a:buClrTx/>
                        <a:buSzTx/>
                        <a:buFontTx/>
                        <a:buNone/>
                        <a:tabLst/>
                        <a:defRPr/>
                      </a:pPr>
                      <a:r>
                        <a:rPr lang="en-US" sz="900" b="1" i="0" u="none" strike="noStrike" dirty="0">
                          <a:solidFill>
                            <a:srgbClr val="FF0000"/>
                          </a:solidFill>
                          <a:effectLst/>
                          <a:latin typeface="Arial" panose="020B0604020202020204" pitchFamily="34" charset="0"/>
                        </a:rPr>
                        <a:t>*</a:t>
                      </a:r>
                      <a:r>
                        <a:rPr lang="en-US" sz="900" b="1" i="0" u="none" strike="noStrike" dirty="0">
                          <a:solidFill>
                            <a:srgbClr val="000000"/>
                          </a:solidFill>
                          <a:effectLst/>
                          <a:latin typeface="Arial" panose="020B0604020202020204" pitchFamily="34" charset="0"/>
                        </a:rPr>
                        <a:t>RRS </a:t>
                      </a:r>
                      <a:r>
                        <a:rPr lang="en-US" sz="900" b="1" i="0" u="none" strike="noStrike" dirty="0" err="1">
                          <a:solidFill>
                            <a:srgbClr val="000000"/>
                          </a:solidFill>
                          <a:effectLst/>
                          <a:latin typeface="Arial" panose="020B0604020202020204" pitchFamily="34" charset="0"/>
                        </a:rPr>
                        <a:t>Curr</a:t>
                      </a:r>
                      <a:r>
                        <a:rPr lang="en-US" sz="900" b="1" i="0" u="none" strike="noStrike" dirty="0">
                          <a:solidFill>
                            <a:srgbClr val="000000"/>
                          </a:solidFill>
                          <a:effectLst/>
                          <a:latin typeface="Arial" panose="020B0604020202020204" pitchFamily="34" charset="0"/>
                        </a:rPr>
                        <a:t> IFRO (MW)</a:t>
                      </a:r>
                    </a:p>
                  </a:txBody>
                  <a:tcPr marL="8284" marR="8284" marT="82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CBCB"/>
                    </a:solidFill>
                  </a:tcPr>
                </a:tc>
                <a:tc>
                  <a:txBody>
                    <a:bodyPr/>
                    <a:lstStyle/>
                    <a:p>
                      <a:pPr algn="ctr" rtl="0" fontAlgn="ctr"/>
                      <a:r>
                        <a:rPr lang="en-US" sz="1000" b="0" i="1" u="none" strike="noStrike" dirty="0">
                          <a:solidFill>
                            <a:srgbClr val="000000"/>
                          </a:solidFill>
                          <a:effectLst/>
                          <a:latin typeface="Arial" panose="020B0604020202020204" pitchFamily="34" charset="0"/>
                        </a:rPr>
                        <a:t>3352</a:t>
                      </a:r>
                    </a:p>
                  </a:txBody>
                  <a:tcPr marL="8935" marR="8935" marT="893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0" i="1" u="none" strike="noStrike" dirty="0">
                          <a:solidFill>
                            <a:srgbClr val="000000"/>
                          </a:solidFill>
                          <a:effectLst/>
                          <a:latin typeface="Arial" panose="020B0604020202020204" pitchFamily="34" charset="0"/>
                        </a:rPr>
                        <a:t>3303</a:t>
                      </a:r>
                    </a:p>
                  </a:txBody>
                  <a:tcPr marL="8935" marR="8935" marT="893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0" i="1" u="none" strike="noStrike" dirty="0">
                          <a:solidFill>
                            <a:srgbClr val="000000"/>
                          </a:solidFill>
                          <a:effectLst/>
                          <a:latin typeface="Arial" panose="020B0604020202020204" pitchFamily="34" charset="0"/>
                        </a:rPr>
                        <a:t>3255</a:t>
                      </a:r>
                    </a:p>
                  </a:txBody>
                  <a:tcPr marL="8935" marR="8935" marT="893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0" i="1" u="none" strike="noStrike" dirty="0">
                          <a:solidFill>
                            <a:srgbClr val="000000"/>
                          </a:solidFill>
                          <a:effectLst/>
                          <a:latin typeface="Arial" panose="020B0604020202020204" pitchFamily="34" charset="0"/>
                        </a:rPr>
                        <a:t>3210</a:t>
                      </a:r>
                    </a:p>
                  </a:txBody>
                  <a:tcPr marL="8935" marR="8935" marT="893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0" i="1" u="none" strike="noStrike" dirty="0">
                          <a:solidFill>
                            <a:srgbClr val="000000"/>
                          </a:solidFill>
                          <a:effectLst/>
                          <a:latin typeface="Arial" panose="020B0604020202020204" pitchFamily="34" charset="0"/>
                        </a:rPr>
                        <a:t>3170</a:t>
                      </a:r>
                    </a:p>
                  </a:txBody>
                  <a:tcPr marL="8935" marR="8935" marT="893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0" i="1" u="none" strike="noStrike" dirty="0">
                          <a:solidFill>
                            <a:srgbClr val="000000"/>
                          </a:solidFill>
                          <a:effectLst/>
                          <a:latin typeface="Arial" panose="020B0604020202020204" pitchFamily="34" charset="0"/>
                        </a:rPr>
                        <a:t>3092</a:t>
                      </a:r>
                    </a:p>
                  </a:txBody>
                  <a:tcPr marL="8935" marR="8935" marT="893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0" i="1" u="none" strike="noStrike" dirty="0">
                          <a:solidFill>
                            <a:srgbClr val="000000"/>
                          </a:solidFill>
                          <a:effectLst/>
                          <a:latin typeface="Arial" panose="020B0604020202020204" pitchFamily="34" charset="0"/>
                        </a:rPr>
                        <a:t>3053</a:t>
                      </a:r>
                    </a:p>
                  </a:txBody>
                  <a:tcPr marL="8935" marR="8935" marT="893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0" i="1" u="none" strike="noStrike" dirty="0">
                          <a:solidFill>
                            <a:srgbClr val="000000"/>
                          </a:solidFill>
                          <a:effectLst/>
                          <a:latin typeface="Arial" panose="020B0604020202020204" pitchFamily="34" charset="0"/>
                        </a:rPr>
                        <a:t>3002</a:t>
                      </a:r>
                    </a:p>
                  </a:txBody>
                  <a:tcPr marL="8935" marR="8935" marT="893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0" i="1" u="none" strike="noStrike" dirty="0">
                          <a:solidFill>
                            <a:srgbClr val="000000"/>
                          </a:solidFill>
                          <a:effectLst/>
                          <a:latin typeface="Arial" panose="020B0604020202020204" pitchFamily="34" charset="0"/>
                        </a:rPr>
                        <a:t>2959</a:t>
                      </a:r>
                    </a:p>
                  </a:txBody>
                  <a:tcPr marL="8935" marR="8935" marT="893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0" i="1" u="none" strike="noStrike" dirty="0">
                          <a:solidFill>
                            <a:srgbClr val="000000"/>
                          </a:solidFill>
                          <a:effectLst/>
                          <a:latin typeface="Arial" panose="020B0604020202020204" pitchFamily="34" charset="0"/>
                        </a:rPr>
                        <a:t>2880</a:t>
                      </a:r>
                    </a:p>
                  </a:txBody>
                  <a:tcPr marL="8935" marR="8935" marT="893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0" i="1" u="none" strike="noStrike" dirty="0">
                          <a:solidFill>
                            <a:srgbClr val="000000"/>
                          </a:solidFill>
                          <a:effectLst/>
                          <a:latin typeface="Arial" panose="020B0604020202020204" pitchFamily="34" charset="0"/>
                        </a:rPr>
                        <a:t>2783</a:t>
                      </a:r>
                    </a:p>
                  </a:txBody>
                  <a:tcPr marL="8935" marR="8935" marT="893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0" i="1" u="none" strike="noStrike" dirty="0">
                          <a:solidFill>
                            <a:srgbClr val="000000"/>
                          </a:solidFill>
                          <a:effectLst/>
                          <a:latin typeface="Arial" panose="020B0604020202020204" pitchFamily="34" charset="0"/>
                        </a:rPr>
                        <a:t>2712</a:t>
                      </a:r>
                    </a:p>
                  </a:txBody>
                  <a:tcPr marL="8935" marR="8935" marT="893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extLst>
                  <a:ext uri="{0D108BD9-81ED-4DB2-BD59-A6C34878D82A}">
                    <a16:rowId xmlns:a16="http://schemas.microsoft.com/office/drawing/2014/main" val="10004"/>
                  </a:ext>
                </a:extLst>
              </a:tr>
              <a:tr h="365760">
                <a:tc>
                  <a:txBody>
                    <a:bodyPr/>
                    <a:lstStyle/>
                    <a:p>
                      <a:pPr marL="0" marR="0" indent="0" algn="ctr" defTabSz="685800" rtl="0" eaLnBrk="1" fontAlgn="ctr" latinLnBrk="0" hangingPunct="1">
                        <a:lnSpc>
                          <a:spcPct val="100000"/>
                        </a:lnSpc>
                        <a:spcBef>
                          <a:spcPts val="0"/>
                        </a:spcBef>
                        <a:spcAft>
                          <a:spcPts val="0"/>
                        </a:spcAft>
                        <a:buClrTx/>
                        <a:buSzTx/>
                        <a:buFontTx/>
                        <a:buNone/>
                        <a:tabLst/>
                        <a:defRPr/>
                      </a:pPr>
                      <a:r>
                        <a:rPr lang="en-US" sz="900" b="1" i="0" u="none" strike="noStrike" dirty="0">
                          <a:solidFill>
                            <a:srgbClr val="FF0000"/>
                          </a:solidFill>
                          <a:effectLst/>
                          <a:latin typeface="Arial" panose="020B0604020202020204" pitchFamily="34" charset="0"/>
                        </a:rPr>
                        <a:t>**</a:t>
                      </a:r>
                      <a:r>
                        <a:rPr lang="en-US" sz="900" b="1" i="0" u="none" strike="noStrike" dirty="0">
                          <a:solidFill>
                            <a:srgbClr val="000000"/>
                          </a:solidFill>
                          <a:effectLst/>
                          <a:latin typeface="Arial" panose="020B0604020202020204" pitchFamily="34" charset="0"/>
                        </a:rPr>
                        <a:t>RRS </a:t>
                      </a:r>
                      <a:r>
                        <a:rPr lang="en-US" sz="900" b="1" i="0" u="none" strike="noStrike" dirty="0" err="1">
                          <a:solidFill>
                            <a:srgbClr val="000000"/>
                          </a:solidFill>
                          <a:effectLst/>
                          <a:latin typeface="Arial" panose="020B0604020202020204" pitchFamily="34" charset="0"/>
                        </a:rPr>
                        <a:t>Upd</a:t>
                      </a:r>
                      <a:r>
                        <a:rPr lang="en-US" sz="900" b="1" i="0" u="none" strike="noStrike" dirty="0">
                          <a:solidFill>
                            <a:srgbClr val="000000"/>
                          </a:solidFill>
                          <a:effectLst/>
                          <a:latin typeface="Arial" panose="020B0604020202020204" pitchFamily="34" charset="0"/>
                        </a:rPr>
                        <a:t> IFRO (MW)</a:t>
                      </a:r>
                    </a:p>
                  </a:txBody>
                  <a:tcPr marL="8284" marR="8284" marT="82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CBCB"/>
                    </a:solidFill>
                  </a:tcPr>
                </a:tc>
                <a:tc>
                  <a:txBody>
                    <a:bodyPr/>
                    <a:lstStyle/>
                    <a:p>
                      <a:pPr marL="0" algn="ctr" defTabSz="685800" rtl="0" eaLnBrk="1" fontAlgn="ctr" latinLnBrk="0" hangingPunct="1"/>
                      <a:r>
                        <a:rPr lang="en-US" sz="1000" b="1" i="0" u="none" strike="noStrike" kern="1200" dirty="0">
                          <a:solidFill>
                            <a:srgbClr val="000000"/>
                          </a:solidFill>
                          <a:effectLst/>
                          <a:latin typeface="Arial" panose="020B0604020202020204" pitchFamily="34" charset="0"/>
                          <a:ea typeface="+mn-ea"/>
                          <a:cs typeface="+mn-cs"/>
                        </a:rPr>
                        <a:t>3293</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marL="0" algn="ctr" defTabSz="685800" rtl="0" eaLnBrk="1" fontAlgn="ctr" latinLnBrk="0" hangingPunct="1"/>
                      <a:r>
                        <a:rPr lang="en-US" sz="1000" b="1" i="0" u="none" strike="noStrike" kern="1200" dirty="0">
                          <a:solidFill>
                            <a:srgbClr val="000000"/>
                          </a:solidFill>
                          <a:effectLst/>
                          <a:latin typeface="Arial" panose="020B0604020202020204" pitchFamily="34" charset="0"/>
                          <a:ea typeface="+mn-ea"/>
                          <a:cs typeface="+mn-cs"/>
                        </a:rPr>
                        <a:t>3234</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marL="0" algn="ctr" defTabSz="685800" rtl="0" eaLnBrk="1" fontAlgn="ctr" latinLnBrk="0" hangingPunct="1"/>
                      <a:r>
                        <a:rPr lang="en-US" sz="1000" b="1" i="0" u="none" strike="noStrike" kern="1200" dirty="0">
                          <a:solidFill>
                            <a:srgbClr val="000000"/>
                          </a:solidFill>
                          <a:effectLst/>
                          <a:latin typeface="Arial" panose="020B0604020202020204" pitchFamily="34" charset="0"/>
                          <a:ea typeface="+mn-ea"/>
                          <a:cs typeface="+mn-cs"/>
                        </a:rPr>
                        <a:t>3178</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marL="0" algn="ctr" defTabSz="685800" rtl="0" eaLnBrk="1" fontAlgn="ctr" latinLnBrk="0" hangingPunct="1"/>
                      <a:r>
                        <a:rPr lang="en-US" sz="1000" b="1" i="0" u="none" strike="noStrike" kern="1200" dirty="0">
                          <a:solidFill>
                            <a:srgbClr val="000000"/>
                          </a:solidFill>
                          <a:effectLst/>
                          <a:latin typeface="Arial" panose="020B0604020202020204" pitchFamily="34" charset="0"/>
                          <a:ea typeface="+mn-ea"/>
                          <a:cs typeface="+mn-cs"/>
                        </a:rPr>
                        <a:t>3128</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marL="0" algn="ctr" defTabSz="685800" rtl="0" eaLnBrk="1" fontAlgn="ctr" latinLnBrk="0" hangingPunct="1"/>
                      <a:r>
                        <a:rPr lang="en-US" sz="1000" b="1" i="0" u="none" strike="noStrike" kern="1200" dirty="0">
                          <a:solidFill>
                            <a:srgbClr val="000000"/>
                          </a:solidFill>
                          <a:effectLst/>
                          <a:latin typeface="Arial" panose="020B0604020202020204" pitchFamily="34" charset="0"/>
                          <a:ea typeface="+mn-ea"/>
                          <a:cs typeface="+mn-cs"/>
                        </a:rPr>
                        <a:t>3088</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marL="0" algn="ctr" defTabSz="685800" rtl="0" eaLnBrk="1" fontAlgn="ctr" latinLnBrk="0" hangingPunct="1"/>
                      <a:r>
                        <a:rPr lang="en-US" sz="1000" b="1" i="0" u="none" strike="noStrike" kern="1200" dirty="0">
                          <a:solidFill>
                            <a:srgbClr val="000000"/>
                          </a:solidFill>
                          <a:effectLst/>
                          <a:latin typeface="Arial" panose="020B0604020202020204" pitchFamily="34" charset="0"/>
                          <a:ea typeface="+mn-ea"/>
                          <a:cs typeface="+mn-cs"/>
                        </a:rPr>
                        <a:t>3015</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marL="0" algn="ctr" defTabSz="685800" rtl="0" eaLnBrk="1" fontAlgn="ctr" latinLnBrk="0" hangingPunct="1"/>
                      <a:r>
                        <a:rPr lang="en-US" sz="1000" b="1" i="0" u="none" strike="noStrike" kern="1200" dirty="0">
                          <a:solidFill>
                            <a:srgbClr val="000000"/>
                          </a:solidFill>
                          <a:effectLst/>
                          <a:latin typeface="Arial" panose="020B0604020202020204" pitchFamily="34" charset="0"/>
                          <a:ea typeface="+mn-ea"/>
                          <a:cs typeface="+mn-cs"/>
                        </a:rPr>
                        <a:t>2982</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marL="0" algn="ctr" defTabSz="685800" rtl="0" eaLnBrk="1" fontAlgn="ctr" latinLnBrk="0" hangingPunct="1"/>
                      <a:r>
                        <a:rPr lang="en-US" sz="1000" b="1" i="0" u="none" strike="noStrike" kern="1200" dirty="0">
                          <a:solidFill>
                            <a:srgbClr val="000000"/>
                          </a:solidFill>
                          <a:effectLst/>
                          <a:latin typeface="Arial" panose="020B0604020202020204" pitchFamily="34" charset="0"/>
                          <a:ea typeface="+mn-ea"/>
                          <a:cs typeface="+mn-cs"/>
                        </a:rPr>
                        <a:t>2936</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marL="0" algn="ctr" defTabSz="685800" rtl="0" eaLnBrk="1" fontAlgn="ctr" latinLnBrk="0" hangingPunct="1"/>
                      <a:r>
                        <a:rPr lang="en-US" sz="1000" b="1" i="0" u="none" strike="noStrike" kern="1200" dirty="0">
                          <a:solidFill>
                            <a:srgbClr val="000000"/>
                          </a:solidFill>
                          <a:effectLst/>
                          <a:latin typeface="Arial" panose="020B0604020202020204" pitchFamily="34" charset="0"/>
                          <a:ea typeface="+mn-ea"/>
                          <a:cs typeface="+mn-cs"/>
                        </a:rPr>
                        <a:t>2898</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marL="0" algn="ctr" defTabSz="685800" rtl="0" eaLnBrk="1" fontAlgn="ctr" latinLnBrk="0" hangingPunct="1"/>
                      <a:r>
                        <a:rPr lang="en-US" sz="1000" b="1" i="0" u="none" strike="noStrike" kern="1200" dirty="0">
                          <a:solidFill>
                            <a:srgbClr val="000000"/>
                          </a:solidFill>
                          <a:effectLst/>
                          <a:latin typeface="Arial" panose="020B0604020202020204" pitchFamily="34" charset="0"/>
                          <a:ea typeface="+mn-ea"/>
                          <a:cs typeface="+mn-cs"/>
                        </a:rPr>
                        <a:t>2825</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marL="0" algn="ctr" defTabSz="685800" rtl="0" eaLnBrk="1" fontAlgn="ctr" latinLnBrk="0" hangingPunct="1"/>
                      <a:r>
                        <a:rPr lang="en-US" sz="1000" b="1" i="0" u="none" strike="noStrike" kern="1200" dirty="0">
                          <a:solidFill>
                            <a:srgbClr val="000000"/>
                          </a:solidFill>
                          <a:effectLst/>
                          <a:latin typeface="Arial" panose="020B0604020202020204" pitchFamily="34" charset="0"/>
                          <a:ea typeface="+mn-ea"/>
                          <a:cs typeface="+mn-cs"/>
                        </a:rPr>
                        <a:t>2732</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marL="0" algn="ctr" defTabSz="685800" rtl="0" eaLnBrk="1" fontAlgn="ctr" latinLnBrk="0" hangingPunct="1"/>
                      <a:r>
                        <a:rPr lang="en-US" sz="1000" b="1" i="0" u="none" strike="noStrike" kern="1200" dirty="0">
                          <a:solidFill>
                            <a:srgbClr val="000000"/>
                          </a:solidFill>
                          <a:effectLst/>
                          <a:latin typeface="Arial" panose="020B0604020202020204" pitchFamily="34" charset="0"/>
                          <a:ea typeface="+mn-ea"/>
                          <a:cs typeface="+mn-cs"/>
                        </a:rPr>
                        <a:t>2668</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extLst>
                  <a:ext uri="{0D108BD9-81ED-4DB2-BD59-A6C34878D82A}">
                    <a16:rowId xmlns:a16="http://schemas.microsoft.com/office/drawing/2014/main" val="10005"/>
                  </a:ext>
                </a:extLst>
              </a:tr>
            </a:tbl>
          </a:graphicData>
        </a:graphic>
      </p:graphicFrame>
      <p:graphicFrame>
        <p:nvGraphicFramePr>
          <p:cNvPr id="19" name="Table 18"/>
          <p:cNvGraphicFramePr>
            <a:graphicFrameLocks noGrp="1"/>
          </p:cNvGraphicFramePr>
          <p:nvPr/>
        </p:nvGraphicFramePr>
        <p:xfrm>
          <a:off x="278892" y="3218255"/>
          <a:ext cx="8577072" cy="2166265"/>
        </p:xfrm>
        <a:graphic>
          <a:graphicData uri="http://schemas.openxmlformats.org/drawingml/2006/table">
            <a:tbl>
              <a:tblPr/>
              <a:tblGrid>
                <a:gridCol w="612648">
                  <a:extLst>
                    <a:ext uri="{9D8B030D-6E8A-4147-A177-3AD203B41FA5}">
                      <a16:colId xmlns:a16="http://schemas.microsoft.com/office/drawing/2014/main" val="20000"/>
                    </a:ext>
                  </a:extLst>
                </a:gridCol>
                <a:gridCol w="612648">
                  <a:extLst>
                    <a:ext uri="{9D8B030D-6E8A-4147-A177-3AD203B41FA5}">
                      <a16:colId xmlns:a16="http://schemas.microsoft.com/office/drawing/2014/main" val="20001"/>
                    </a:ext>
                  </a:extLst>
                </a:gridCol>
                <a:gridCol w="612648">
                  <a:extLst>
                    <a:ext uri="{9D8B030D-6E8A-4147-A177-3AD203B41FA5}">
                      <a16:colId xmlns:a16="http://schemas.microsoft.com/office/drawing/2014/main" val="20002"/>
                    </a:ext>
                  </a:extLst>
                </a:gridCol>
                <a:gridCol w="612648">
                  <a:extLst>
                    <a:ext uri="{9D8B030D-6E8A-4147-A177-3AD203B41FA5}">
                      <a16:colId xmlns:a16="http://schemas.microsoft.com/office/drawing/2014/main" val="20003"/>
                    </a:ext>
                  </a:extLst>
                </a:gridCol>
                <a:gridCol w="612648">
                  <a:extLst>
                    <a:ext uri="{9D8B030D-6E8A-4147-A177-3AD203B41FA5}">
                      <a16:colId xmlns:a16="http://schemas.microsoft.com/office/drawing/2014/main" val="20004"/>
                    </a:ext>
                  </a:extLst>
                </a:gridCol>
                <a:gridCol w="612648">
                  <a:extLst>
                    <a:ext uri="{9D8B030D-6E8A-4147-A177-3AD203B41FA5}">
                      <a16:colId xmlns:a16="http://schemas.microsoft.com/office/drawing/2014/main" val="20005"/>
                    </a:ext>
                  </a:extLst>
                </a:gridCol>
                <a:gridCol w="612648">
                  <a:extLst>
                    <a:ext uri="{9D8B030D-6E8A-4147-A177-3AD203B41FA5}">
                      <a16:colId xmlns:a16="http://schemas.microsoft.com/office/drawing/2014/main" val="20006"/>
                    </a:ext>
                  </a:extLst>
                </a:gridCol>
                <a:gridCol w="612648">
                  <a:extLst>
                    <a:ext uri="{9D8B030D-6E8A-4147-A177-3AD203B41FA5}">
                      <a16:colId xmlns:a16="http://schemas.microsoft.com/office/drawing/2014/main" val="20007"/>
                    </a:ext>
                  </a:extLst>
                </a:gridCol>
                <a:gridCol w="612648">
                  <a:extLst>
                    <a:ext uri="{9D8B030D-6E8A-4147-A177-3AD203B41FA5}">
                      <a16:colId xmlns:a16="http://schemas.microsoft.com/office/drawing/2014/main" val="20008"/>
                    </a:ext>
                  </a:extLst>
                </a:gridCol>
                <a:gridCol w="612648">
                  <a:extLst>
                    <a:ext uri="{9D8B030D-6E8A-4147-A177-3AD203B41FA5}">
                      <a16:colId xmlns:a16="http://schemas.microsoft.com/office/drawing/2014/main" val="20009"/>
                    </a:ext>
                  </a:extLst>
                </a:gridCol>
                <a:gridCol w="612648">
                  <a:extLst>
                    <a:ext uri="{9D8B030D-6E8A-4147-A177-3AD203B41FA5}">
                      <a16:colId xmlns:a16="http://schemas.microsoft.com/office/drawing/2014/main" val="20010"/>
                    </a:ext>
                  </a:extLst>
                </a:gridCol>
                <a:gridCol w="612648">
                  <a:extLst>
                    <a:ext uri="{9D8B030D-6E8A-4147-A177-3AD203B41FA5}">
                      <a16:colId xmlns:a16="http://schemas.microsoft.com/office/drawing/2014/main" val="20011"/>
                    </a:ext>
                  </a:extLst>
                </a:gridCol>
                <a:gridCol w="612648">
                  <a:extLst>
                    <a:ext uri="{9D8B030D-6E8A-4147-A177-3AD203B41FA5}">
                      <a16:colId xmlns:a16="http://schemas.microsoft.com/office/drawing/2014/main" val="20012"/>
                    </a:ext>
                  </a:extLst>
                </a:gridCol>
                <a:gridCol w="612648">
                  <a:extLst>
                    <a:ext uri="{9D8B030D-6E8A-4147-A177-3AD203B41FA5}">
                      <a16:colId xmlns:a16="http://schemas.microsoft.com/office/drawing/2014/main" val="20013"/>
                    </a:ext>
                  </a:extLst>
                </a:gridCol>
              </a:tblGrid>
              <a:tr h="252721">
                <a:tc>
                  <a:txBody>
                    <a:bodyPr/>
                    <a:lstStyle/>
                    <a:p>
                      <a:pPr algn="ctr" rtl="0" fontAlgn="ctr"/>
                      <a:r>
                        <a:rPr lang="en-US" sz="900" b="1" i="0" u="none" strike="noStrike" dirty="0">
                          <a:solidFill>
                            <a:srgbClr val="FFFFFF"/>
                          </a:solidFill>
                          <a:effectLst/>
                          <a:latin typeface="Arial" panose="020B0604020202020204" pitchFamily="34" charset="0"/>
                        </a:rPr>
                        <a:t> </a:t>
                      </a:r>
                    </a:p>
                  </a:txBody>
                  <a:tcPr marL="8881" marR="8881" marT="888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algn="ctr" rtl="0" fontAlgn="ctr"/>
                      <a:r>
                        <a:rPr lang="en-US" sz="1000" b="1" i="0" u="none" strike="noStrike" dirty="0">
                          <a:solidFill>
                            <a:srgbClr val="FFFFFF"/>
                          </a:solidFill>
                          <a:effectLst/>
                          <a:latin typeface="Arial" panose="020B0604020202020204" pitchFamily="34" charset="0"/>
                        </a:rPr>
                        <a:t>Scenario 13</a:t>
                      </a:r>
                    </a:p>
                  </a:txBody>
                  <a:tcPr marL="8284" marR="8284" marT="82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marL="0" algn="ctr" defTabSz="685800" rtl="0" eaLnBrk="1" fontAlgn="ctr" latinLnBrk="0" hangingPunct="1"/>
                      <a:r>
                        <a:rPr lang="en-US" sz="1000" b="1" i="0" u="none" strike="noStrike" kern="1200" dirty="0">
                          <a:solidFill>
                            <a:srgbClr val="FFFFFF"/>
                          </a:solidFill>
                          <a:effectLst/>
                          <a:latin typeface="Arial" panose="020B0604020202020204" pitchFamily="34" charset="0"/>
                          <a:ea typeface="+mn-ea"/>
                          <a:cs typeface="+mn-cs"/>
                        </a:rPr>
                        <a:t>Scenario 14</a:t>
                      </a:r>
                    </a:p>
                  </a:txBody>
                  <a:tcPr marL="8881" marR="8881" marT="888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marL="0" algn="ctr" defTabSz="685800" rtl="0" eaLnBrk="1" fontAlgn="ctr" latinLnBrk="0" hangingPunct="1"/>
                      <a:r>
                        <a:rPr lang="en-US" sz="1000" b="1" i="0" u="none" strike="noStrike" kern="1200" dirty="0">
                          <a:solidFill>
                            <a:srgbClr val="FFFFFF"/>
                          </a:solidFill>
                          <a:effectLst/>
                          <a:latin typeface="Arial" panose="020B0604020202020204" pitchFamily="34" charset="0"/>
                          <a:ea typeface="+mn-ea"/>
                          <a:cs typeface="+mn-cs"/>
                        </a:rPr>
                        <a:t>Scenario 15</a:t>
                      </a:r>
                    </a:p>
                  </a:txBody>
                  <a:tcPr marL="8881" marR="8881" marT="888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marL="0" algn="ctr" defTabSz="685800" rtl="0" eaLnBrk="1" fontAlgn="ctr" latinLnBrk="0" hangingPunct="1"/>
                      <a:r>
                        <a:rPr lang="en-US" sz="1000" b="1" i="0" u="none" strike="noStrike" kern="1200" dirty="0">
                          <a:solidFill>
                            <a:srgbClr val="FFFFFF"/>
                          </a:solidFill>
                          <a:effectLst/>
                          <a:latin typeface="Arial" panose="020B0604020202020204" pitchFamily="34" charset="0"/>
                          <a:ea typeface="+mn-ea"/>
                          <a:cs typeface="+mn-cs"/>
                        </a:rPr>
                        <a:t>Scenario 16</a:t>
                      </a:r>
                    </a:p>
                  </a:txBody>
                  <a:tcPr marL="8881" marR="8881" marT="888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marL="0" algn="ctr" defTabSz="685800" rtl="0" eaLnBrk="1" fontAlgn="ctr" latinLnBrk="0" hangingPunct="1"/>
                      <a:r>
                        <a:rPr lang="en-US" sz="1000" b="1" i="0" u="none" strike="noStrike" kern="1200" dirty="0">
                          <a:solidFill>
                            <a:srgbClr val="FFFFFF"/>
                          </a:solidFill>
                          <a:effectLst/>
                          <a:latin typeface="Arial" panose="020B0604020202020204" pitchFamily="34" charset="0"/>
                          <a:ea typeface="+mn-ea"/>
                          <a:cs typeface="+mn-cs"/>
                        </a:rPr>
                        <a:t>Scenario 17</a:t>
                      </a:r>
                    </a:p>
                  </a:txBody>
                  <a:tcPr marL="8881" marR="8881" marT="888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marL="0" algn="ctr" defTabSz="685800" rtl="0" eaLnBrk="1" fontAlgn="ctr" latinLnBrk="0" hangingPunct="1"/>
                      <a:r>
                        <a:rPr lang="en-US" sz="1000" b="1" i="0" u="none" strike="noStrike" kern="1200" dirty="0">
                          <a:solidFill>
                            <a:srgbClr val="FFFFFF"/>
                          </a:solidFill>
                          <a:effectLst/>
                          <a:latin typeface="Arial" panose="020B0604020202020204" pitchFamily="34" charset="0"/>
                          <a:ea typeface="+mn-ea"/>
                          <a:cs typeface="+mn-cs"/>
                        </a:rPr>
                        <a:t>Scenario 18</a:t>
                      </a:r>
                    </a:p>
                  </a:txBody>
                  <a:tcPr marL="8881" marR="8881" marT="888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marL="0" algn="ctr" defTabSz="685800" rtl="0" eaLnBrk="1" fontAlgn="ctr" latinLnBrk="0" hangingPunct="1"/>
                      <a:r>
                        <a:rPr lang="en-US" sz="1000" b="1" i="0" u="none" strike="noStrike" kern="1200" dirty="0">
                          <a:solidFill>
                            <a:srgbClr val="FFFFFF"/>
                          </a:solidFill>
                          <a:effectLst/>
                          <a:latin typeface="Arial" panose="020B0604020202020204" pitchFamily="34" charset="0"/>
                          <a:ea typeface="+mn-ea"/>
                          <a:cs typeface="+mn-cs"/>
                        </a:rPr>
                        <a:t>Scenario 19</a:t>
                      </a:r>
                    </a:p>
                  </a:txBody>
                  <a:tcPr marL="8881" marR="8881" marT="888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marL="0" algn="ctr" defTabSz="685800" rtl="0" eaLnBrk="1" fontAlgn="ctr" latinLnBrk="0" hangingPunct="1"/>
                      <a:r>
                        <a:rPr lang="en-US" sz="1000" b="1" i="0" u="none" strike="noStrike" kern="1200" dirty="0">
                          <a:solidFill>
                            <a:srgbClr val="FFFFFF"/>
                          </a:solidFill>
                          <a:effectLst/>
                          <a:latin typeface="Arial" panose="020B0604020202020204" pitchFamily="34" charset="0"/>
                          <a:ea typeface="+mn-ea"/>
                          <a:cs typeface="+mn-cs"/>
                        </a:rPr>
                        <a:t>Scenario 20</a:t>
                      </a:r>
                    </a:p>
                  </a:txBody>
                  <a:tcPr marL="8881" marR="8881" marT="888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marL="0" algn="ctr" defTabSz="685800" rtl="0" eaLnBrk="1" fontAlgn="ctr" latinLnBrk="0" hangingPunct="1"/>
                      <a:r>
                        <a:rPr lang="en-US" sz="1000" b="1" i="0" u="none" strike="noStrike" kern="1200" dirty="0">
                          <a:solidFill>
                            <a:srgbClr val="FFFFFF"/>
                          </a:solidFill>
                          <a:effectLst/>
                          <a:latin typeface="Arial" panose="020B0604020202020204" pitchFamily="34" charset="0"/>
                          <a:ea typeface="+mn-ea"/>
                          <a:cs typeface="+mn-cs"/>
                        </a:rPr>
                        <a:t>Scenario 21</a:t>
                      </a:r>
                    </a:p>
                  </a:txBody>
                  <a:tcPr marL="8881" marR="8881" marT="888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marL="0" algn="ctr" defTabSz="685800" rtl="0" eaLnBrk="1" fontAlgn="ctr" latinLnBrk="0" hangingPunct="1"/>
                      <a:r>
                        <a:rPr lang="en-US" sz="1000" b="1" i="0" u="none" strike="noStrike" kern="1200" dirty="0">
                          <a:solidFill>
                            <a:srgbClr val="FFFFFF"/>
                          </a:solidFill>
                          <a:effectLst/>
                          <a:latin typeface="Arial" panose="020B0604020202020204" pitchFamily="34" charset="0"/>
                          <a:ea typeface="+mn-ea"/>
                          <a:cs typeface="+mn-cs"/>
                        </a:rPr>
                        <a:t>Scenario 22</a:t>
                      </a:r>
                    </a:p>
                  </a:txBody>
                  <a:tcPr marL="8881" marR="8881" marT="888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marL="0" algn="ctr" defTabSz="685800" rtl="0" eaLnBrk="1" fontAlgn="ctr" latinLnBrk="0" hangingPunct="1"/>
                      <a:r>
                        <a:rPr lang="en-US" sz="1000" b="1" i="0" u="none" strike="noStrike" kern="1200" dirty="0">
                          <a:solidFill>
                            <a:srgbClr val="FFFFFF"/>
                          </a:solidFill>
                          <a:effectLst/>
                          <a:latin typeface="Arial" panose="020B0604020202020204" pitchFamily="34" charset="0"/>
                          <a:ea typeface="+mn-ea"/>
                          <a:cs typeface="+mn-cs"/>
                        </a:rPr>
                        <a:t>Scenario 23</a:t>
                      </a:r>
                    </a:p>
                  </a:txBody>
                  <a:tcPr marL="8881" marR="8881" marT="888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marL="0" algn="ctr" defTabSz="685800" rtl="0" eaLnBrk="1" fontAlgn="ctr" latinLnBrk="0" hangingPunct="1"/>
                      <a:r>
                        <a:rPr lang="en-US" sz="1000" b="1" i="0" u="none" strike="noStrike" kern="1200" dirty="0">
                          <a:solidFill>
                            <a:srgbClr val="FFFFFF"/>
                          </a:solidFill>
                          <a:effectLst/>
                          <a:latin typeface="Arial" panose="020B0604020202020204" pitchFamily="34" charset="0"/>
                          <a:ea typeface="+mn-ea"/>
                          <a:cs typeface="+mn-cs"/>
                        </a:rPr>
                        <a:t>Scenario 24</a:t>
                      </a:r>
                    </a:p>
                  </a:txBody>
                  <a:tcPr marL="8881" marR="8881" marT="888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marL="0" algn="ctr" defTabSz="685800" rtl="0" eaLnBrk="1" fontAlgn="ctr" latinLnBrk="0" hangingPunct="1"/>
                      <a:r>
                        <a:rPr lang="en-US" sz="1000" b="1" i="0" u="none" strike="noStrike" kern="1200" dirty="0">
                          <a:solidFill>
                            <a:srgbClr val="FFFFFF"/>
                          </a:solidFill>
                          <a:effectLst/>
                          <a:latin typeface="Arial" panose="020B0604020202020204" pitchFamily="34" charset="0"/>
                          <a:ea typeface="+mn-ea"/>
                          <a:cs typeface="+mn-cs"/>
                        </a:rPr>
                        <a:t>Scenario 25</a:t>
                      </a:r>
                    </a:p>
                  </a:txBody>
                  <a:tcPr marL="8881" marR="8881" marT="888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extLst>
                  <a:ext uri="{0D108BD9-81ED-4DB2-BD59-A6C34878D82A}">
                    <a16:rowId xmlns:a16="http://schemas.microsoft.com/office/drawing/2014/main" val="10000"/>
                  </a:ext>
                </a:extLst>
              </a:tr>
              <a:tr h="365760">
                <a:tc>
                  <a:txBody>
                    <a:bodyPr/>
                    <a:lstStyle/>
                    <a:p>
                      <a:pPr marL="0" algn="ctr" defTabSz="685800" rtl="0" eaLnBrk="1" fontAlgn="ctr" latinLnBrk="0" hangingPunct="1"/>
                      <a:r>
                        <a:rPr lang="en-US" sz="900" b="1" i="0" u="none" strike="noStrike" kern="1200" dirty="0">
                          <a:solidFill>
                            <a:srgbClr val="000000"/>
                          </a:solidFill>
                          <a:effectLst/>
                          <a:latin typeface="Arial" panose="020B0604020202020204" pitchFamily="34" charset="0"/>
                          <a:ea typeface="+mn-ea"/>
                          <a:cs typeface="+mn-cs"/>
                        </a:rPr>
                        <a:t>LR/PFR</a:t>
                      </a:r>
                    </a:p>
                  </a:txBody>
                  <a:tcPr marL="8881" marR="8881" marT="888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CBCB"/>
                    </a:solidFill>
                  </a:tcPr>
                </a:tc>
                <a:tc>
                  <a:txBody>
                    <a:bodyPr/>
                    <a:lstStyle/>
                    <a:p>
                      <a:pPr algn="ctr" rtl="0" fontAlgn="ctr"/>
                      <a:r>
                        <a:rPr lang="en-US" sz="1000" b="1" i="0" u="none" strike="noStrike">
                          <a:solidFill>
                            <a:srgbClr val="000000"/>
                          </a:solidFill>
                          <a:effectLst/>
                          <a:latin typeface="Arial" panose="020B0604020202020204" pitchFamily="34" charset="0"/>
                        </a:rPr>
                        <a:t>1.28:1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1.24:1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1.19:1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1.15:1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1.12:1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1.08:1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1.04:1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1.01:1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extLst>
                  <a:ext uri="{0D108BD9-81ED-4DB2-BD59-A6C34878D82A}">
                    <a16:rowId xmlns:a16="http://schemas.microsoft.com/office/drawing/2014/main" val="10001"/>
                  </a:ext>
                </a:extLst>
              </a:tr>
              <a:tr h="334943">
                <a:tc>
                  <a:txBody>
                    <a:bodyPr/>
                    <a:lstStyle/>
                    <a:p>
                      <a:pPr marL="0" algn="ctr" defTabSz="685800" rtl="0" eaLnBrk="1" fontAlgn="ctr" latinLnBrk="0" hangingPunct="1"/>
                      <a:r>
                        <a:rPr lang="en-US" sz="900" b="1" i="0" u="none" strike="noStrike" kern="1200" dirty="0">
                          <a:solidFill>
                            <a:srgbClr val="000000"/>
                          </a:solidFill>
                          <a:effectLst/>
                          <a:latin typeface="Arial" panose="020B0604020202020204" pitchFamily="34" charset="0"/>
                          <a:ea typeface="+mn-ea"/>
                          <a:cs typeface="+mn-cs"/>
                        </a:rPr>
                        <a:t>Inertia (GW∙s)</a:t>
                      </a:r>
                    </a:p>
                  </a:txBody>
                  <a:tcPr marL="8881" marR="8881" marT="888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CBCB"/>
                    </a:solidFill>
                  </a:tcPr>
                </a:tc>
                <a:tc>
                  <a:txBody>
                    <a:bodyPr/>
                    <a:lstStyle/>
                    <a:p>
                      <a:pPr algn="ctr" rtl="0" fontAlgn="ctr"/>
                      <a:r>
                        <a:rPr lang="en-US" sz="1000" b="1" i="0" u="none" strike="noStrike">
                          <a:solidFill>
                            <a:srgbClr val="000000"/>
                          </a:solidFill>
                          <a:effectLst/>
                          <a:latin typeface="Arial" panose="020B0604020202020204" pitchFamily="34" charset="0"/>
                        </a:rPr>
                        <a:t>250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260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270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280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290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300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310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320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330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340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350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360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370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extLst>
                  <a:ext uri="{0D108BD9-81ED-4DB2-BD59-A6C34878D82A}">
                    <a16:rowId xmlns:a16="http://schemas.microsoft.com/office/drawing/2014/main" val="10002"/>
                  </a:ext>
                </a:extLst>
              </a:tr>
              <a:tr h="365760">
                <a:tc>
                  <a:txBody>
                    <a:bodyPr/>
                    <a:lstStyle/>
                    <a:p>
                      <a:pPr marL="0" algn="ctr" defTabSz="685800" rtl="0" eaLnBrk="1" fontAlgn="ctr" latinLnBrk="0" hangingPunct="1"/>
                      <a:r>
                        <a:rPr lang="en-US" sz="900" b="1" i="0" u="none" strike="noStrike" kern="1200" dirty="0">
                          <a:solidFill>
                            <a:srgbClr val="000000"/>
                          </a:solidFill>
                          <a:effectLst/>
                          <a:latin typeface="Arial" panose="020B0604020202020204" pitchFamily="34" charset="0"/>
                          <a:ea typeface="+mn-ea"/>
                          <a:cs typeface="+mn-cs"/>
                        </a:rPr>
                        <a:t>PFR Req. (no LR) (MW) </a:t>
                      </a:r>
                    </a:p>
                  </a:txBody>
                  <a:tcPr marL="8881" marR="8881" marT="888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CBCB"/>
                    </a:solidFill>
                  </a:tcPr>
                </a:tc>
                <a:tc>
                  <a:txBody>
                    <a:bodyPr/>
                    <a:lstStyle/>
                    <a:p>
                      <a:pPr algn="ctr" rtl="0" fontAlgn="ctr"/>
                      <a:r>
                        <a:rPr lang="en-US" sz="1000" b="1" i="0" u="none" strike="noStrike">
                          <a:solidFill>
                            <a:srgbClr val="000000"/>
                          </a:solidFill>
                          <a:effectLst/>
                          <a:latin typeface="Arial" panose="020B0604020202020204" pitchFamily="34" charset="0"/>
                        </a:rPr>
                        <a:t>3004</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2890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2784</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2686</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2595</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2510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2421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2353</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dirty="0">
                          <a:solidFill>
                            <a:srgbClr val="FF0000"/>
                          </a:solidFill>
                          <a:effectLst/>
                          <a:latin typeface="Arial" panose="020B0604020202020204" pitchFamily="34" charset="0"/>
                        </a:rPr>
                        <a:t>2290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dirty="0">
                          <a:solidFill>
                            <a:srgbClr val="FF0000"/>
                          </a:solidFill>
                          <a:effectLst/>
                          <a:latin typeface="Arial" panose="020B0604020202020204" pitchFamily="34" charset="0"/>
                        </a:rPr>
                        <a:t>2230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dirty="0">
                          <a:solidFill>
                            <a:srgbClr val="FF0000"/>
                          </a:solidFill>
                          <a:effectLst/>
                          <a:latin typeface="Arial" panose="020B0604020202020204" pitchFamily="34" charset="0"/>
                        </a:rPr>
                        <a:t>2173</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dirty="0">
                          <a:solidFill>
                            <a:srgbClr val="FF0000"/>
                          </a:solidFill>
                          <a:effectLst/>
                          <a:latin typeface="Arial" panose="020B0604020202020204" pitchFamily="34" charset="0"/>
                        </a:rPr>
                        <a:t>2119</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dirty="0">
                          <a:solidFill>
                            <a:srgbClr val="FF0000"/>
                          </a:solidFill>
                          <a:effectLst/>
                          <a:latin typeface="Arial" panose="020B0604020202020204" pitchFamily="34" charset="0"/>
                        </a:rPr>
                        <a:t>2068</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extLst>
                  <a:ext uri="{0D108BD9-81ED-4DB2-BD59-A6C34878D82A}">
                    <a16:rowId xmlns:a16="http://schemas.microsoft.com/office/drawing/2014/main" val="10003"/>
                  </a:ext>
                </a:extLst>
              </a:tr>
              <a:tr h="365760">
                <a:tc>
                  <a:txBody>
                    <a:bodyPr/>
                    <a:lstStyle/>
                    <a:p>
                      <a:pPr marL="0" marR="0" indent="0" algn="ctr" defTabSz="685800" rtl="0" eaLnBrk="1" fontAlgn="ctr" latinLnBrk="0" hangingPunct="1">
                        <a:lnSpc>
                          <a:spcPct val="100000"/>
                        </a:lnSpc>
                        <a:spcBef>
                          <a:spcPts val="0"/>
                        </a:spcBef>
                        <a:spcAft>
                          <a:spcPts val="0"/>
                        </a:spcAft>
                        <a:buClrTx/>
                        <a:buSzTx/>
                        <a:buFontTx/>
                        <a:buNone/>
                        <a:tabLst/>
                        <a:defRPr/>
                      </a:pPr>
                      <a:r>
                        <a:rPr lang="en-US" sz="900" b="1" i="0" u="none" strike="noStrike" dirty="0">
                          <a:solidFill>
                            <a:srgbClr val="FF0000"/>
                          </a:solidFill>
                          <a:effectLst/>
                          <a:latin typeface="Arial" panose="020B0604020202020204" pitchFamily="34" charset="0"/>
                        </a:rPr>
                        <a:t>*</a:t>
                      </a:r>
                      <a:r>
                        <a:rPr lang="en-US" sz="900" b="1" i="0" u="none" strike="noStrike" dirty="0">
                          <a:solidFill>
                            <a:srgbClr val="000000"/>
                          </a:solidFill>
                          <a:effectLst/>
                          <a:latin typeface="Arial" panose="020B0604020202020204" pitchFamily="34" charset="0"/>
                        </a:rPr>
                        <a:t>RRS </a:t>
                      </a:r>
                      <a:r>
                        <a:rPr lang="en-US" sz="900" b="1" i="0" u="none" strike="noStrike" dirty="0" err="1">
                          <a:solidFill>
                            <a:srgbClr val="000000"/>
                          </a:solidFill>
                          <a:effectLst/>
                          <a:latin typeface="Arial" panose="020B0604020202020204" pitchFamily="34" charset="0"/>
                        </a:rPr>
                        <a:t>Curr</a:t>
                      </a:r>
                      <a:r>
                        <a:rPr lang="en-US" sz="900" b="1" i="0" u="none" strike="noStrike" dirty="0">
                          <a:solidFill>
                            <a:srgbClr val="000000"/>
                          </a:solidFill>
                          <a:effectLst/>
                          <a:latin typeface="Arial" panose="020B0604020202020204" pitchFamily="34" charset="0"/>
                        </a:rPr>
                        <a:t> IFRO (MW)</a:t>
                      </a:r>
                    </a:p>
                  </a:txBody>
                  <a:tcPr marL="8284" marR="8284" marT="82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CBCB"/>
                    </a:solidFill>
                  </a:tcPr>
                </a:tc>
                <a:tc>
                  <a:txBody>
                    <a:bodyPr/>
                    <a:lstStyle/>
                    <a:p>
                      <a:pPr algn="ctr" rtl="0" fontAlgn="ctr"/>
                      <a:r>
                        <a:rPr lang="en-US" sz="1000" b="0" i="1" u="none" strike="noStrike" dirty="0">
                          <a:solidFill>
                            <a:srgbClr val="000000"/>
                          </a:solidFill>
                          <a:effectLst/>
                          <a:latin typeface="Arial" panose="020B0604020202020204" pitchFamily="34" charset="0"/>
                        </a:rPr>
                        <a:t>2658</a:t>
                      </a:r>
                    </a:p>
                  </a:txBody>
                  <a:tcPr marL="8331" marR="8331" marT="833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0" i="1" u="none" strike="noStrike" dirty="0">
                          <a:solidFill>
                            <a:srgbClr val="000000"/>
                          </a:solidFill>
                          <a:effectLst/>
                          <a:latin typeface="Arial" panose="020B0604020202020204" pitchFamily="34" charset="0"/>
                        </a:rPr>
                        <a:t>2605</a:t>
                      </a:r>
                    </a:p>
                  </a:txBody>
                  <a:tcPr marL="8331" marR="8331" marT="833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0" i="1" u="none" strike="noStrike" dirty="0">
                          <a:solidFill>
                            <a:srgbClr val="000000"/>
                          </a:solidFill>
                          <a:effectLst/>
                          <a:latin typeface="Arial" panose="020B0604020202020204" pitchFamily="34" charset="0"/>
                        </a:rPr>
                        <a:t>2566</a:t>
                      </a:r>
                    </a:p>
                  </a:txBody>
                  <a:tcPr marL="8331" marR="8331" marT="833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0" i="1" u="none" strike="noStrike" dirty="0">
                          <a:solidFill>
                            <a:srgbClr val="000000"/>
                          </a:solidFill>
                          <a:effectLst/>
                          <a:latin typeface="Arial" panose="020B0604020202020204" pitchFamily="34" charset="0"/>
                        </a:rPr>
                        <a:t>2521</a:t>
                      </a:r>
                    </a:p>
                  </a:txBody>
                  <a:tcPr marL="8331" marR="8331" marT="833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0" i="1" u="none" strike="noStrike" dirty="0">
                          <a:solidFill>
                            <a:srgbClr val="000000"/>
                          </a:solidFill>
                          <a:effectLst/>
                          <a:latin typeface="Arial" panose="020B0604020202020204" pitchFamily="34" charset="0"/>
                        </a:rPr>
                        <a:t>2469</a:t>
                      </a:r>
                    </a:p>
                  </a:txBody>
                  <a:tcPr marL="8331" marR="8331" marT="833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0" i="1" u="none" strike="noStrike" dirty="0">
                          <a:solidFill>
                            <a:srgbClr val="000000"/>
                          </a:solidFill>
                          <a:effectLst/>
                          <a:latin typeface="Arial" panose="020B0604020202020204" pitchFamily="34" charset="0"/>
                        </a:rPr>
                        <a:t>2429</a:t>
                      </a:r>
                    </a:p>
                  </a:txBody>
                  <a:tcPr marL="8331" marR="8331" marT="833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0" i="1" u="none" strike="noStrike" dirty="0">
                          <a:solidFill>
                            <a:srgbClr val="000000"/>
                          </a:solidFill>
                          <a:effectLst/>
                          <a:latin typeface="Arial" panose="020B0604020202020204" pitchFamily="34" charset="0"/>
                        </a:rPr>
                        <a:t>2383</a:t>
                      </a:r>
                    </a:p>
                  </a:txBody>
                  <a:tcPr marL="8331" marR="8331" marT="833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0" i="1" u="none" strike="noStrike" dirty="0">
                          <a:solidFill>
                            <a:srgbClr val="000000"/>
                          </a:solidFill>
                          <a:effectLst/>
                          <a:latin typeface="Arial" panose="020B0604020202020204" pitchFamily="34" charset="0"/>
                        </a:rPr>
                        <a:t>2344</a:t>
                      </a:r>
                    </a:p>
                  </a:txBody>
                  <a:tcPr marL="8331" marR="8331" marT="833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0" i="1" u="none" strike="noStrike" dirty="0">
                          <a:solidFill>
                            <a:srgbClr val="FF0000"/>
                          </a:solidFill>
                          <a:effectLst/>
                          <a:latin typeface="Arial" panose="020B0604020202020204" pitchFamily="34" charset="0"/>
                        </a:rPr>
                        <a:t>2290</a:t>
                      </a:r>
                    </a:p>
                  </a:txBody>
                  <a:tcPr marL="8331" marR="8331" marT="833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0" i="1" u="none" strike="noStrike" dirty="0">
                          <a:solidFill>
                            <a:srgbClr val="FF0000"/>
                          </a:solidFill>
                          <a:effectLst/>
                          <a:latin typeface="Arial" panose="020B0604020202020204" pitchFamily="34" charset="0"/>
                        </a:rPr>
                        <a:t>2230</a:t>
                      </a:r>
                    </a:p>
                  </a:txBody>
                  <a:tcPr marL="8331" marR="8331" marT="833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0" i="1" u="none" strike="noStrike" dirty="0">
                          <a:solidFill>
                            <a:srgbClr val="FF0000"/>
                          </a:solidFill>
                          <a:effectLst/>
                          <a:latin typeface="Arial" panose="020B0604020202020204" pitchFamily="34" charset="0"/>
                        </a:rPr>
                        <a:t>2173</a:t>
                      </a:r>
                    </a:p>
                  </a:txBody>
                  <a:tcPr marL="8331" marR="8331" marT="833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0" i="1" u="none" strike="noStrike" dirty="0">
                          <a:solidFill>
                            <a:srgbClr val="FF0000"/>
                          </a:solidFill>
                          <a:effectLst/>
                          <a:latin typeface="Arial" panose="020B0604020202020204" pitchFamily="34" charset="0"/>
                        </a:rPr>
                        <a:t>2119</a:t>
                      </a:r>
                    </a:p>
                  </a:txBody>
                  <a:tcPr marL="8331" marR="8331" marT="833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0" i="1" u="none" strike="noStrike" dirty="0">
                          <a:solidFill>
                            <a:srgbClr val="FF0000"/>
                          </a:solidFill>
                          <a:effectLst/>
                          <a:latin typeface="Arial" panose="020B0604020202020204" pitchFamily="34" charset="0"/>
                        </a:rPr>
                        <a:t>2068</a:t>
                      </a:r>
                    </a:p>
                  </a:txBody>
                  <a:tcPr marL="8331" marR="8331" marT="833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extLst>
                  <a:ext uri="{0D108BD9-81ED-4DB2-BD59-A6C34878D82A}">
                    <a16:rowId xmlns:a16="http://schemas.microsoft.com/office/drawing/2014/main" val="10004"/>
                  </a:ext>
                </a:extLst>
              </a:tr>
              <a:tr h="365760">
                <a:tc>
                  <a:txBody>
                    <a:bodyPr/>
                    <a:lstStyle/>
                    <a:p>
                      <a:pPr marL="0" marR="0" indent="0" algn="ctr" defTabSz="685800" rtl="0" eaLnBrk="1" fontAlgn="ctr" latinLnBrk="0" hangingPunct="1">
                        <a:lnSpc>
                          <a:spcPct val="100000"/>
                        </a:lnSpc>
                        <a:spcBef>
                          <a:spcPts val="0"/>
                        </a:spcBef>
                        <a:spcAft>
                          <a:spcPts val="0"/>
                        </a:spcAft>
                        <a:buClrTx/>
                        <a:buSzTx/>
                        <a:buFontTx/>
                        <a:buNone/>
                        <a:tabLst/>
                        <a:defRPr/>
                      </a:pPr>
                      <a:r>
                        <a:rPr lang="en-US" sz="900" b="1" i="0" u="none" strike="noStrike" dirty="0">
                          <a:solidFill>
                            <a:srgbClr val="FF0000"/>
                          </a:solidFill>
                          <a:effectLst/>
                          <a:latin typeface="Arial" panose="020B0604020202020204" pitchFamily="34" charset="0"/>
                        </a:rPr>
                        <a:t>**</a:t>
                      </a:r>
                      <a:r>
                        <a:rPr lang="en-US" sz="900" b="1" i="0" u="none" strike="noStrike" dirty="0">
                          <a:solidFill>
                            <a:srgbClr val="000000"/>
                          </a:solidFill>
                          <a:effectLst/>
                          <a:latin typeface="Arial" panose="020B0604020202020204" pitchFamily="34" charset="0"/>
                        </a:rPr>
                        <a:t>RRS </a:t>
                      </a:r>
                      <a:r>
                        <a:rPr lang="en-US" sz="900" b="1" i="0" u="none" strike="noStrike" dirty="0" err="1">
                          <a:solidFill>
                            <a:srgbClr val="000000"/>
                          </a:solidFill>
                          <a:effectLst/>
                          <a:latin typeface="Arial" panose="020B0604020202020204" pitchFamily="34" charset="0"/>
                        </a:rPr>
                        <a:t>Upd</a:t>
                      </a:r>
                      <a:r>
                        <a:rPr lang="en-US" sz="900" b="1" i="0" u="none" strike="noStrike" dirty="0">
                          <a:solidFill>
                            <a:srgbClr val="000000"/>
                          </a:solidFill>
                          <a:effectLst/>
                          <a:latin typeface="Arial" panose="020B0604020202020204" pitchFamily="34" charset="0"/>
                        </a:rPr>
                        <a:t> IFRO (MW)</a:t>
                      </a:r>
                    </a:p>
                  </a:txBody>
                  <a:tcPr marL="8284" marR="8284" marT="82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CBCB"/>
                    </a:solidFill>
                  </a:tcPr>
                </a:tc>
                <a:tc>
                  <a:txBody>
                    <a:bodyPr/>
                    <a:lstStyle/>
                    <a:p>
                      <a:pPr marL="0" algn="ctr" defTabSz="685800" rtl="0" eaLnBrk="1" fontAlgn="ctr" latinLnBrk="0" hangingPunct="1"/>
                      <a:r>
                        <a:rPr lang="en-US" sz="1000" b="1" i="0" u="none" strike="noStrike" kern="1200" dirty="0">
                          <a:solidFill>
                            <a:srgbClr val="000000"/>
                          </a:solidFill>
                          <a:effectLst/>
                          <a:latin typeface="Arial" panose="020B0604020202020204" pitchFamily="34" charset="0"/>
                          <a:ea typeface="+mn-ea"/>
                          <a:cs typeface="+mn-cs"/>
                        </a:rPr>
                        <a:t>2618</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marL="0" algn="ctr" defTabSz="685800" rtl="0" eaLnBrk="1" fontAlgn="ctr" latinLnBrk="0" hangingPunct="1"/>
                      <a:r>
                        <a:rPr lang="en-US" sz="1000" b="1" i="0" u="none" strike="noStrike" kern="1200" dirty="0">
                          <a:solidFill>
                            <a:srgbClr val="000000"/>
                          </a:solidFill>
                          <a:effectLst/>
                          <a:latin typeface="Arial" panose="020B0604020202020204" pitchFamily="34" charset="0"/>
                          <a:ea typeface="+mn-ea"/>
                          <a:cs typeface="+mn-cs"/>
                        </a:rPr>
                        <a:t>2571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marL="0" algn="ctr" defTabSz="685800" rtl="0" eaLnBrk="1" fontAlgn="ctr" latinLnBrk="0" hangingPunct="1"/>
                      <a:r>
                        <a:rPr lang="en-US" sz="1000" b="1" i="0" u="none" strike="noStrike" kern="1200" dirty="0">
                          <a:solidFill>
                            <a:srgbClr val="000000"/>
                          </a:solidFill>
                          <a:effectLst/>
                          <a:latin typeface="Arial" panose="020B0604020202020204" pitchFamily="34" charset="0"/>
                          <a:ea typeface="+mn-ea"/>
                          <a:cs typeface="+mn-cs"/>
                        </a:rPr>
                        <a:t>2538</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marL="0" algn="ctr" defTabSz="685800" rtl="0" eaLnBrk="1" fontAlgn="ctr" latinLnBrk="0" hangingPunct="1"/>
                      <a:r>
                        <a:rPr lang="en-US" sz="1000" b="1" i="0" u="none" strike="noStrike" kern="1200" dirty="0">
                          <a:solidFill>
                            <a:srgbClr val="000000"/>
                          </a:solidFill>
                          <a:effectLst/>
                          <a:latin typeface="Arial" panose="020B0604020202020204" pitchFamily="34" charset="0"/>
                          <a:ea typeface="+mn-ea"/>
                          <a:cs typeface="+mn-cs"/>
                        </a:rPr>
                        <a:t>2498</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marL="0" algn="ctr" defTabSz="685800" rtl="0" eaLnBrk="1" fontAlgn="ctr" latinLnBrk="0" hangingPunct="1"/>
                      <a:r>
                        <a:rPr lang="en-US" sz="1000" b="1" i="0" u="none" strike="noStrike" kern="1200" dirty="0">
                          <a:solidFill>
                            <a:srgbClr val="000000"/>
                          </a:solidFill>
                          <a:effectLst/>
                          <a:latin typeface="Arial" panose="020B0604020202020204" pitchFamily="34" charset="0"/>
                          <a:ea typeface="+mn-ea"/>
                          <a:cs typeface="+mn-cs"/>
                        </a:rPr>
                        <a:t>2450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marL="0" algn="ctr" defTabSz="685800" rtl="0" eaLnBrk="1" fontAlgn="ctr" latinLnBrk="0" hangingPunct="1"/>
                      <a:r>
                        <a:rPr lang="en-US" sz="1000" b="1" i="0" u="none" strike="noStrike" kern="1200" dirty="0">
                          <a:solidFill>
                            <a:srgbClr val="000000"/>
                          </a:solidFill>
                          <a:effectLst/>
                          <a:latin typeface="Arial" panose="020B0604020202020204" pitchFamily="34" charset="0"/>
                          <a:ea typeface="+mn-ea"/>
                          <a:cs typeface="+mn-cs"/>
                        </a:rPr>
                        <a:t>2416</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marL="0" algn="ctr" defTabSz="685800" rtl="0" eaLnBrk="1" fontAlgn="ctr" latinLnBrk="0" hangingPunct="1"/>
                      <a:r>
                        <a:rPr lang="en-US" sz="1000" b="1" i="0" u="none" strike="noStrike" kern="1200" dirty="0">
                          <a:solidFill>
                            <a:srgbClr val="000000"/>
                          </a:solidFill>
                          <a:effectLst/>
                          <a:latin typeface="Arial" panose="020B0604020202020204" pitchFamily="34" charset="0"/>
                          <a:ea typeface="+mn-ea"/>
                          <a:cs typeface="+mn-cs"/>
                        </a:rPr>
                        <a:t>2375</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marL="0" algn="ctr" defTabSz="685800" rtl="0" eaLnBrk="1" fontAlgn="ctr" latinLnBrk="0" hangingPunct="1"/>
                      <a:r>
                        <a:rPr lang="en-US" sz="1000" b="1" i="0" u="none" strike="noStrike" kern="1200" dirty="0">
                          <a:solidFill>
                            <a:srgbClr val="000000"/>
                          </a:solidFill>
                          <a:effectLst/>
                          <a:latin typeface="Arial" panose="020B0604020202020204" pitchFamily="34" charset="0"/>
                          <a:ea typeface="+mn-ea"/>
                          <a:cs typeface="+mn-cs"/>
                        </a:rPr>
                        <a:t>2342</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marL="0" algn="ctr" defTabSz="685800" rtl="0" eaLnBrk="1" fontAlgn="ctr" latinLnBrk="0" hangingPunct="1"/>
                      <a:r>
                        <a:rPr lang="en-US" sz="1000" b="1" i="0" u="none" strike="noStrike" kern="1200" dirty="0">
                          <a:solidFill>
                            <a:srgbClr val="FF0000"/>
                          </a:solidFill>
                          <a:effectLst/>
                          <a:latin typeface="Arial" panose="020B0604020202020204" pitchFamily="34" charset="0"/>
                          <a:ea typeface="+mn-ea"/>
                          <a:cs typeface="+mn-cs"/>
                        </a:rPr>
                        <a:t>2290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marL="0" algn="ctr" defTabSz="685800" rtl="0" eaLnBrk="1" fontAlgn="ctr" latinLnBrk="0" hangingPunct="1"/>
                      <a:r>
                        <a:rPr lang="en-US" sz="1000" b="1" i="0" u="none" strike="noStrike" kern="1200" dirty="0">
                          <a:solidFill>
                            <a:srgbClr val="FF0000"/>
                          </a:solidFill>
                          <a:effectLst/>
                          <a:latin typeface="Arial" panose="020B0604020202020204" pitchFamily="34" charset="0"/>
                          <a:ea typeface="+mn-ea"/>
                          <a:cs typeface="+mn-cs"/>
                        </a:rPr>
                        <a:t>2230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marL="0" algn="ctr" defTabSz="685800" rtl="0" eaLnBrk="1" fontAlgn="ctr" latinLnBrk="0" hangingPunct="1"/>
                      <a:r>
                        <a:rPr lang="en-US" sz="1000" b="1" i="0" u="none" strike="noStrike" kern="1200" dirty="0">
                          <a:solidFill>
                            <a:srgbClr val="FF0000"/>
                          </a:solidFill>
                          <a:effectLst/>
                          <a:latin typeface="Arial" panose="020B0604020202020204" pitchFamily="34" charset="0"/>
                          <a:ea typeface="+mn-ea"/>
                          <a:cs typeface="+mn-cs"/>
                        </a:rPr>
                        <a:t>2173</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marL="0" algn="ctr" defTabSz="685800" rtl="0" eaLnBrk="1" fontAlgn="ctr" latinLnBrk="0" hangingPunct="1"/>
                      <a:r>
                        <a:rPr lang="en-US" sz="1000" b="1" i="0" u="none" strike="noStrike" kern="1200" dirty="0">
                          <a:solidFill>
                            <a:srgbClr val="FF0000"/>
                          </a:solidFill>
                          <a:effectLst/>
                          <a:latin typeface="Arial" panose="020B0604020202020204" pitchFamily="34" charset="0"/>
                          <a:ea typeface="+mn-ea"/>
                          <a:cs typeface="+mn-cs"/>
                        </a:rPr>
                        <a:t>2119</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marL="0" algn="ctr" defTabSz="685800" rtl="0" eaLnBrk="1" fontAlgn="ctr" latinLnBrk="0" hangingPunct="1"/>
                      <a:r>
                        <a:rPr lang="en-US" sz="1000" b="1" i="0" u="none" strike="noStrike" kern="1200" dirty="0">
                          <a:solidFill>
                            <a:srgbClr val="FF0000"/>
                          </a:solidFill>
                          <a:effectLst/>
                          <a:latin typeface="Arial" panose="020B0604020202020204" pitchFamily="34" charset="0"/>
                          <a:ea typeface="+mn-ea"/>
                          <a:cs typeface="+mn-cs"/>
                        </a:rPr>
                        <a:t>2068</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extLst>
                  <a:ext uri="{0D108BD9-81ED-4DB2-BD59-A6C34878D82A}">
                    <a16:rowId xmlns:a16="http://schemas.microsoft.com/office/drawing/2014/main" val="10005"/>
                  </a:ext>
                </a:extLst>
              </a:tr>
            </a:tbl>
          </a:graphicData>
        </a:graphic>
      </p:graphicFrame>
      <p:sp>
        <p:nvSpPr>
          <p:cNvPr id="7" name="Rectangle 6"/>
          <p:cNvSpPr/>
          <p:nvPr/>
        </p:nvSpPr>
        <p:spPr>
          <a:xfrm>
            <a:off x="301752" y="5458368"/>
            <a:ext cx="8531352" cy="923330"/>
          </a:xfrm>
          <a:prstGeom prst="rect">
            <a:avLst/>
          </a:prstGeom>
        </p:spPr>
        <p:txBody>
          <a:bodyPr wrap="square">
            <a:spAutoFit/>
          </a:bodyPr>
          <a:lstStyle/>
          <a:p>
            <a:r>
              <a:rPr lang="en-US" sz="1200" dirty="0">
                <a:solidFill>
                  <a:srgbClr val="FF0000"/>
                </a:solidFill>
              </a:rPr>
              <a:t>*</a:t>
            </a:r>
            <a:r>
              <a:rPr lang="en-US" sz="1000" dirty="0"/>
              <a:t>RRS quantity is calculated for RCC of 2805 with limit of 60% limit on LRs and min RRS-PFR limit of 1,420 MW. </a:t>
            </a:r>
          </a:p>
          <a:p>
            <a:r>
              <a:rPr lang="en-US" sz="1200" dirty="0">
                <a:solidFill>
                  <a:srgbClr val="FF0000"/>
                </a:solidFill>
              </a:rPr>
              <a:t>**</a:t>
            </a:r>
            <a:r>
              <a:rPr lang="en-US" sz="1000" dirty="0"/>
              <a:t>RRS quantity is calculated for RCC of 2805 with limit of 60% limit on LRs and min RRS-PFR limit of 1,240 MW.</a:t>
            </a:r>
          </a:p>
          <a:p>
            <a:r>
              <a:rPr lang="en-US" sz="1000" dirty="0"/>
              <a:t>***Red font in table above identifies study scenario where RRS needed &lt; 2300 MW. RRS requirement during these is based on the applicable floor.</a:t>
            </a:r>
          </a:p>
          <a:p>
            <a:r>
              <a:rPr lang="en-US" sz="1000" dirty="0"/>
              <a:t>****Generation mix (CCs, Gas, SC, Coal, Steam)  providing 1150 MW of PFR has been aligned with actual historic system operations. </a:t>
            </a:r>
          </a:p>
          <a:p>
            <a:r>
              <a:rPr lang="en-US" sz="1000" dirty="0"/>
              <a:t>     Inertia &lt; 250 GW·s: 30% Coal + 70% Rest. Inertia ≥ 250 GW·s: 15% Coal + 85% Rest</a:t>
            </a:r>
          </a:p>
        </p:txBody>
      </p:sp>
    </p:spTree>
    <p:extLst>
      <p:ext uri="{BB962C8B-B14F-4D97-AF65-F5344CB8AC3E}">
        <p14:creationId xmlns:p14="http://schemas.microsoft.com/office/powerpoint/2010/main" val="853598741"/>
      </p:ext>
    </p:extLst>
  </p:cSld>
  <p:clrMapOvr>
    <a:masterClrMapping/>
  </p:clrMapOvr>
</p:sld>
</file>

<file path=ppt/theme/theme1.xml><?xml version="1.0" encoding="utf-8"?>
<a:theme xmlns:a="http://schemas.openxmlformats.org/drawingml/2006/main" name="1_Office Theme">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2_Custom Design">
  <a:themeElements>
    <a:clrScheme name="ERCOT Identity v.2">
      <a:dk1>
        <a:sysClr val="windowText" lastClr="000000"/>
      </a:dk1>
      <a:lt1>
        <a:srgbClr val="FFFFFF"/>
      </a:lt1>
      <a:dk2>
        <a:srgbClr val="5B6770"/>
      </a:dk2>
      <a:lt2>
        <a:srgbClr val="FFFFFF"/>
      </a:lt2>
      <a:accent1>
        <a:srgbClr val="00AEC7"/>
      </a:accent1>
      <a:accent2>
        <a:srgbClr val="5B6770"/>
      </a:accent2>
      <a:accent3>
        <a:srgbClr val="26D07C"/>
      </a:accent3>
      <a:accent4>
        <a:srgbClr val="003865"/>
      </a:accent4>
      <a:accent5>
        <a:srgbClr val="685BC7"/>
      </a:accent5>
      <a:accent6>
        <a:srgbClr val="890C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3_Custom Design">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42302</TotalTime>
  <Words>2638</Words>
  <Application>Microsoft Office PowerPoint</Application>
  <PresentationFormat>On-screen Show (4:3)</PresentationFormat>
  <Paragraphs>406</Paragraphs>
  <Slides>28</Slides>
  <Notes>20</Notes>
  <HiddenSlides>0</HiddenSlides>
  <MMClips>0</MMClips>
  <ScaleCrop>false</ScaleCrop>
  <HeadingPairs>
    <vt:vector size="6" baseType="variant">
      <vt:variant>
        <vt:lpstr>Fonts Used</vt:lpstr>
      </vt:variant>
      <vt:variant>
        <vt:i4>4</vt:i4>
      </vt:variant>
      <vt:variant>
        <vt:lpstr>Theme</vt:lpstr>
      </vt:variant>
      <vt:variant>
        <vt:i4>3</vt:i4>
      </vt:variant>
      <vt:variant>
        <vt:lpstr>Slide Titles</vt:lpstr>
      </vt:variant>
      <vt:variant>
        <vt:i4>28</vt:i4>
      </vt:variant>
    </vt:vector>
  </HeadingPairs>
  <TitlesOfParts>
    <vt:vector size="35" baseType="lpstr">
      <vt:lpstr>Arial</vt:lpstr>
      <vt:lpstr>Calibri</vt:lpstr>
      <vt:lpstr>Courier New</vt:lpstr>
      <vt:lpstr>Wingdings</vt:lpstr>
      <vt:lpstr>1_Office Theme</vt:lpstr>
      <vt:lpstr>2_Custom Design</vt:lpstr>
      <vt:lpstr>3_Custom Design</vt:lpstr>
      <vt:lpstr>PowerPoint Presentation</vt:lpstr>
      <vt:lpstr>Stakeholder Discussion Timeline</vt:lpstr>
      <vt:lpstr>Discussion Scope</vt:lpstr>
      <vt:lpstr>Regulation Service Methodology</vt:lpstr>
      <vt:lpstr>Regulation Up March</vt:lpstr>
      <vt:lpstr>Regulation Up June</vt:lpstr>
      <vt:lpstr>Average Regulation Comparison</vt:lpstr>
      <vt:lpstr>Responsive Reserve Service (RRS) Methodology</vt:lpstr>
      <vt:lpstr>RRS Table - 2022</vt:lpstr>
      <vt:lpstr>RRS March</vt:lpstr>
      <vt:lpstr>RRS May</vt:lpstr>
      <vt:lpstr>RRS July</vt:lpstr>
      <vt:lpstr>Hourly Average RRS Comparison</vt:lpstr>
      <vt:lpstr>Non-Spinning Reserve Service Methodology</vt:lpstr>
      <vt:lpstr>Drivers for the methodology changes</vt:lpstr>
      <vt:lpstr>Proposed Intra-Day Forced Outage Table 2022</vt:lpstr>
      <vt:lpstr>Non-Spin January</vt:lpstr>
      <vt:lpstr>Non-Spin May</vt:lpstr>
      <vt:lpstr>Non-Spin June</vt:lpstr>
      <vt:lpstr>Hourly Average Non-Spin Comparison</vt:lpstr>
      <vt:lpstr>Summary</vt:lpstr>
      <vt:lpstr>PowerPoint Presentation</vt:lpstr>
      <vt:lpstr>Projected Increase in IRR Capacity</vt:lpstr>
      <vt:lpstr>Wind Adjustment Tables - 2022</vt:lpstr>
      <vt:lpstr>Solar Adjustment Tables – 2022</vt:lpstr>
      <vt:lpstr>Solar Adjustment Tables - 2022</vt:lpstr>
      <vt:lpstr>Wind Over-Forecast Error Adjustment Table 2022</vt:lpstr>
      <vt:lpstr>Solar Over-Forecast Error Adjustment Table 2022</vt:lpstr>
    </vt:vector>
  </TitlesOfParts>
  <Company>The Electric Reliability Council of Texas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Matevosjana, Julia</dc:creator>
  <cp:lastModifiedBy>Mago, Nitika</cp:lastModifiedBy>
  <cp:revision>884</cp:revision>
  <cp:lastPrinted>2021-09-22T04:52:41Z</cp:lastPrinted>
  <dcterms:created xsi:type="dcterms:W3CDTF">2016-04-16T13:25:21Z</dcterms:created>
  <dcterms:modified xsi:type="dcterms:W3CDTF">2021-11-02T14:53:39Z</dcterms:modified>
</cp:coreProperties>
</file>