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2"/>
  </p:notesMasterIdLst>
  <p:handoutMasterIdLst>
    <p:handoutMasterId r:id="rId33"/>
  </p:handoutMasterIdLst>
  <p:sldIdLst>
    <p:sldId id="270" r:id="rId4"/>
    <p:sldId id="734" r:id="rId5"/>
    <p:sldId id="735" r:id="rId6"/>
    <p:sldId id="573" r:id="rId7"/>
    <p:sldId id="759" r:id="rId8"/>
    <p:sldId id="761" r:id="rId9"/>
    <p:sldId id="621" r:id="rId10"/>
    <p:sldId id="2447" r:id="rId11"/>
    <p:sldId id="629" r:id="rId12"/>
    <p:sldId id="2467" r:id="rId13"/>
    <p:sldId id="2451" r:id="rId14"/>
    <p:sldId id="2448" r:id="rId15"/>
    <p:sldId id="2449" r:id="rId16"/>
    <p:sldId id="2460" r:id="rId17"/>
    <p:sldId id="2461" r:id="rId18"/>
    <p:sldId id="2443" r:id="rId19"/>
    <p:sldId id="600" r:id="rId20"/>
    <p:sldId id="2438" r:id="rId21"/>
    <p:sldId id="2439" r:id="rId22"/>
    <p:sldId id="602" r:id="rId23"/>
    <p:sldId id="2468" r:id="rId24"/>
    <p:sldId id="2442" r:id="rId25"/>
    <p:sldId id="2441" r:id="rId26"/>
    <p:sldId id="609" r:id="rId27"/>
    <p:sldId id="2466" r:id="rId28"/>
    <p:sldId id="613" r:id="rId29"/>
    <p:sldId id="596" r:id="rId30"/>
    <p:sldId id="597" r:id="rId3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82" autoAdjust="0"/>
    <p:restoredTop sz="73635" autoAdjust="0"/>
  </p:normalViewPr>
  <p:slideViewPr>
    <p:cSldViewPr snapToGrid="0">
      <p:cViewPr varScale="1">
        <p:scale>
          <a:sx n="92" d="100"/>
          <a:sy n="92" d="100"/>
        </p:scale>
        <p:origin x="1692"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11/2/2021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11/2/2021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mostly similar.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On an average largest</a:t>
            </a:r>
            <a:r>
              <a:rPr lang="en-US" baseline="0" dirty="0"/>
              <a:t>  increase between blue and red is 145 MW in June</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4137139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14</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15</a:t>
            </a:fld>
            <a:endParaRPr lang="en-US"/>
          </a:p>
        </p:txBody>
      </p:sp>
    </p:spTree>
    <p:extLst>
      <p:ext uri="{BB962C8B-B14F-4D97-AF65-F5344CB8AC3E}">
        <p14:creationId xmlns:p14="http://schemas.microsoft.com/office/powerpoint/2010/main" val="2821910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16</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dark blue 2022 (6500 Method): Non-Spin = 6500 – (Reg-Up + RRS-PFR-Gen/ESR)</a:t>
            </a: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HE15-19 is</a:t>
            </a:r>
            <a:r>
              <a:rPr lang="en-US" baseline="0" dirty="0"/>
              <a:t> 2513 MW. </a:t>
            </a:r>
          </a:p>
          <a:p>
            <a:pPr defTabSz="966612">
              <a:defRPr/>
            </a:pPr>
            <a:r>
              <a:rPr lang="en-US" baseline="0" dirty="0"/>
              <a:t>Largest value 4994 MW in HE13-14. </a:t>
            </a:r>
          </a:p>
          <a:p>
            <a:pPr defTabSz="966612">
              <a:defRPr/>
            </a:pPr>
            <a:r>
              <a:rPr lang="en-US" dirty="0"/>
              <a:t>On an average increase</a:t>
            </a:r>
            <a:r>
              <a:rPr lang="en-US" baseline="0" dirty="0"/>
              <a:t> of 2339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2374195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dark blue 2022 (6500 Method): Non-Spin = 6500 – (Reg-Up + RRS-PFR-Gen/ESR)</a:t>
            </a:r>
          </a:p>
          <a:p>
            <a:endParaRPr lang="en-US" dirty="0"/>
          </a:p>
          <a:p>
            <a:r>
              <a:rPr lang="en-US" dirty="0"/>
              <a:t>The orange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2989576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 Average reduction in adjustment is about 1.5 MW</a:t>
            </a:r>
          </a:p>
          <a:p>
            <a:pPr defTabSz="966612">
              <a:defRPr/>
            </a:pPr>
            <a:r>
              <a:rPr lang="en-US" dirty="0"/>
              <a:t>Avg</a:t>
            </a:r>
            <a:r>
              <a:rPr lang="en-US" baseline="0" dirty="0"/>
              <a:t> Reg Down adjustment for wind is 1.44 MW. Average reduction in adjustment is about 0.6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24</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3.9 MW. Average reduction in adjustment is about 0.8 MW</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Avg</a:t>
            </a:r>
            <a:r>
              <a:rPr lang="en-US" baseline="0" dirty="0"/>
              <a:t> Reg Down adjustment for wind is 4.15 MW. Average reduction in adjustment is about 0.9 MW</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26</a:t>
            </a:fld>
            <a:endParaRPr lang="en-US"/>
          </a:p>
        </p:txBody>
      </p:sp>
    </p:spTree>
    <p:extLst>
      <p:ext uri="{BB962C8B-B14F-4D97-AF65-F5344CB8AC3E}">
        <p14:creationId xmlns:p14="http://schemas.microsoft.com/office/powerpoint/2010/main" val="594479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309 MW in HE17. Daily Average increase is ~91 MW.</a:t>
            </a:r>
          </a:p>
          <a:p>
            <a:pPr defTabSz="966612">
              <a:defRPr/>
            </a:pPr>
            <a:r>
              <a:rPr lang="en-US" baseline="0" dirty="0"/>
              <a:t>Largest change in Reg Down is 248 MW in HE10. Daily Average increase is ~83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11481851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28</a:t>
            </a:fld>
            <a:endParaRPr lang="en-US"/>
          </a:p>
        </p:txBody>
      </p:sp>
    </p:spTree>
    <p:extLst>
      <p:ext uri="{BB962C8B-B14F-4D97-AF65-F5344CB8AC3E}">
        <p14:creationId xmlns:p14="http://schemas.microsoft.com/office/powerpoint/2010/main" val="4121819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Trends</a:t>
            </a:r>
            <a:r>
              <a:rPr lang="en-US" baseline="0" dirty="0"/>
              <a:t> between blue and red are fairly similar. </a:t>
            </a:r>
          </a:p>
          <a:p>
            <a:r>
              <a:rPr lang="en-US" baseline="0" dirty="0"/>
              <a:t>Largest change in Reg Up is 147 MW in HE20. Daily Average increase is ~52 MW.</a:t>
            </a:r>
          </a:p>
          <a:p>
            <a:pPr defTabSz="966612">
              <a:defRPr/>
            </a:pPr>
            <a:r>
              <a:rPr lang="en-US" baseline="0" dirty="0"/>
              <a:t>Largest change in Reg Down is 125 MW in HE17. Daily Average increase is ~35 MW.</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6977508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794339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HE7-10 is</a:t>
            </a:r>
            <a:r>
              <a:rPr lang="en-US" baseline="0" dirty="0"/>
              <a:t> 168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HE1-2 &amp; HE23-24 &amp; HE7-10 is</a:t>
            </a:r>
            <a:r>
              <a:rPr lang="en-US" baseline="0" dirty="0"/>
              <a:t> 86 MW. </a:t>
            </a:r>
          </a:p>
          <a:p>
            <a:pPr defTabSz="966612">
              <a:defRPr/>
            </a:pPr>
            <a:r>
              <a:rPr lang="en-US" dirty="0"/>
              <a:t>No Change between orange-pattern and red</a:t>
            </a:r>
            <a:r>
              <a:rPr lang="en-US" baseline="0" dirty="0"/>
              <a:t>.</a:t>
            </a:r>
          </a:p>
          <a:p>
            <a:pPr defTabSz="966612">
              <a:defRPr/>
            </a:pPr>
            <a:r>
              <a:rPr lang="en-US" dirty="0"/>
              <a:t>On an average increase</a:t>
            </a:r>
            <a:r>
              <a:rPr lang="en-US" baseline="0" dirty="0"/>
              <a:t> </a:t>
            </a:r>
            <a:r>
              <a:rPr lang="en-US" dirty="0"/>
              <a:t>between blue and red </a:t>
            </a:r>
            <a:r>
              <a:rPr lang="en-US" baseline="0" dirty="0"/>
              <a:t>of 47 MW</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498565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HE11-14 is</a:t>
            </a:r>
            <a:r>
              <a:rPr lang="en-US" baseline="0" dirty="0"/>
              <a:t> 222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HE11-14 is</a:t>
            </a:r>
            <a:r>
              <a:rPr lang="en-US" baseline="0" dirty="0"/>
              <a:t> 167 MW. </a:t>
            </a:r>
          </a:p>
          <a:p>
            <a:pPr defTabSz="966612">
              <a:defRPr/>
            </a:pPr>
            <a:r>
              <a:rPr lang="en-US" dirty="0"/>
              <a:t>Max Change between orange-pattern and red in HE15-22 is</a:t>
            </a:r>
            <a:r>
              <a:rPr lang="en-US" baseline="0" dirty="0"/>
              <a:t> 68 MW.</a:t>
            </a:r>
          </a:p>
          <a:p>
            <a:pPr defTabSz="966612">
              <a:defRPr/>
            </a:pPr>
            <a:r>
              <a:rPr lang="en-US" dirty="0"/>
              <a:t>On an average increase</a:t>
            </a:r>
            <a:r>
              <a:rPr lang="en-US" baseline="0" dirty="0"/>
              <a:t> </a:t>
            </a:r>
            <a:r>
              <a:rPr lang="en-US" dirty="0"/>
              <a:t>between blue and red </a:t>
            </a:r>
            <a:r>
              <a:rPr lang="en-US" baseline="0" dirty="0"/>
              <a:t>of 99 MW</a:t>
            </a:r>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678735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Trends</a:t>
            </a:r>
            <a:r>
              <a:rPr lang="en-US" baseline="0" dirty="0"/>
              <a:t> between orange-pattern and red are fairly similar. </a:t>
            </a:r>
          </a:p>
          <a:p>
            <a:pPr defTabSz="966612">
              <a:defRPr/>
            </a:pPr>
            <a:r>
              <a:rPr lang="en-US" dirty="0"/>
              <a:t>Max Change between blue and orange in HE1-2 &amp; HE23-24 is</a:t>
            </a:r>
            <a:r>
              <a:rPr lang="en-US" baseline="0" dirty="0"/>
              <a:t> 52 MW.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Max Change between blue and orange-pattern in HE1-2 &amp; HE23-24 is</a:t>
            </a:r>
            <a:r>
              <a:rPr lang="en-US" baseline="0" dirty="0"/>
              <a:t> 29 MW. </a:t>
            </a:r>
          </a:p>
          <a:p>
            <a:pPr defTabSz="966612">
              <a:defRPr/>
            </a:pPr>
            <a:r>
              <a:rPr lang="en-US" dirty="0"/>
              <a:t>Max Change between orange-pattern and red in HE15-22 is</a:t>
            </a:r>
            <a:r>
              <a:rPr lang="en-US" baseline="0" dirty="0"/>
              <a:t> 500 MW.</a:t>
            </a:r>
          </a:p>
          <a:p>
            <a:pPr defTabSz="966612">
              <a:defRPr/>
            </a:pPr>
            <a:r>
              <a:rPr lang="en-US" dirty="0"/>
              <a:t>No change in average monthly quantities</a:t>
            </a:r>
            <a:endParaRPr lang="en-US" baseline="0"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1367124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11/2/2021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ROS</a:t>
            </a:r>
          </a:p>
          <a:p>
            <a:r>
              <a:rPr lang="en-US" dirty="0"/>
              <a:t>November 04,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75833-FC5F-465B-AC0E-912A454048C7}"/>
              </a:ext>
            </a:extLst>
          </p:cNvPr>
          <p:cNvSpPr>
            <a:spLocks noGrp="1"/>
          </p:cNvSpPr>
          <p:nvPr>
            <p:ph type="title"/>
          </p:nvPr>
        </p:nvSpPr>
        <p:spPr/>
        <p:txBody>
          <a:bodyPr/>
          <a:lstStyle/>
          <a:p>
            <a:r>
              <a:rPr lang="en-US" dirty="0"/>
              <a:t>RRS March</a:t>
            </a:r>
          </a:p>
        </p:txBody>
      </p:sp>
      <p:sp>
        <p:nvSpPr>
          <p:cNvPr id="3" name="Content Placeholder 2">
            <a:extLst>
              <a:ext uri="{FF2B5EF4-FFF2-40B4-BE49-F238E27FC236}">
                <a16:creationId xmlns:a16="http://schemas.microsoft.com/office/drawing/2014/main" id="{28958D90-DAE0-4C4C-9E04-6A99EFCECE8D}"/>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A91C6934-F70F-44E7-8F1D-EA72F7682E40}"/>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8" name="Picture 7">
            <a:extLst>
              <a:ext uri="{FF2B5EF4-FFF2-40B4-BE49-F238E27FC236}">
                <a16:creationId xmlns:a16="http://schemas.microsoft.com/office/drawing/2014/main" id="{BCC69F78-A6BF-432A-83CD-8C0EE62F11F6}"/>
              </a:ext>
            </a:extLst>
          </p:cNvPr>
          <p:cNvPicPr>
            <a:picLocks noChangeAspect="1"/>
          </p:cNvPicPr>
          <p:nvPr/>
        </p:nvPicPr>
        <p:blipFill>
          <a:blip r:embed="rId3"/>
          <a:stretch>
            <a:fillRect/>
          </a:stretch>
        </p:blipFill>
        <p:spPr>
          <a:xfrm>
            <a:off x="261754" y="1069643"/>
            <a:ext cx="8620491" cy="4718713"/>
          </a:xfrm>
          <a:prstGeom prst="rect">
            <a:avLst/>
          </a:prstGeom>
        </p:spPr>
      </p:pic>
    </p:spTree>
    <p:extLst>
      <p:ext uri="{BB962C8B-B14F-4D97-AF65-F5344CB8AC3E}">
        <p14:creationId xmlns:p14="http://schemas.microsoft.com/office/powerpoint/2010/main" val="29916961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May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9" name="Picture 8">
            <a:extLst>
              <a:ext uri="{FF2B5EF4-FFF2-40B4-BE49-F238E27FC236}">
                <a16:creationId xmlns:a16="http://schemas.microsoft.com/office/drawing/2014/main" id="{1DD178AE-FC7E-4C60-BDEB-BC581013408B}"/>
              </a:ext>
            </a:extLst>
          </p:cNvPr>
          <p:cNvPicPr>
            <a:picLocks noChangeAspect="1"/>
          </p:cNvPicPr>
          <p:nvPr/>
        </p:nvPicPr>
        <p:blipFill>
          <a:blip r:embed="rId3"/>
          <a:stretch>
            <a:fillRect/>
          </a:stretch>
        </p:blipFill>
        <p:spPr>
          <a:xfrm>
            <a:off x="261754" y="1069643"/>
            <a:ext cx="8620491" cy="4718713"/>
          </a:xfrm>
          <a:prstGeom prst="rect">
            <a:avLst/>
          </a:prstGeom>
        </p:spPr>
      </p:pic>
    </p:spTree>
    <p:extLst>
      <p:ext uri="{BB962C8B-B14F-4D97-AF65-F5344CB8AC3E}">
        <p14:creationId xmlns:p14="http://schemas.microsoft.com/office/powerpoint/2010/main" val="27764706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July</a:t>
            </a: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8" name="Picture 7">
            <a:extLst>
              <a:ext uri="{FF2B5EF4-FFF2-40B4-BE49-F238E27FC236}">
                <a16:creationId xmlns:a16="http://schemas.microsoft.com/office/drawing/2014/main" id="{C3334369-8570-47AB-8966-E3DE90DA8661}"/>
              </a:ext>
            </a:extLst>
          </p:cNvPr>
          <p:cNvPicPr>
            <a:picLocks noChangeAspect="1"/>
          </p:cNvPicPr>
          <p:nvPr/>
        </p:nvPicPr>
        <p:blipFill>
          <a:blip r:embed="rId3"/>
          <a:stretch>
            <a:fillRect/>
          </a:stretch>
        </p:blipFill>
        <p:spPr>
          <a:xfrm>
            <a:off x="261754" y="975147"/>
            <a:ext cx="8620491" cy="4907705"/>
          </a:xfrm>
          <a:prstGeom prst="rect">
            <a:avLst/>
          </a:prstGeom>
        </p:spPr>
      </p:pic>
    </p:spTree>
    <p:extLst>
      <p:ext uri="{BB962C8B-B14F-4D97-AF65-F5344CB8AC3E}">
        <p14:creationId xmlns:p14="http://schemas.microsoft.com/office/powerpoint/2010/main" val="418239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5D1ED84E-2E25-4844-9453-20C3D864679B}"/>
              </a:ext>
            </a:extLst>
          </p:cNvPr>
          <p:cNvPicPr>
            <a:picLocks noChangeAspect="1"/>
          </p:cNvPicPr>
          <p:nvPr/>
        </p:nvPicPr>
        <p:blipFill>
          <a:blip r:embed="rId3"/>
          <a:stretch>
            <a:fillRect/>
          </a:stretch>
        </p:blipFill>
        <p:spPr>
          <a:xfrm>
            <a:off x="252609" y="1154995"/>
            <a:ext cx="8638781" cy="4548010"/>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600" dirty="0"/>
              <a:t>Update the hourly net load forecast uncertainty calculation to use</a:t>
            </a:r>
          </a:p>
          <a:p>
            <a:pPr lvl="2" algn="just"/>
            <a:r>
              <a:rPr lang="en-US" dirty="0"/>
              <a:t>the 6 Hours-Ahead net load forecast, and </a:t>
            </a:r>
          </a:p>
          <a:p>
            <a:pPr lvl="2" algn="just"/>
            <a:r>
              <a:rPr lang="en-US" dirty="0"/>
              <a:t>the highest 5-min net load within the hour</a:t>
            </a:r>
          </a:p>
          <a:p>
            <a:pPr lvl="1" algn="just"/>
            <a:r>
              <a:rPr lang="en-US" sz="1600" dirty="0"/>
              <a:t>Change percentile coverage to vary between 85</a:t>
            </a:r>
            <a:r>
              <a:rPr lang="en-US" sz="1600" baseline="30000" dirty="0"/>
              <a:t>th</a:t>
            </a:r>
            <a:r>
              <a:rPr lang="en-US" sz="1600" dirty="0"/>
              <a:t> and 95</a:t>
            </a:r>
            <a:r>
              <a:rPr lang="en-US" sz="1600" baseline="30000" dirty="0"/>
              <a:t>th . </a:t>
            </a:r>
            <a:r>
              <a:rPr lang="en-US" sz="1600" dirty="0"/>
              <a:t>The applicable coverage for any hour will continue to be based on risk of net load up ramp in the hour.</a:t>
            </a:r>
          </a:p>
          <a:p>
            <a:pPr lvl="1" algn="just"/>
            <a:r>
              <a:rPr lang="en-US" sz="1600" dirty="0"/>
              <a:t>Build a table that tracks historical intra-day variations in thermal resource availabilities due to Forced Outages and use it to incrementally increase Non-Spin quantities.</a:t>
            </a:r>
            <a:endParaRPr lang="en-US" dirty="0"/>
          </a:p>
          <a:p>
            <a:pPr lvl="1" algn="just"/>
            <a:endParaRPr lang="en-US" sz="700" dirty="0"/>
          </a:p>
          <a:p>
            <a:pPr algn="just"/>
            <a:r>
              <a:rPr lang="en-US" sz="1600" dirty="0"/>
              <a:t>ERCOT will continue the practice of monitoring the weather near Real Time and may procure up to an additional 1,000 MW of Non-Spin for Operating Hours that are identified as having an increased potential of high forecast variability that may cause a higher net load during these hours. </a:t>
            </a:r>
          </a:p>
          <a:p>
            <a:pPr algn="just"/>
            <a:endParaRPr lang="en-US" sz="700" dirty="0"/>
          </a:p>
          <a:p>
            <a:pPr algn="just"/>
            <a:r>
              <a:rPr lang="en-US" sz="1600" dirty="0"/>
              <a:t>The preliminary Non-Spin quantities for January 2022 through September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737967-9637-4264-A4DF-6F225722B2AF}"/>
              </a:ext>
            </a:extLst>
          </p:cNvPr>
          <p:cNvSpPr>
            <a:spLocks noGrp="1"/>
          </p:cNvSpPr>
          <p:nvPr>
            <p:ph type="title"/>
          </p:nvPr>
        </p:nvSpPr>
        <p:spPr/>
        <p:txBody>
          <a:bodyPr/>
          <a:lstStyle/>
          <a:p>
            <a:r>
              <a:rPr lang="en-US" dirty="0"/>
              <a:t>Drivers for the methodology changes</a:t>
            </a:r>
          </a:p>
        </p:txBody>
      </p:sp>
      <p:sp>
        <p:nvSpPr>
          <p:cNvPr id="3" name="Content Placeholder 2">
            <a:extLst>
              <a:ext uri="{FF2B5EF4-FFF2-40B4-BE49-F238E27FC236}">
                <a16:creationId xmlns:a16="http://schemas.microsoft.com/office/drawing/2014/main" id="{773E7ADF-0E7B-4617-9630-CA26ABB1C104}"/>
              </a:ext>
            </a:extLst>
          </p:cNvPr>
          <p:cNvSpPr>
            <a:spLocks noGrp="1"/>
          </p:cNvSpPr>
          <p:nvPr>
            <p:ph idx="1"/>
          </p:nvPr>
        </p:nvSpPr>
        <p:spPr/>
        <p:txBody>
          <a:bodyPr/>
          <a:lstStyle/>
          <a:p>
            <a:r>
              <a:rPr lang="en-US" sz="1600" b="1" dirty="0"/>
              <a:t>3 Hours Ahead vs. 6 Hours Ahead: </a:t>
            </a:r>
            <a:r>
              <a:rPr lang="en-US" sz="1600" dirty="0"/>
              <a:t>On tighter days in generally units with 6 hours+ lead times tend to be available for RUC. Since forecast uncertainties tend to be a bit higher further away from the operating hours, using 6-hours ahead forecast errors allows to better reflect this risk in the computed Non-Spin quantities.</a:t>
            </a:r>
          </a:p>
          <a:p>
            <a:endParaRPr lang="en-US" sz="1000" dirty="0">
              <a:solidFill>
                <a:schemeClr val="tx2"/>
              </a:solidFill>
            </a:endParaRPr>
          </a:p>
          <a:p>
            <a:r>
              <a:rPr lang="en-US" sz="1600" b="1" dirty="0">
                <a:solidFill>
                  <a:schemeClr val="tx2"/>
                </a:solidFill>
              </a:rPr>
              <a:t>Hourly Average vs. Max 5-min Net load: </a:t>
            </a:r>
            <a:r>
              <a:rPr lang="en-US" sz="1600" dirty="0">
                <a:solidFill>
                  <a:schemeClr val="tx2"/>
                </a:solidFill>
              </a:rPr>
              <a:t>Intra-hour net load patterns due to load/wind/solar can be vastly different even with same hourly average values. </a:t>
            </a:r>
            <a:r>
              <a:rPr lang="en-US" sz="1600" dirty="0"/>
              <a:t>By</a:t>
            </a:r>
            <a:r>
              <a:rPr lang="en-US" sz="1600" dirty="0">
                <a:solidFill>
                  <a:schemeClr val="tx2"/>
                </a:solidFill>
              </a:rPr>
              <a:t> using the </a:t>
            </a:r>
            <a:r>
              <a:rPr lang="en-US" sz="1600" dirty="0"/>
              <a:t>highest 5-min net load within the hour, the largest net load forecast error for the hour will be used in determining Non-Spin quantities.</a:t>
            </a:r>
          </a:p>
          <a:p>
            <a:endParaRPr lang="en-US" sz="1600" dirty="0">
              <a:solidFill>
                <a:schemeClr val="tx2"/>
              </a:solidFill>
            </a:endParaRPr>
          </a:p>
          <a:p>
            <a:endParaRPr lang="en-US" sz="1600" dirty="0"/>
          </a:p>
          <a:p>
            <a:endParaRPr lang="en-US" sz="1600" dirty="0"/>
          </a:p>
          <a:p>
            <a:endParaRPr lang="en-US" sz="1000" dirty="0"/>
          </a:p>
          <a:p>
            <a:r>
              <a:rPr lang="en-US" sz="1600" b="1" dirty="0"/>
              <a:t>75</a:t>
            </a:r>
            <a:r>
              <a:rPr lang="en-US" sz="1600" b="1" baseline="30000" dirty="0"/>
              <a:t>th</a:t>
            </a:r>
            <a:r>
              <a:rPr lang="en-US" sz="1600" b="1" dirty="0"/>
              <a:t> to 95</a:t>
            </a:r>
            <a:r>
              <a:rPr lang="en-US" sz="1600" b="1" baseline="30000" dirty="0"/>
              <a:t>th</a:t>
            </a:r>
            <a:r>
              <a:rPr lang="en-US" sz="1600" b="1" dirty="0"/>
              <a:t> vs. 85</a:t>
            </a:r>
            <a:r>
              <a:rPr lang="en-US" sz="1600" b="1" baseline="30000" dirty="0"/>
              <a:t>th</a:t>
            </a:r>
            <a:r>
              <a:rPr lang="en-US" sz="1600" b="1" dirty="0"/>
              <a:t> to 95</a:t>
            </a:r>
            <a:r>
              <a:rPr lang="en-US" sz="1600" b="1" baseline="30000" dirty="0"/>
              <a:t>th</a:t>
            </a:r>
            <a:r>
              <a:rPr lang="en-US" sz="1600" b="1" dirty="0"/>
              <a:t> Percentile Coverage: </a:t>
            </a:r>
            <a:r>
              <a:rPr lang="en-US" sz="1600" dirty="0"/>
              <a:t>This change better reflects the risk associated with net load forecast uncertainties during off peak hours in the Non-Spin methodology.</a:t>
            </a:r>
          </a:p>
          <a:p>
            <a:endParaRPr lang="en-US" sz="1000" b="1" dirty="0"/>
          </a:p>
          <a:p>
            <a:r>
              <a:rPr lang="en-US" sz="1600" b="1" dirty="0"/>
              <a:t>Intra-day Forced Outage table: </a:t>
            </a:r>
            <a:r>
              <a:rPr lang="en-US" sz="1600" dirty="0"/>
              <a:t>This table will help account for increased capacity needs following forced outages of thermal resources within an operating day.</a:t>
            </a:r>
          </a:p>
          <a:p>
            <a:endParaRPr lang="en-US" sz="1600" b="1" dirty="0"/>
          </a:p>
          <a:p>
            <a:endParaRPr lang="en-US" sz="1600" b="1" dirty="0"/>
          </a:p>
          <a:p>
            <a:endParaRPr lang="en-US" b="1" dirty="0"/>
          </a:p>
        </p:txBody>
      </p:sp>
      <p:sp>
        <p:nvSpPr>
          <p:cNvPr id="4" name="Slide Number Placeholder 3">
            <a:extLst>
              <a:ext uri="{FF2B5EF4-FFF2-40B4-BE49-F238E27FC236}">
                <a16:creationId xmlns:a16="http://schemas.microsoft.com/office/drawing/2014/main" id="{76CD5A7A-274C-41BB-8F10-6B3614000081}"/>
              </a:ext>
            </a:extLst>
          </p:cNvPr>
          <p:cNvSpPr>
            <a:spLocks noGrp="1"/>
          </p:cNvSpPr>
          <p:nvPr>
            <p:ph type="sldNum" sz="quarter" idx="4"/>
          </p:nvPr>
        </p:nvSpPr>
        <p:spPr/>
        <p:txBody>
          <a:bodyPr/>
          <a:lstStyle/>
          <a:p>
            <a:fld id="{1D93BD3E-1E9A-4970-A6F7-E7AC52762E0C}" type="slidenum">
              <a:rPr lang="en-US" smtClean="0"/>
              <a:pPr/>
              <a:t>15</a:t>
            </a:fld>
            <a:endParaRPr lang="en-US" dirty="0"/>
          </a:p>
        </p:txBody>
      </p:sp>
      <p:grpSp>
        <p:nvGrpSpPr>
          <p:cNvPr id="5" name="Group 4">
            <a:extLst>
              <a:ext uri="{FF2B5EF4-FFF2-40B4-BE49-F238E27FC236}">
                <a16:creationId xmlns:a16="http://schemas.microsoft.com/office/drawing/2014/main" id="{D0526B58-BBD2-45F8-AFD2-E4EBB1FB4F74}"/>
              </a:ext>
            </a:extLst>
          </p:cNvPr>
          <p:cNvGrpSpPr/>
          <p:nvPr/>
        </p:nvGrpSpPr>
        <p:grpSpPr>
          <a:xfrm>
            <a:off x="1683076" y="3165192"/>
            <a:ext cx="5350326" cy="846731"/>
            <a:chOff x="1788682" y="4644335"/>
            <a:chExt cx="5350326" cy="846731"/>
          </a:xfrm>
        </p:grpSpPr>
        <p:grpSp>
          <p:nvGrpSpPr>
            <p:cNvPr id="6" name="Group 5">
              <a:extLst>
                <a:ext uri="{FF2B5EF4-FFF2-40B4-BE49-F238E27FC236}">
                  <a16:creationId xmlns:a16="http://schemas.microsoft.com/office/drawing/2014/main" id="{AE1716F8-58D8-4A01-A085-FE0111B655BF}"/>
                </a:ext>
              </a:extLst>
            </p:cNvPr>
            <p:cNvGrpSpPr/>
            <p:nvPr/>
          </p:nvGrpSpPr>
          <p:grpSpPr>
            <a:xfrm>
              <a:off x="1788682" y="4659837"/>
              <a:ext cx="869983" cy="831229"/>
              <a:chOff x="826169" y="3176336"/>
              <a:chExt cx="916004" cy="914400"/>
            </a:xfrm>
          </p:grpSpPr>
          <p:sp>
            <p:nvSpPr>
              <p:cNvPr id="16" name="Rectangle 15">
                <a:extLst>
                  <a:ext uri="{FF2B5EF4-FFF2-40B4-BE49-F238E27FC236}">
                    <a16:creationId xmlns:a16="http://schemas.microsoft.com/office/drawing/2014/main" id="{6CC7D3B6-2187-4701-9F08-8A1F09F62B6A}"/>
                  </a:ext>
                </a:extLst>
              </p:cNvPr>
              <p:cNvSpPr/>
              <p:nvPr/>
            </p:nvSpPr>
            <p:spPr>
              <a:xfrm>
                <a:off x="827773" y="3176336"/>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 name="Rectangle 16">
                <a:extLst>
                  <a:ext uri="{FF2B5EF4-FFF2-40B4-BE49-F238E27FC236}">
                    <a16:creationId xmlns:a16="http://schemas.microsoft.com/office/drawing/2014/main" id="{79C4E526-F20B-4254-A752-08F0A6760A4E}"/>
                  </a:ext>
                </a:extLst>
              </p:cNvPr>
              <p:cNvSpPr/>
              <p:nvPr/>
            </p:nvSpPr>
            <p:spPr>
              <a:xfrm>
                <a:off x="826169" y="3628724"/>
                <a:ext cx="916004" cy="46201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7" name="Group 6">
              <a:extLst>
                <a:ext uri="{FF2B5EF4-FFF2-40B4-BE49-F238E27FC236}">
                  <a16:creationId xmlns:a16="http://schemas.microsoft.com/office/drawing/2014/main" id="{706CD2F1-0424-4507-8CF0-AC44DA72AE65}"/>
                </a:ext>
              </a:extLst>
            </p:cNvPr>
            <p:cNvGrpSpPr/>
            <p:nvPr/>
          </p:nvGrpSpPr>
          <p:grpSpPr>
            <a:xfrm>
              <a:off x="3279940" y="4647893"/>
              <a:ext cx="875886" cy="831229"/>
              <a:chOff x="2647150" y="3163197"/>
              <a:chExt cx="922219" cy="914400"/>
            </a:xfrm>
          </p:grpSpPr>
          <p:sp>
            <p:nvSpPr>
              <p:cNvPr id="14" name="Rectangle 13">
                <a:extLst>
                  <a:ext uri="{FF2B5EF4-FFF2-40B4-BE49-F238E27FC236}">
                    <a16:creationId xmlns:a16="http://schemas.microsoft.com/office/drawing/2014/main" id="{5F18546B-A7BC-47A9-ACDF-22EC397976BA}"/>
                  </a:ext>
                </a:extLst>
              </p:cNvPr>
              <p:cNvSpPr/>
              <p:nvPr/>
            </p:nvSpPr>
            <p:spPr>
              <a:xfrm>
                <a:off x="2654969" y="3163197"/>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5" name="Right Triangle 14">
                <a:extLst>
                  <a:ext uri="{FF2B5EF4-FFF2-40B4-BE49-F238E27FC236}">
                    <a16:creationId xmlns:a16="http://schemas.microsoft.com/office/drawing/2014/main" id="{835FDB7E-E854-4651-8E14-B70EF26DD9F6}"/>
                  </a:ext>
                </a:extLst>
              </p:cNvPr>
              <p:cNvSpPr/>
              <p:nvPr/>
            </p:nvSpPr>
            <p:spPr>
              <a:xfrm>
                <a:off x="2647150" y="3163197"/>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8" name="Group 7">
              <a:extLst>
                <a:ext uri="{FF2B5EF4-FFF2-40B4-BE49-F238E27FC236}">
                  <a16:creationId xmlns:a16="http://schemas.microsoft.com/office/drawing/2014/main" id="{EFCDE6A6-25BF-4BA0-B89E-0907F36E23B7}"/>
                </a:ext>
              </a:extLst>
            </p:cNvPr>
            <p:cNvGrpSpPr/>
            <p:nvPr/>
          </p:nvGrpSpPr>
          <p:grpSpPr>
            <a:xfrm>
              <a:off x="4777102" y="4644335"/>
              <a:ext cx="872172" cy="838337"/>
              <a:chOff x="3972672" y="3159283"/>
              <a:chExt cx="918309" cy="922219"/>
            </a:xfrm>
          </p:grpSpPr>
          <p:sp>
            <p:nvSpPr>
              <p:cNvPr id="12" name="Rectangle 11">
                <a:extLst>
                  <a:ext uri="{FF2B5EF4-FFF2-40B4-BE49-F238E27FC236}">
                    <a16:creationId xmlns:a16="http://schemas.microsoft.com/office/drawing/2014/main" id="{81C792BF-B906-4A38-85B4-888357993242}"/>
                  </a:ext>
                </a:extLst>
              </p:cNvPr>
              <p:cNvSpPr/>
              <p:nvPr/>
            </p:nvSpPr>
            <p:spPr>
              <a:xfrm rot="16200000">
                <a:off x="3976581" y="3163193"/>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Right Triangle 12">
                <a:extLst>
                  <a:ext uri="{FF2B5EF4-FFF2-40B4-BE49-F238E27FC236}">
                    <a16:creationId xmlns:a16="http://schemas.microsoft.com/office/drawing/2014/main" id="{15C24D7D-192A-4D6A-BCF2-C3F4D0495539}"/>
                  </a:ext>
                </a:extLst>
              </p:cNvPr>
              <p:cNvSpPr/>
              <p:nvPr/>
            </p:nvSpPr>
            <p:spPr>
              <a:xfrm rot="16200000">
                <a:off x="3968762" y="3163193"/>
                <a:ext cx="922219" cy="914399"/>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nvGrpSpPr>
            <p:cNvPr id="9" name="Group 8">
              <a:extLst>
                <a:ext uri="{FF2B5EF4-FFF2-40B4-BE49-F238E27FC236}">
                  <a16:creationId xmlns:a16="http://schemas.microsoft.com/office/drawing/2014/main" id="{F6449F21-269B-4CBB-A1DF-69A447EEE05D}"/>
                </a:ext>
              </a:extLst>
            </p:cNvPr>
            <p:cNvGrpSpPr/>
            <p:nvPr/>
          </p:nvGrpSpPr>
          <p:grpSpPr>
            <a:xfrm>
              <a:off x="6270548" y="4647888"/>
              <a:ext cx="868460" cy="831229"/>
              <a:chOff x="7116745" y="2363092"/>
              <a:chExt cx="914400" cy="914400"/>
            </a:xfrm>
          </p:grpSpPr>
          <p:sp>
            <p:nvSpPr>
              <p:cNvPr id="10" name="Rectangle 9">
                <a:extLst>
                  <a:ext uri="{FF2B5EF4-FFF2-40B4-BE49-F238E27FC236}">
                    <a16:creationId xmlns:a16="http://schemas.microsoft.com/office/drawing/2014/main" id="{E27D88A1-9441-4A35-B471-48020A436843}"/>
                  </a:ext>
                </a:extLst>
              </p:cNvPr>
              <p:cNvSpPr/>
              <p:nvPr/>
            </p:nvSpPr>
            <p:spPr>
              <a:xfrm rot="16200000">
                <a:off x="7116745" y="2363092"/>
                <a:ext cx="91440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Isosceles Triangle 10">
                <a:extLst>
                  <a:ext uri="{FF2B5EF4-FFF2-40B4-BE49-F238E27FC236}">
                    <a16:creationId xmlns:a16="http://schemas.microsoft.com/office/drawing/2014/main" id="{065ABC2C-8904-4F48-A76E-1FC10B9A3B2D}"/>
                  </a:ext>
                </a:extLst>
              </p:cNvPr>
              <p:cNvSpPr/>
              <p:nvPr/>
            </p:nvSpPr>
            <p:spPr>
              <a:xfrm>
                <a:off x="7120655" y="2376236"/>
                <a:ext cx="910490" cy="90125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pSp>
      </p:grpSp>
    </p:spTree>
    <p:extLst>
      <p:ext uri="{BB962C8B-B14F-4D97-AF65-F5344CB8AC3E}">
        <p14:creationId xmlns:p14="http://schemas.microsoft.com/office/powerpoint/2010/main" val="7215188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accumulated forced outage in a 6-hour block for each month in 2018, 2019, 2020.</a:t>
            </a:r>
          </a:p>
          <a:p>
            <a:pPr lvl="1"/>
            <a:r>
              <a:rPr lang="en-US" sz="1600" dirty="0"/>
              <a:t>A conservative 75</a:t>
            </a:r>
            <a:r>
              <a:rPr lang="en-US" sz="1600" baseline="30000" dirty="0"/>
              <a:t>th</a:t>
            </a:r>
            <a:r>
              <a:rPr lang="en-US" sz="16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330608" y="2419703"/>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7" name="Picture 6">
            <a:extLst>
              <a:ext uri="{FF2B5EF4-FFF2-40B4-BE49-F238E27FC236}">
                <a16:creationId xmlns:a16="http://schemas.microsoft.com/office/drawing/2014/main" id="{71FA59FC-6BB5-4368-A871-93C319230C59}"/>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4091004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May</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
        <p:nvSpPr>
          <p:cNvPr id="6" name="Content Placeholder 5">
            <a:extLst>
              <a:ext uri="{FF2B5EF4-FFF2-40B4-BE49-F238E27FC236}">
                <a16:creationId xmlns:a16="http://schemas.microsoft.com/office/drawing/2014/main" id="{ADD2A35C-B5F3-451D-8118-358D0E394B56}"/>
              </a:ext>
            </a:extLst>
          </p:cNvPr>
          <p:cNvSpPr>
            <a:spLocks noGrp="1"/>
          </p:cNvSpPr>
          <p:nvPr>
            <p:ph idx="1"/>
          </p:nvPr>
        </p:nvSpPr>
        <p:spPr/>
        <p:txBody>
          <a:bodyPr/>
          <a:lstStyle/>
          <a:p>
            <a:endParaRPr lang="en-US"/>
          </a:p>
        </p:txBody>
      </p:sp>
      <p:pic>
        <p:nvPicPr>
          <p:cNvPr id="7" name="Picture 6">
            <a:extLst>
              <a:ext uri="{FF2B5EF4-FFF2-40B4-BE49-F238E27FC236}">
                <a16:creationId xmlns:a16="http://schemas.microsoft.com/office/drawing/2014/main" id="{3BB3E1AD-1A5E-48CD-89BB-1082CF79281D}"/>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39576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3" name="Content Placeholder 2">
            <a:extLst>
              <a:ext uri="{FF2B5EF4-FFF2-40B4-BE49-F238E27FC236}">
                <a16:creationId xmlns:a16="http://schemas.microsoft.com/office/drawing/2014/main" id="{88FC3646-D612-4F74-AB6D-ED075FF4374C}"/>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6" name="Picture 5">
            <a:extLst>
              <a:ext uri="{FF2B5EF4-FFF2-40B4-BE49-F238E27FC236}">
                <a16:creationId xmlns:a16="http://schemas.microsoft.com/office/drawing/2014/main" id="{330F6AED-EEF0-4B38-863B-1DFD1102BFEA}"/>
              </a:ext>
            </a:extLst>
          </p:cNvPr>
          <p:cNvPicPr>
            <a:picLocks noChangeAspect="1"/>
          </p:cNvPicPr>
          <p:nvPr/>
        </p:nvPicPr>
        <p:blipFill>
          <a:blip r:embed="rId3"/>
          <a:stretch>
            <a:fillRect/>
          </a:stretch>
        </p:blipFill>
        <p:spPr>
          <a:xfrm>
            <a:off x="347106" y="1499449"/>
            <a:ext cx="8449788" cy="3859102"/>
          </a:xfrm>
          <a:prstGeom prst="rect">
            <a:avLst/>
          </a:prstGeom>
        </p:spPr>
      </p:pic>
    </p:spTree>
    <p:extLst>
      <p:ext uri="{BB962C8B-B14F-4D97-AF65-F5344CB8AC3E}">
        <p14:creationId xmlns:p14="http://schemas.microsoft.com/office/powerpoint/2010/main" val="367393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13, 2021 – PDCWG (Proposed Methodology)</a:t>
            </a:r>
          </a:p>
          <a:p>
            <a:pPr>
              <a:buFont typeface="Wingdings" panose="05000000000000000000" pitchFamily="2" charset="2"/>
              <a:buChar char="ü"/>
            </a:pPr>
            <a:r>
              <a:rPr lang="en-US" dirty="0">
                <a:solidFill>
                  <a:schemeClr val="accent2"/>
                </a:solidFill>
              </a:rPr>
              <a:t>October 21, 2020 – OWG (Proposed Methodology)</a:t>
            </a:r>
          </a:p>
          <a:p>
            <a:pPr>
              <a:buFont typeface="Wingdings" panose="05000000000000000000" pitchFamily="2" charset="2"/>
              <a:buChar char="ü"/>
            </a:pPr>
            <a:r>
              <a:rPr lang="en-US" dirty="0">
                <a:solidFill>
                  <a:schemeClr val="accent2"/>
                </a:solidFill>
              </a:rPr>
              <a:t>October 25,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November 03, 2021 - WMS</a:t>
            </a:r>
          </a:p>
          <a:p>
            <a:r>
              <a:rPr lang="en-US" dirty="0">
                <a:solidFill>
                  <a:schemeClr val="accent2"/>
                </a:solidFill>
              </a:rPr>
              <a:t>November 04, 2021 - ROS</a:t>
            </a:r>
          </a:p>
          <a:p>
            <a:r>
              <a:rPr lang="en-US" dirty="0">
                <a:solidFill>
                  <a:schemeClr val="accent2"/>
                </a:solidFill>
              </a:rPr>
              <a:t>November 17,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6" name="Picture 5">
            <a:extLst>
              <a:ext uri="{FF2B5EF4-FFF2-40B4-BE49-F238E27FC236}">
                <a16:creationId xmlns:a16="http://schemas.microsoft.com/office/drawing/2014/main" id="{D963AACC-29BE-4B37-97C2-4C4BD834E219}"/>
              </a:ext>
            </a:extLst>
          </p:cNvPr>
          <p:cNvPicPr>
            <a:picLocks noChangeAspect="1"/>
          </p:cNvPicPr>
          <p:nvPr/>
        </p:nvPicPr>
        <p:blipFill>
          <a:blip r:embed="rId3"/>
          <a:stretch>
            <a:fillRect/>
          </a:stretch>
        </p:blipFill>
        <p:spPr>
          <a:xfrm>
            <a:off x="341009" y="1548221"/>
            <a:ext cx="8461981" cy="3761558"/>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8FD3D-013B-423E-A687-FF9F52680F15}"/>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C635A16-FA26-4AD7-9EA6-FA8131AB7E54}"/>
              </a:ext>
            </a:extLst>
          </p:cNvPr>
          <p:cNvSpPr>
            <a:spLocks noGrp="1"/>
          </p:cNvSpPr>
          <p:nvPr>
            <p:ph idx="1"/>
          </p:nvPr>
        </p:nvSpPr>
        <p:spPr/>
        <p:txBody>
          <a:bodyPr/>
          <a:lstStyle/>
          <a:p>
            <a:r>
              <a:rPr lang="en-US" sz="1600" dirty="0"/>
              <a:t>Following is a summary of the proposed Ancillary Service Methodology for 2022. </a:t>
            </a:r>
          </a:p>
          <a:p>
            <a:pPr lvl="1"/>
            <a:r>
              <a:rPr lang="en-US" sz="1400" dirty="0"/>
              <a:t>ERCOT is not recommending any changes to the methodology used for computing Regulation Service requirements.</a:t>
            </a:r>
          </a:p>
          <a:p>
            <a:endParaRPr lang="en-US" sz="500" dirty="0"/>
          </a:p>
          <a:p>
            <a:pPr lvl="1"/>
            <a:r>
              <a:rPr lang="en-US" sz="1400" dirty="0"/>
              <a:t>ERCOT is recommending one change in the methodology used for computing Responsive Reserve Service (RRS) requirements.</a:t>
            </a:r>
          </a:p>
          <a:p>
            <a:pPr lvl="1"/>
            <a:endParaRPr lang="en-US" sz="1400" dirty="0"/>
          </a:p>
          <a:p>
            <a:pPr lvl="1"/>
            <a:r>
              <a:rPr lang="en-US" sz="1400" dirty="0"/>
              <a:t>ERCOT is also proposing to change the minimum RRS-PFR limit for 2022 to 1,240 MW based on updates to NERC’s BAL-003 Interconnection Frequency Response Obligation (IFRO) assessment for OY2022. </a:t>
            </a:r>
          </a:p>
          <a:p>
            <a:endParaRPr lang="en-US" sz="500" dirty="0"/>
          </a:p>
          <a:p>
            <a:pPr lvl="1"/>
            <a:r>
              <a:rPr lang="en-US" sz="1400" dirty="0"/>
              <a:t>ERCOT is recommending changes in the methodology used for computing Non-Spinning Reserve Service (Non-Spin) requirements that will account for the highest 6 hours ahead net load forecast error within an operating hour and intra-day changes in thermal resource availabilities due to forced outages.</a:t>
            </a:r>
          </a:p>
          <a:p>
            <a:pPr lvl="1"/>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AC5BB606-94AF-4C56-8A2F-E502701E941C}"/>
              </a:ext>
            </a:extLst>
          </p:cNvPr>
          <p:cNvSpPr>
            <a:spLocks noGrp="1"/>
          </p:cNvSpPr>
          <p:nvPr>
            <p:ph type="sldNum" sz="quarter" idx="4"/>
          </p:nvPr>
        </p:nvSpPr>
        <p:spPr/>
        <p:txBody>
          <a:bodyPr/>
          <a:lstStyle/>
          <a:p>
            <a:fld id="{1D93BD3E-1E9A-4970-A6F7-E7AC52762E0C}" type="slidenum">
              <a:rPr lang="en-US" smtClean="0"/>
              <a:pPr/>
              <a:t>21</a:t>
            </a:fld>
            <a:endParaRPr lang="en-US" dirty="0"/>
          </a:p>
        </p:txBody>
      </p:sp>
    </p:spTree>
    <p:extLst>
      <p:ext uri="{BB962C8B-B14F-4D97-AF65-F5344CB8AC3E}">
        <p14:creationId xmlns:p14="http://schemas.microsoft.com/office/powerpoint/2010/main" val="18439536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BE16E-E96D-4C8A-A9BF-870CF82CC29F}"/>
              </a:ext>
            </a:extLst>
          </p:cNvPr>
          <p:cNvSpPr>
            <a:spLocks noGrp="1"/>
          </p:cNvSpPr>
          <p:nvPr>
            <p:ph type="title"/>
          </p:nvPr>
        </p:nvSpPr>
        <p:spPr/>
        <p:txBody>
          <a:bodyPr/>
          <a:lstStyle/>
          <a:p>
            <a:r>
              <a:rPr lang="en-US" dirty="0"/>
              <a:t>Projected Increase in IRR Capacity</a:t>
            </a:r>
          </a:p>
        </p:txBody>
      </p:sp>
      <p:sp>
        <p:nvSpPr>
          <p:cNvPr id="4" name="Slide Number Placeholder 3">
            <a:extLst>
              <a:ext uri="{FF2B5EF4-FFF2-40B4-BE49-F238E27FC236}">
                <a16:creationId xmlns:a16="http://schemas.microsoft.com/office/drawing/2014/main" id="{010834F7-5F00-4D81-BC5F-C9D25B71C824}"/>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6" name="Picture 5">
            <a:extLst>
              <a:ext uri="{FF2B5EF4-FFF2-40B4-BE49-F238E27FC236}">
                <a16:creationId xmlns:a16="http://schemas.microsoft.com/office/drawing/2014/main" id="{E67024DA-66BE-4A04-8AD9-75663E243D5E}"/>
              </a:ext>
            </a:extLst>
          </p:cNvPr>
          <p:cNvPicPr>
            <a:picLocks noChangeAspect="1"/>
          </p:cNvPicPr>
          <p:nvPr/>
        </p:nvPicPr>
        <p:blipFill>
          <a:blip r:embed="rId2"/>
          <a:stretch>
            <a:fillRect/>
          </a:stretch>
        </p:blipFill>
        <p:spPr>
          <a:xfrm>
            <a:off x="507603" y="1294228"/>
            <a:ext cx="8101129" cy="3770141"/>
          </a:xfrm>
          <a:prstGeom prst="rect">
            <a:avLst/>
          </a:prstGeom>
        </p:spPr>
      </p:pic>
    </p:spTree>
    <p:extLst>
      <p:ext uri="{BB962C8B-B14F-4D97-AF65-F5344CB8AC3E}">
        <p14:creationId xmlns:p14="http://schemas.microsoft.com/office/powerpoint/2010/main" val="2195241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 Adjustment Tables - 2022</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5" name="Picture 4">
            <a:extLst>
              <a:ext uri="{FF2B5EF4-FFF2-40B4-BE49-F238E27FC236}">
                <a16:creationId xmlns:a16="http://schemas.microsoft.com/office/drawing/2014/main" id="{37B454A1-8ECD-44F3-8F95-100D13D2E8E9}"/>
              </a:ext>
            </a:extLst>
          </p:cNvPr>
          <p:cNvPicPr>
            <a:picLocks noChangeAspect="1"/>
          </p:cNvPicPr>
          <p:nvPr/>
        </p:nvPicPr>
        <p:blipFill>
          <a:blip r:embed="rId3"/>
          <a:stretch>
            <a:fillRect/>
          </a:stretch>
        </p:blipFill>
        <p:spPr>
          <a:xfrm>
            <a:off x="599120" y="1309991"/>
            <a:ext cx="7934434" cy="2554197"/>
          </a:xfrm>
          <a:prstGeom prst="rect">
            <a:avLst/>
          </a:prstGeom>
        </p:spPr>
      </p:pic>
      <p:pic>
        <p:nvPicPr>
          <p:cNvPr id="7" name="Picture 6">
            <a:extLst>
              <a:ext uri="{FF2B5EF4-FFF2-40B4-BE49-F238E27FC236}">
                <a16:creationId xmlns:a16="http://schemas.microsoft.com/office/drawing/2014/main" id="{B5731240-1A5A-454A-A34D-6101AF185CF1}"/>
              </a:ext>
            </a:extLst>
          </p:cNvPr>
          <p:cNvPicPr>
            <a:picLocks noChangeAspect="1"/>
          </p:cNvPicPr>
          <p:nvPr/>
        </p:nvPicPr>
        <p:blipFill>
          <a:blip r:embed="rId4"/>
          <a:stretch>
            <a:fillRect/>
          </a:stretch>
        </p:blipFill>
        <p:spPr>
          <a:xfrm>
            <a:off x="604783" y="3864188"/>
            <a:ext cx="7928771" cy="2554197"/>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637B67A-3FC5-40AE-AC36-AE1DCF66326F}"/>
              </a:ext>
            </a:extLst>
          </p:cNvPr>
          <p:cNvSpPr>
            <a:spLocks noGrp="1"/>
          </p:cNvSpPr>
          <p:nvPr>
            <p:ph idx="1"/>
          </p:nvPr>
        </p:nvSpPr>
        <p:spPr/>
        <p:txBody>
          <a:bodyPr/>
          <a:lstStyle/>
          <a:p>
            <a:r>
              <a:rPr lang="en-US" sz="1400" dirty="0"/>
              <a:t>With the implementation of SCR811, the solar adjustment tables track the incremental MWs of Regulation needed to account for the “remaining variability” that is unable to be covered by the predictable nature of solar alone. As a result, the largest impact of the solar adjustment is during periods wherein solar irradiance is highly variable.</a:t>
            </a:r>
          </a:p>
        </p:txBody>
      </p:sp>
      <p:sp>
        <p:nvSpPr>
          <p:cNvPr id="2" name="Title 1">
            <a:extLst>
              <a:ext uri="{FF2B5EF4-FFF2-40B4-BE49-F238E27FC236}">
                <a16:creationId xmlns:a16="http://schemas.microsoft.com/office/drawing/2014/main" id="{FE6A1137-7433-412A-92CF-8460327DD9B3}"/>
              </a:ext>
            </a:extLst>
          </p:cNvPr>
          <p:cNvSpPr>
            <a:spLocks noGrp="1"/>
          </p:cNvSpPr>
          <p:nvPr>
            <p:ph type="title"/>
          </p:nvPr>
        </p:nvSpPr>
        <p:spPr/>
        <p:txBody>
          <a:bodyPr/>
          <a:lstStyle/>
          <a:p>
            <a:r>
              <a:rPr lang="en-US" dirty="0"/>
              <a:t>Solar Adjustment Tables – 2022</a:t>
            </a:r>
          </a:p>
        </p:txBody>
      </p:sp>
      <p:sp>
        <p:nvSpPr>
          <p:cNvPr id="4" name="Slide Number Placeholder 3">
            <a:extLst>
              <a:ext uri="{FF2B5EF4-FFF2-40B4-BE49-F238E27FC236}">
                <a16:creationId xmlns:a16="http://schemas.microsoft.com/office/drawing/2014/main" id="{2CF05540-A6EA-4343-A88E-F58F40510FEB}"/>
              </a:ext>
            </a:extLst>
          </p:cNvPr>
          <p:cNvSpPr>
            <a:spLocks noGrp="1"/>
          </p:cNvSpPr>
          <p:nvPr>
            <p:ph type="sldNum" sz="quarter" idx="4"/>
          </p:nvPr>
        </p:nvSpPr>
        <p:spPr/>
        <p:txBody>
          <a:bodyPr/>
          <a:lstStyle/>
          <a:p>
            <a:fld id="{1D93BD3E-1E9A-4970-A6F7-E7AC52762E0C}" type="slidenum">
              <a:rPr lang="en-US" smtClean="0"/>
              <a:pPr/>
              <a:t>25</a:t>
            </a:fld>
            <a:endParaRPr lang="en-US" dirty="0"/>
          </a:p>
        </p:txBody>
      </p:sp>
      <p:sp>
        <p:nvSpPr>
          <p:cNvPr id="9" name="TextBox 8">
            <a:extLst>
              <a:ext uri="{FF2B5EF4-FFF2-40B4-BE49-F238E27FC236}">
                <a16:creationId xmlns:a16="http://schemas.microsoft.com/office/drawing/2014/main" id="{BA7D8D97-E222-49E6-93D2-A85053DFC201}"/>
              </a:ext>
            </a:extLst>
          </p:cNvPr>
          <p:cNvSpPr txBox="1"/>
          <p:nvPr/>
        </p:nvSpPr>
        <p:spPr>
          <a:xfrm>
            <a:off x="2046922" y="1867954"/>
            <a:ext cx="821059" cy="307777"/>
          </a:xfrm>
          <a:prstGeom prst="rect">
            <a:avLst/>
          </a:prstGeom>
          <a:solidFill>
            <a:schemeClr val="accent1">
              <a:lumMod val="20000"/>
              <a:lumOff val="80000"/>
            </a:schemeClr>
          </a:solidFill>
        </p:spPr>
        <p:txBody>
          <a:bodyPr wrap="none" rtlCol="0">
            <a:spAutoFit/>
          </a:bodyPr>
          <a:lstStyle/>
          <a:p>
            <a:r>
              <a:rPr lang="en-US" sz="1400" b="1" dirty="0"/>
              <a:t>Reg-Up</a:t>
            </a:r>
          </a:p>
        </p:txBody>
      </p:sp>
      <p:sp>
        <p:nvSpPr>
          <p:cNvPr id="13" name="TextBox 12">
            <a:extLst>
              <a:ext uri="{FF2B5EF4-FFF2-40B4-BE49-F238E27FC236}">
                <a16:creationId xmlns:a16="http://schemas.microsoft.com/office/drawing/2014/main" id="{419FC12A-D3B0-4FAA-8437-81E8351708DC}"/>
              </a:ext>
            </a:extLst>
          </p:cNvPr>
          <p:cNvSpPr txBox="1"/>
          <p:nvPr/>
        </p:nvSpPr>
        <p:spPr>
          <a:xfrm>
            <a:off x="6420413" y="1867955"/>
            <a:ext cx="1069524" cy="307777"/>
          </a:xfrm>
          <a:prstGeom prst="rect">
            <a:avLst/>
          </a:prstGeom>
          <a:solidFill>
            <a:schemeClr val="accent1">
              <a:lumMod val="20000"/>
              <a:lumOff val="80000"/>
            </a:schemeClr>
          </a:solidFill>
        </p:spPr>
        <p:txBody>
          <a:bodyPr wrap="none" rtlCol="0">
            <a:spAutoFit/>
          </a:bodyPr>
          <a:lstStyle/>
          <a:p>
            <a:r>
              <a:rPr lang="en-US" sz="1400" b="1" dirty="0"/>
              <a:t>Reg-Down</a:t>
            </a:r>
          </a:p>
        </p:txBody>
      </p:sp>
      <p:pic>
        <p:nvPicPr>
          <p:cNvPr id="1026" name="Picture 1">
            <a:extLst>
              <a:ext uri="{FF2B5EF4-FFF2-40B4-BE49-F238E27FC236}">
                <a16:creationId xmlns:a16="http://schemas.microsoft.com/office/drawing/2014/main" id="{E07DA547-DD22-441C-92FB-87F7DE1521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75731"/>
            <a:ext cx="4572000" cy="342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a:extLst>
              <a:ext uri="{FF2B5EF4-FFF2-40B4-BE49-F238E27FC236}">
                <a16:creationId xmlns:a16="http://schemas.microsoft.com/office/drawing/2014/main" id="{2A479436-9F57-4EC2-894F-BBE447BB8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024" y="2133840"/>
            <a:ext cx="4496301" cy="337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15">
            <a:extLst>
              <a:ext uri="{FF2B5EF4-FFF2-40B4-BE49-F238E27FC236}">
                <a16:creationId xmlns:a16="http://schemas.microsoft.com/office/drawing/2014/main" id="{99249216-187F-448D-9797-63BD77E3D0D4}"/>
              </a:ext>
            </a:extLst>
          </p:cNvPr>
          <p:cNvSpPr/>
          <p:nvPr/>
        </p:nvSpPr>
        <p:spPr>
          <a:xfrm>
            <a:off x="1067236" y="5372537"/>
            <a:ext cx="3275663" cy="830997"/>
          </a:xfrm>
          <a:prstGeom prst="rect">
            <a:avLst/>
          </a:prstGeom>
        </p:spPr>
        <p:txBody>
          <a:bodyPr wrap="square">
            <a:spAutoFit/>
          </a:bodyPr>
          <a:lstStyle/>
          <a:p>
            <a:pPr algn="just"/>
            <a:r>
              <a:rPr lang="en-US" sz="1600" dirty="0">
                <a:solidFill>
                  <a:schemeClr val="tx2"/>
                </a:solidFill>
              </a:rPr>
              <a:t>Max: 20 MW</a:t>
            </a:r>
          </a:p>
          <a:p>
            <a:pPr algn="just"/>
            <a:r>
              <a:rPr lang="en-US" sz="1600" dirty="0">
                <a:solidFill>
                  <a:schemeClr val="tx2"/>
                </a:solidFill>
              </a:rPr>
              <a:t>Mean: 4 MW</a:t>
            </a:r>
          </a:p>
          <a:p>
            <a:pPr algn="just"/>
            <a:r>
              <a:rPr lang="en-US" sz="1600" dirty="0">
                <a:solidFill>
                  <a:schemeClr val="tx2"/>
                </a:solidFill>
              </a:rPr>
              <a:t>Mean (Day Time hours): 6.7 MW </a:t>
            </a:r>
          </a:p>
        </p:txBody>
      </p:sp>
      <p:sp>
        <p:nvSpPr>
          <p:cNvPr id="17" name="Rectangle 16">
            <a:extLst>
              <a:ext uri="{FF2B5EF4-FFF2-40B4-BE49-F238E27FC236}">
                <a16:creationId xmlns:a16="http://schemas.microsoft.com/office/drawing/2014/main" id="{CE538C53-319A-4817-BAD7-715273999EB3}"/>
              </a:ext>
            </a:extLst>
          </p:cNvPr>
          <p:cNvSpPr/>
          <p:nvPr/>
        </p:nvSpPr>
        <p:spPr>
          <a:xfrm>
            <a:off x="5317342" y="5381424"/>
            <a:ext cx="3275663" cy="830997"/>
          </a:xfrm>
          <a:prstGeom prst="rect">
            <a:avLst/>
          </a:prstGeom>
        </p:spPr>
        <p:txBody>
          <a:bodyPr wrap="square">
            <a:spAutoFit/>
          </a:bodyPr>
          <a:lstStyle/>
          <a:p>
            <a:pPr algn="just"/>
            <a:r>
              <a:rPr lang="en-US" sz="1600" dirty="0">
                <a:solidFill>
                  <a:schemeClr val="tx2"/>
                </a:solidFill>
              </a:rPr>
              <a:t>Max: 19 MW</a:t>
            </a:r>
          </a:p>
          <a:p>
            <a:pPr algn="just"/>
            <a:r>
              <a:rPr lang="en-US" sz="1600" dirty="0">
                <a:solidFill>
                  <a:schemeClr val="tx2"/>
                </a:solidFill>
              </a:rPr>
              <a:t>Mean: 4 MW</a:t>
            </a:r>
          </a:p>
          <a:p>
            <a:pPr algn="just"/>
            <a:r>
              <a:rPr lang="en-US" sz="1600" dirty="0">
                <a:solidFill>
                  <a:schemeClr val="tx2"/>
                </a:solidFill>
              </a:rPr>
              <a:t>Mean (Day Time hours): 7.1 MW </a:t>
            </a:r>
          </a:p>
        </p:txBody>
      </p:sp>
    </p:spTree>
    <p:extLst>
      <p:ext uri="{BB962C8B-B14F-4D97-AF65-F5344CB8AC3E}">
        <p14:creationId xmlns:p14="http://schemas.microsoft.com/office/powerpoint/2010/main" val="2583404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Solar Adjustment Tables - 2022</a:t>
            </a:r>
          </a:p>
        </p:txBody>
      </p:sp>
      <p:sp>
        <p:nvSpPr>
          <p:cNvPr id="3" name="Content Placeholder 2"/>
          <p:cNvSpPr>
            <a:spLocks noGrp="1"/>
          </p:cNvSpPr>
          <p:nvPr>
            <p:ph idx="1"/>
          </p:nvPr>
        </p:nvSpPr>
        <p:spPr/>
        <p:txBody>
          <a:bodyPr/>
          <a:lstStyle/>
          <a:p>
            <a:r>
              <a:rPr lang="en-US" sz="1400" dirty="0"/>
              <a:t>Solar Adjustment Tables track incremental MWs of Regulation needed to account for additional variability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8" name="Picture 7">
            <a:extLst>
              <a:ext uri="{FF2B5EF4-FFF2-40B4-BE49-F238E27FC236}">
                <a16:creationId xmlns:a16="http://schemas.microsoft.com/office/drawing/2014/main" id="{750FA217-D6C7-4782-AFC0-75A79883FA3A}"/>
              </a:ext>
            </a:extLst>
          </p:cNvPr>
          <p:cNvPicPr>
            <a:picLocks noChangeAspect="1"/>
          </p:cNvPicPr>
          <p:nvPr/>
        </p:nvPicPr>
        <p:blipFill>
          <a:blip r:embed="rId3"/>
          <a:stretch>
            <a:fillRect/>
          </a:stretch>
        </p:blipFill>
        <p:spPr>
          <a:xfrm>
            <a:off x="603504" y="3867912"/>
            <a:ext cx="8173104" cy="2551176"/>
          </a:xfrm>
          <a:prstGeom prst="rect">
            <a:avLst/>
          </a:prstGeom>
        </p:spPr>
      </p:pic>
      <p:pic>
        <p:nvPicPr>
          <p:cNvPr id="5" name="Picture 4">
            <a:extLst>
              <a:ext uri="{FF2B5EF4-FFF2-40B4-BE49-F238E27FC236}">
                <a16:creationId xmlns:a16="http://schemas.microsoft.com/office/drawing/2014/main" id="{9F951A68-061F-46DE-A48A-A3B0C782735D}"/>
              </a:ext>
            </a:extLst>
          </p:cNvPr>
          <p:cNvPicPr>
            <a:picLocks noChangeAspect="1"/>
          </p:cNvPicPr>
          <p:nvPr/>
        </p:nvPicPr>
        <p:blipFill>
          <a:blip r:embed="rId4"/>
          <a:stretch>
            <a:fillRect/>
          </a:stretch>
        </p:blipFill>
        <p:spPr>
          <a:xfrm>
            <a:off x="603504" y="1316736"/>
            <a:ext cx="8337409" cy="2551176"/>
          </a:xfrm>
          <a:prstGeom prst="rect">
            <a:avLst/>
          </a:prstGeom>
        </p:spPr>
      </p:pic>
    </p:spTree>
    <p:extLst>
      <p:ext uri="{BB962C8B-B14F-4D97-AF65-F5344CB8AC3E}">
        <p14:creationId xmlns:p14="http://schemas.microsoft.com/office/powerpoint/2010/main" val="694934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Wind Over-Forecast Error Adjustment Table 2022</a:t>
            </a:r>
          </a:p>
        </p:txBody>
      </p:sp>
      <p:sp>
        <p:nvSpPr>
          <p:cNvPr id="3" name="Content Placeholder 2"/>
          <p:cNvSpPr>
            <a:spLocks noGrp="1"/>
          </p:cNvSpPr>
          <p:nvPr>
            <p:ph idx="1"/>
          </p:nvPr>
        </p:nvSpPr>
        <p:spPr/>
        <p:txBody>
          <a:bodyPr/>
          <a:lstStyle/>
          <a:p>
            <a:r>
              <a:rPr lang="en-US" dirty="0"/>
              <a:t>Wind Over-Forecast Error Adjustment Table track estimated increase in wind over forecast error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sp>
        <p:nvSpPr>
          <p:cNvPr id="6" name="Rectangle 5"/>
          <p:cNvSpPr/>
          <p:nvPr/>
        </p:nvSpPr>
        <p:spPr>
          <a:xfrm>
            <a:off x="1670049" y="5651841"/>
            <a:ext cx="5029200" cy="584775"/>
          </a:xfrm>
          <a:prstGeom prst="rect">
            <a:avLst/>
          </a:prstGeom>
        </p:spPr>
        <p:txBody>
          <a:bodyPr wrap="square">
            <a:spAutoFit/>
          </a:bodyPr>
          <a:lstStyle/>
          <a:p>
            <a:pPr algn="just"/>
            <a:r>
              <a:rPr lang="en-US" sz="1600" dirty="0">
                <a:solidFill>
                  <a:schemeClr val="tx2"/>
                </a:solidFill>
              </a:rPr>
              <a:t>Max: 39 MW per 1000 MW additional Wind capacity</a:t>
            </a:r>
          </a:p>
          <a:p>
            <a:pPr algn="just"/>
            <a:r>
              <a:rPr lang="en-US" sz="1600" dirty="0">
                <a:solidFill>
                  <a:schemeClr val="tx2"/>
                </a:solidFill>
              </a:rPr>
              <a:t>Mean: 31 MW per 1000 MW additional Wind capacity</a:t>
            </a:r>
          </a:p>
        </p:txBody>
      </p:sp>
      <p:pic>
        <p:nvPicPr>
          <p:cNvPr id="7" name="Picture 6">
            <a:extLst>
              <a:ext uri="{FF2B5EF4-FFF2-40B4-BE49-F238E27FC236}">
                <a16:creationId xmlns:a16="http://schemas.microsoft.com/office/drawing/2014/main" id="{EE12E5BF-ECE5-49F7-86B1-CEB17DBFF3AE}"/>
              </a:ext>
            </a:extLst>
          </p:cNvPr>
          <p:cNvPicPr>
            <a:picLocks noChangeAspect="1"/>
          </p:cNvPicPr>
          <p:nvPr/>
        </p:nvPicPr>
        <p:blipFill>
          <a:blip r:embed="rId2"/>
          <a:stretch>
            <a:fillRect/>
          </a:stretch>
        </p:blipFill>
        <p:spPr>
          <a:xfrm>
            <a:off x="1910865" y="1743908"/>
            <a:ext cx="5322269" cy="3987130"/>
          </a:xfrm>
          <a:prstGeom prst="rect">
            <a:avLst/>
          </a:prstGeom>
        </p:spPr>
      </p:pic>
    </p:spTree>
    <p:extLst>
      <p:ext uri="{BB962C8B-B14F-4D97-AF65-F5344CB8AC3E}">
        <p14:creationId xmlns:p14="http://schemas.microsoft.com/office/powerpoint/2010/main" val="2340088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Solar Over-Forecast Error Adjustment Table 2022</a:t>
            </a:r>
          </a:p>
        </p:txBody>
      </p:sp>
      <p:sp>
        <p:nvSpPr>
          <p:cNvPr id="3" name="Content Placeholder 2"/>
          <p:cNvSpPr>
            <a:spLocks noGrp="1"/>
          </p:cNvSpPr>
          <p:nvPr>
            <p:ph idx="1"/>
          </p:nvPr>
        </p:nvSpPr>
        <p:spPr/>
        <p:txBody>
          <a:bodyPr/>
          <a:lstStyle/>
          <a:p>
            <a:r>
              <a:rPr lang="en-US" dirty="0"/>
              <a:t>Solar Over-Forecast Error Adjustment Table track estimated increase in solar over forecast error per 1000 MW increase in installed solar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7" name="Picture 6">
            <a:extLst>
              <a:ext uri="{FF2B5EF4-FFF2-40B4-BE49-F238E27FC236}">
                <a16:creationId xmlns:a16="http://schemas.microsoft.com/office/drawing/2014/main" id="{0C4C7FB3-F5F2-471F-9533-CC71CF74C181}"/>
              </a:ext>
            </a:extLst>
          </p:cNvPr>
          <p:cNvPicPr>
            <a:picLocks noChangeAspect="1"/>
          </p:cNvPicPr>
          <p:nvPr/>
        </p:nvPicPr>
        <p:blipFill>
          <a:blip r:embed="rId3"/>
          <a:stretch>
            <a:fillRect/>
          </a:stretch>
        </p:blipFill>
        <p:spPr>
          <a:xfrm>
            <a:off x="1638318" y="1432387"/>
            <a:ext cx="5322269" cy="3993226"/>
          </a:xfrm>
          <a:prstGeom prst="rect">
            <a:avLst/>
          </a:prstGeom>
        </p:spPr>
      </p:pic>
      <p:sp>
        <p:nvSpPr>
          <p:cNvPr id="8" name="Rectangle 7">
            <a:extLst>
              <a:ext uri="{FF2B5EF4-FFF2-40B4-BE49-F238E27FC236}">
                <a16:creationId xmlns:a16="http://schemas.microsoft.com/office/drawing/2014/main" id="{CAD67D12-79A5-44B5-BC55-661B7504D9C3}"/>
              </a:ext>
            </a:extLst>
          </p:cNvPr>
          <p:cNvSpPr/>
          <p:nvPr/>
        </p:nvSpPr>
        <p:spPr>
          <a:xfrm>
            <a:off x="1638318" y="5504534"/>
            <a:ext cx="6336914" cy="830997"/>
          </a:xfrm>
          <a:prstGeom prst="rect">
            <a:avLst/>
          </a:prstGeom>
        </p:spPr>
        <p:txBody>
          <a:bodyPr wrap="square">
            <a:spAutoFit/>
          </a:bodyPr>
          <a:lstStyle/>
          <a:p>
            <a:pPr algn="just"/>
            <a:r>
              <a:rPr lang="en-US" sz="1600" dirty="0">
                <a:solidFill>
                  <a:schemeClr val="tx2"/>
                </a:solidFill>
              </a:rPr>
              <a:t>Max: 56 MW per 1000 MW additional solar capacity</a:t>
            </a:r>
          </a:p>
          <a:p>
            <a:pPr algn="just"/>
            <a:r>
              <a:rPr lang="en-US" sz="1600" dirty="0">
                <a:solidFill>
                  <a:schemeClr val="tx2"/>
                </a:solidFill>
              </a:rPr>
              <a:t>Mean: 13 MW per 1000 MW additional solar capacity</a:t>
            </a:r>
          </a:p>
          <a:p>
            <a:pPr algn="just"/>
            <a:r>
              <a:rPr lang="en-US" sz="1600" dirty="0">
                <a:solidFill>
                  <a:schemeClr val="tx2"/>
                </a:solidFill>
              </a:rPr>
              <a:t>Mean (Day time): 23 MW per 1000 MW additional solar capacity</a:t>
            </a:r>
          </a:p>
        </p:txBody>
      </p:sp>
    </p:spTree>
    <p:extLst>
      <p:ext uri="{BB962C8B-B14F-4D97-AF65-F5344CB8AC3E}">
        <p14:creationId xmlns:p14="http://schemas.microsoft.com/office/powerpoint/2010/main" val="3613558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Following is a summary of the proposed changes in the methodologies for determining Ancillary Service (A/S) quantities for 2022. </a:t>
            </a:r>
          </a:p>
          <a:p>
            <a:pPr lvl="1"/>
            <a:r>
              <a:rPr lang="en-US" sz="1400" dirty="0"/>
              <a:t>ERCOT is not recommending any changes to the methodology used for computing Regulation Service requirements for 2022.</a:t>
            </a:r>
          </a:p>
          <a:p>
            <a:endParaRPr lang="en-US" sz="500" dirty="0"/>
          </a:p>
          <a:p>
            <a:pPr lvl="1"/>
            <a:r>
              <a:rPr lang="en-US" sz="1400" dirty="0"/>
              <a:t>ERCOT is recommending one change in the methodology used for computing Responsive Reserve Service (RRS) requirements for 2022.</a:t>
            </a:r>
          </a:p>
          <a:p>
            <a:endParaRPr lang="en-US" sz="500" dirty="0"/>
          </a:p>
          <a:p>
            <a:pPr lvl="1"/>
            <a:r>
              <a:rPr lang="en-US" sz="1400" dirty="0"/>
              <a:t>NERC’s preliminary 2022 BAL-003 Interconnection Frequency Response Obligation (IFRO) assessment for ERCOT shows a reduction in ERCOT’s IFRO. This is primarily because of an update in the IFRO methodology that as approved as a part of the Project 2017-01, Modifications to BAL-003.  In order to align with ERCOT’s new IFRO, ERCOT is proposing to change the minimum RRS-PFR limit for 2022 to 1,240 MW. </a:t>
            </a:r>
          </a:p>
          <a:p>
            <a:endParaRPr lang="en-US" sz="500" dirty="0"/>
          </a:p>
          <a:p>
            <a:pPr lvl="1"/>
            <a:r>
              <a:rPr lang="en-US" sz="1400" dirty="0"/>
              <a:t>ERCOT is recommending changes in the methodology used for computing Non-Spinning Reserve Service (Non-Spin) requirements for 2022 that will account for the highest 6 hours ahead net load forecast error within an operating hour and intra-day changes in thermal resource availabilities due to forced outages.</a:t>
            </a:r>
          </a:p>
          <a:p>
            <a:endParaRPr lang="en-US" sz="500" dirty="0"/>
          </a:p>
          <a:p>
            <a:pPr lvl="1" algn="just"/>
            <a:r>
              <a:rPr lang="en-US" sz="1400" dirty="0"/>
              <a:t>The Ancillary Service (A/S) quantities for 2022 contained in this presentation are based on the methodology that was approved in December 2020.  The quantities for 2022 reflect moving forward the historic data on which these are based, </a:t>
            </a:r>
            <a:r>
              <a:rPr lang="en-US" sz="1400" u="sng" dirty="0"/>
              <a:t>unless otherwise noted</a:t>
            </a:r>
            <a:r>
              <a:rPr lang="en-US" sz="1400" dirty="0"/>
              <a:t>.</a:t>
            </a:r>
          </a:p>
          <a:p>
            <a:pPr lvl="1" algn="just"/>
            <a:endParaRPr lang="en-US" sz="500" dirty="0"/>
          </a:p>
          <a:p>
            <a:pPr algn="just"/>
            <a:r>
              <a:rPr lang="en-US" sz="1600" dirty="0"/>
              <a:t>A redline version of the draft methodology and spreadsheets that contain the associated quantities for January through September of 2022 have been posted on the meeting page for this meeting. </a:t>
            </a:r>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algn="just"/>
            <a:endParaRPr lang="en-US" dirty="0"/>
          </a:p>
          <a:p>
            <a:pPr algn="just"/>
            <a:r>
              <a:rPr lang="en-US" sz="1600" dirty="0"/>
              <a:t>The preliminary Regulation quantities for January 2022 through September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lvl="1" algn="just"/>
            <a:r>
              <a:rPr lang="en-US" sz="1600" dirty="0"/>
              <a:t>Wind and Solar Adjustment Tables track incremental MWs of Regulation needed to account for additional variability per 1000 MW increase in installed wind and solar capacity, respectively. </a:t>
            </a:r>
          </a:p>
          <a:p>
            <a:pPr lvl="1" algn="just"/>
            <a:endParaRPr lang="en-US" sz="1400" dirty="0"/>
          </a:p>
          <a:p>
            <a:pPr lvl="1" algn="just"/>
            <a:endParaRPr lang="en-US" sz="1400" dirty="0"/>
          </a:p>
          <a:p>
            <a:pPr lvl="1"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March</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3" name="Picture 2">
            <a:extLst>
              <a:ext uri="{FF2B5EF4-FFF2-40B4-BE49-F238E27FC236}">
                <a16:creationId xmlns:a16="http://schemas.microsoft.com/office/drawing/2014/main" id="{642BC25E-96F6-48CF-838F-FDA201916ACD}"/>
              </a:ext>
            </a:extLst>
          </p:cNvPr>
          <p:cNvPicPr>
            <a:picLocks noChangeAspect="1"/>
          </p:cNvPicPr>
          <p:nvPr/>
        </p:nvPicPr>
        <p:blipFill>
          <a:blip r:embed="rId3"/>
          <a:stretch>
            <a:fillRect/>
          </a:stretch>
        </p:blipFill>
        <p:spPr>
          <a:xfrm>
            <a:off x="182880" y="914175"/>
            <a:ext cx="8827773" cy="2597121"/>
          </a:xfrm>
          <a:prstGeom prst="rect">
            <a:avLst/>
          </a:prstGeom>
        </p:spPr>
      </p:pic>
      <p:pic>
        <p:nvPicPr>
          <p:cNvPr id="5" name="Picture 4">
            <a:extLst>
              <a:ext uri="{FF2B5EF4-FFF2-40B4-BE49-F238E27FC236}">
                <a16:creationId xmlns:a16="http://schemas.microsoft.com/office/drawing/2014/main" id="{AA79811A-18A9-40C4-86EC-2AE0CA6D728F}"/>
              </a:ext>
            </a:extLst>
          </p:cNvPr>
          <p:cNvPicPr>
            <a:picLocks noChangeAspect="1"/>
          </p:cNvPicPr>
          <p:nvPr/>
        </p:nvPicPr>
        <p:blipFill>
          <a:blip r:embed="rId4"/>
          <a:stretch>
            <a:fillRect/>
          </a:stretch>
        </p:blipFill>
        <p:spPr>
          <a:xfrm>
            <a:off x="190117" y="3511296"/>
            <a:ext cx="8839966" cy="2597121"/>
          </a:xfrm>
          <a:prstGeom prst="rect">
            <a:avLst/>
          </a:prstGeom>
        </p:spPr>
      </p:pic>
    </p:spTree>
    <p:extLst>
      <p:ext uri="{BB962C8B-B14F-4D97-AF65-F5344CB8AC3E}">
        <p14:creationId xmlns:p14="http://schemas.microsoft.com/office/powerpoint/2010/main" val="1139113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Regulation Up June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5" name="Picture 4">
            <a:extLst>
              <a:ext uri="{FF2B5EF4-FFF2-40B4-BE49-F238E27FC236}">
                <a16:creationId xmlns:a16="http://schemas.microsoft.com/office/drawing/2014/main" id="{071E52D0-97A6-436E-BEEC-B078D063C62C}"/>
              </a:ext>
            </a:extLst>
          </p:cNvPr>
          <p:cNvPicPr>
            <a:picLocks noChangeAspect="1"/>
          </p:cNvPicPr>
          <p:nvPr/>
        </p:nvPicPr>
        <p:blipFill>
          <a:blip r:embed="rId3"/>
          <a:stretch>
            <a:fillRect/>
          </a:stretch>
        </p:blipFill>
        <p:spPr>
          <a:xfrm>
            <a:off x="180972" y="914175"/>
            <a:ext cx="8827773" cy="2597121"/>
          </a:xfrm>
          <a:prstGeom prst="rect">
            <a:avLst/>
          </a:prstGeom>
        </p:spPr>
      </p:pic>
      <p:pic>
        <p:nvPicPr>
          <p:cNvPr id="7" name="Picture 6">
            <a:extLst>
              <a:ext uri="{FF2B5EF4-FFF2-40B4-BE49-F238E27FC236}">
                <a16:creationId xmlns:a16="http://schemas.microsoft.com/office/drawing/2014/main" id="{837A2FEE-C42F-43B0-8470-1106BD33E78F}"/>
              </a:ext>
            </a:extLst>
          </p:cNvPr>
          <p:cNvPicPr>
            <a:picLocks noChangeAspect="1"/>
          </p:cNvPicPr>
          <p:nvPr/>
        </p:nvPicPr>
        <p:blipFill>
          <a:blip r:embed="rId4"/>
          <a:stretch>
            <a:fillRect/>
          </a:stretch>
        </p:blipFill>
        <p:spPr>
          <a:xfrm>
            <a:off x="190117" y="3511296"/>
            <a:ext cx="8839966" cy="2597121"/>
          </a:xfrm>
          <a:prstGeom prst="rect">
            <a:avLst/>
          </a:prstGeom>
        </p:spPr>
      </p:pic>
    </p:spTree>
    <p:extLst>
      <p:ext uri="{BB962C8B-B14F-4D97-AF65-F5344CB8AC3E}">
        <p14:creationId xmlns:p14="http://schemas.microsoft.com/office/powerpoint/2010/main" val="1006480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3" name="Picture 2">
            <a:extLst>
              <a:ext uri="{FF2B5EF4-FFF2-40B4-BE49-F238E27FC236}">
                <a16:creationId xmlns:a16="http://schemas.microsoft.com/office/drawing/2014/main" id="{A56C43FE-0EFB-4E4A-8397-A2378E87D241}"/>
              </a:ext>
            </a:extLst>
          </p:cNvPr>
          <p:cNvPicPr>
            <a:picLocks noChangeAspect="1"/>
          </p:cNvPicPr>
          <p:nvPr/>
        </p:nvPicPr>
        <p:blipFill>
          <a:blip r:embed="rId3"/>
          <a:stretch>
            <a:fillRect/>
          </a:stretch>
        </p:blipFill>
        <p:spPr>
          <a:xfrm>
            <a:off x="182880" y="901982"/>
            <a:ext cx="8833870" cy="2609314"/>
          </a:xfrm>
          <a:prstGeom prst="rect">
            <a:avLst/>
          </a:prstGeom>
        </p:spPr>
      </p:pic>
      <p:pic>
        <p:nvPicPr>
          <p:cNvPr id="5" name="Picture 4">
            <a:extLst>
              <a:ext uri="{FF2B5EF4-FFF2-40B4-BE49-F238E27FC236}">
                <a16:creationId xmlns:a16="http://schemas.microsoft.com/office/drawing/2014/main" id="{34864916-B55D-429E-A060-BC6AB64A7EA6}"/>
              </a:ext>
            </a:extLst>
          </p:cNvPr>
          <p:cNvPicPr>
            <a:picLocks noChangeAspect="1"/>
          </p:cNvPicPr>
          <p:nvPr/>
        </p:nvPicPr>
        <p:blipFill>
          <a:blip r:embed="rId4"/>
          <a:stretch>
            <a:fillRect/>
          </a:stretch>
        </p:blipFill>
        <p:spPr>
          <a:xfrm>
            <a:off x="190117" y="3511296"/>
            <a:ext cx="8839966" cy="2609314"/>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600" dirty="0"/>
              <a:t>A floor of 2800 MW will be applied to RRS quantities during the peak. During the peak hour, this additional RRS will help maintain a larger operating margin and operate with reduced risk.</a:t>
            </a:r>
          </a:p>
          <a:p>
            <a:pPr lvl="1" algn="just"/>
            <a:endParaRPr lang="en-US" sz="700" dirty="0"/>
          </a:p>
          <a:p>
            <a:pPr algn="just"/>
            <a:r>
              <a:rPr lang="en-US" sz="1600" dirty="0"/>
              <a:t>NERC’s preliminary 2022 BAL-003 Interconnection Frequency Response Obligation (IFRO) assessment for ERCOT shows a reduction in ERCOT’s IFRO. This is primarily because of an update in the IFRO methodology that as approved as a part of the Project 2017-01, Modifications to BAL-003.  In order to align with ERCOT’s new IFRO, ERCOT is proposing to change the minimum RRS-PFR limit for 2022 to 1,240 MW. </a:t>
            </a:r>
          </a:p>
          <a:p>
            <a:pPr lvl="1" algn="just"/>
            <a:endParaRPr lang="en-US" sz="700" dirty="0"/>
          </a:p>
          <a:p>
            <a:pPr algn="just"/>
            <a:r>
              <a:rPr lang="en-US" sz="1600" dirty="0"/>
              <a:t>The preliminary RRS quantities for January 2022 through September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600" dirty="0"/>
              <a:t>The RRS table tracks RRS requirements for different inertia conditions. This table has been updated in 2022 to use a minimum RRS-PFR limit of 1,240 MW. </a:t>
            </a:r>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Table - 2022</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3352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3303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3255</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3210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3170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3092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3053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3002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2959</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2880</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2783</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2712</a:t>
                      </a:r>
                    </a:p>
                  </a:txBody>
                  <a:tcPr marL="8935" marR="8935" marT="893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3293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3178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3128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3088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3015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2982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2936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2825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2732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dirty="0">
                          <a:solidFill>
                            <a:srgbClr val="000000"/>
                          </a:solidFill>
                          <a:effectLst/>
                          <a:latin typeface="Arial" panose="020B0604020202020204" pitchFamily="34" charset="0"/>
                        </a:rPr>
                        <a:t>2658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2605</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2566</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2521</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2469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2429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2383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2344</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2290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2230</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2173</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2119</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FF0000"/>
                          </a:solidFill>
                          <a:effectLst/>
                          <a:latin typeface="Arial" panose="020B0604020202020204" pitchFamily="34" charset="0"/>
                        </a:rPr>
                        <a:t>2068</a:t>
                      </a:r>
                    </a:p>
                  </a:txBody>
                  <a:tcPr marL="8331" marR="8331" marT="833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marL="0" marR="0" indent="0" algn="ctr" defTabSz="685800" rtl="0" eaLnBrk="1" fontAlgn="ctr" latinLnBrk="0" hangingPunct="1">
                        <a:lnSpc>
                          <a:spcPct val="100000"/>
                        </a:lnSpc>
                        <a:spcBef>
                          <a:spcPts val="0"/>
                        </a:spcBef>
                        <a:spcAft>
                          <a:spcPts val="0"/>
                        </a:spcAft>
                        <a:buClrTx/>
                        <a:buSzTx/>
                        <a:buFontTx/>
                        <a:buNone/>
                        <a:tabLst/>
                        <a:defRPr/>
                      </a:pP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2618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2538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2498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2416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2375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1,420 MW. </a:t>
            </a:r>
          </a:p>
          <a:p>
            <a:r>
              <a:rPr lang="en-US" sz="1200" dirty="0">
                <a:solidFill>
                  <a:srgbClr val="FF0000"/>
                </a:solidFill>
              </a:rPr>
              <a:t>**</a:t>
            </a:r>
            <a:r>
              <a:rPr lang="en-US" sz="1000" dirty="0"/>
              <a:t>RRS quantity is calculated for RCC of 2805 with limit of 60% limit on LRs and min RRS-PFR limit of 1,240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85359874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42303</TotalTime>
  <Words>2638</Words>
  <Application>Microsoft Office PowerPoint</Application>
  <PresentationFormat>On-screen Show (4:3)</PresentationFormat>
  <Paragraphs>406</Paragraphs>
  <Slides>28</Slides>
  <Notes>20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28</vt:i4>
      </vt:variant>
    </vt:vector>
  </HeadingPairs>
  <TitlesOfParts>
    <vt:vector size="35"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Regulation Service Methodology</vt:lpstr>
      <vt:lpstr>Regulation Up March</vt:lpstr>
      <vt:lpstr>Regulation Up June</vt:lpstr>
      <vt:lpstr>Average Regulation Comparison</vt:lpstr>
      <vt:lpstr>Responsive Reserve Service (RRS) Methodology</vt:lpstr>
      <vt:lpstr>RRS Table - 2022</vt:lpstr>
      <vt:lpstr>RRS March</vt:lpstr>
      <vt:lpstr>RRS May</vt:lpstr>
      <vt:lpstr>RRS July</vt:lpstr>
      <vt:lpstr>Hourly Average RRS Comparison</vt:lpstr>
      <vt:lpstr>Non-Spinning Reserve Service Methodology</vt:lpstr>
      <vt:lpstr>Drivers for the methodology changes</vt:lpstr>
      <vt:lpstr>Proposed Intra-Day Forced Outage Table 2022</vt:lpstr>
      <vt:lpstr>Non-Spin January</vt:lpstr>
      <vt:lpstr>Non-Spin May</vt:lpstr>
      <vt:lpstr>Non-Spin June</vt:lpstr>
      <vt:lpstr>Hourly Average Non-Spin Comparison</vt:lpstr>
      <vt:lpstr>Summary</vt:lpstr>
      <vt:lpstr>PowerPoint Presentation</vt:lpstr>
      <vt:lpstr>Projected Increase in IRR Capacity</vt:lpstr>
      <vt:lpstr>Wind Adjustment Tables - 2022</vt:lpstr>
      <vt:lpstr>Solar Adjustment Tables – 2022</vt:lpstr>
      <vt:lpstr>Solar Adjustment Tables - 2022</vt:lpstr>
      <vt:lpstr>Wind Over-Forecast Error Adjustment Table 2022</vt:lpstr>
      <vt:lpstr>Solar Over-Forecast Error Adjustment Table 2022</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885</cp:revision>
  <cp:lastPrinted>2021-09-22T04:52:41Z</cp:lastPrinted>
  <dcterms:created xsi:type="dcterms:W3CDTF">2016-04-16T13:25:21Z</dcterms:created>
  <dcterms:modified xsi:type="dcterms:W3CDTF">2021-11-02T14:54:09Z</dcterms:modified>
</cp:coreProperties>
</file>