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2"/>
  </p:sldMasterIdLst>
  <p:notesMasterIdLst>
    <p:notesMasterId r:id="rId36"/>
  </p:notesMasterIdLst>
  <p:handoutMasterIdLst>
    <p:handoutMasterId r:id="rId37"/>
  </p:handoutMasterIdLst>
  <p:sldIdLst>
    <p:sldId id="256" r:id="rId3"/>
    <p:sldId id="294" r:id="rId4"/>
    <p:sldId id="296" r:id="rId5"/>
    <p:sldId id="295" r:id="rId6"/>
    <p:sldId id="263" r:id="rId7"/>
    <p:sldId id="273" r:id="rId8"/>
    <p:sldId id="268" r:id="rId9"/>
    <p:sldId id="261" r:id="rId10"/>
    <p:sldId id="257" r:id="rId11"/>
    <p:sldId id="260" r:id="rId12"/>
    <p:sldId id="264" r:id="rId13"/>
    <p:sldId id="266" r:id="rId14"/>
    <p:sldId id="267" r:id="rId15"/>
    <p:sldId id="262" r:id="rId16"/>
    <p:sldId id="269" r:id="rId17"/>
    <p:sldId id="265" r:id="rId18"/>
    <p:sldId id="270" r:id="rId19"/>
    <p:sldId id="285" r:id="rId20"/>
    <p:sldId id="271" r:id="rId21"/>
    <p:sldId id="276" r:id="rId22"/>
    <p:sldId id="297" r:id="rId23"/>
    <p:sldId id="282" r:id="rId24"/>
    <p:sldId id="281" r:id="rId25"/>
    <p:sldId id="283" r:id="rId26"/>
    <p:sldId id="284" r:id="rId27"/>
    <p:sldId id="293" r:id="rId28"/>
    <p:sldId id="286" r:id="rId29"/>
    <p:sldId id="287" r:id="rId30"/>
    <p:sldId id="288" r:id="rId31"/>
    <p:sldId id="289" r:id="rId32"/>
    <p:sldId id="291" r:id="rId33"/>
    <p:sldId id="290" r:id="rId34"/>
    <p:sldId id="292"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7" autoAdjust="0"/>
    <p:restoredTop sz="94660"/>
  </p:normalViewPr>
  <p:slideViewPr>
    <p:cSldViewPr>
      <p:cViewPr varScale="1">
        <p:scale>
          <a:sx n="95" d="100"/>
          <a:sy n="95" d="100"/>
        </p:scale>
        <p:origin x="182"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1A2BE3-232F-456C-8C77-283AFE3D36D3}" type="datetimeFigureOut">
              <a:rPr lang="en-US" smtClean="0"/>
              <a:t>11/1/2021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061AE28-C1FA-4996-9D0B-1197D0D26C26}" type="slidenum">
              <a:rPr lang="en-US" smtClean="0"/>
              <a:t>‹#›</a:t>
            </a:fld>
            <a:endParaRPr lang="en-US"/>
          </a:p>
        </p:txBody>
      </p:sp>
    </p:spTree>
    <p:extLst>
      <p:ext uri="{BB962C8B-B14F-4D97-AF65-F5344CB8AC3E}">
        <p14:creationId xmlns:p14="http://schemas.microsoft.com/office/powerpoint/2010/main" val="10821953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960B6-4D0B-44D9-9959-843E6C5FCC92}" type="datetimeFigureOut">
              <a:rPr lang="en-US" smtClean="0"/>
              <a:t>11/1/2021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38FB5D-5F77-4E04-9502-F803BDEDC53A}" type="slidenum">
              <a:rPr lang="en-US" smtClean="0"/>
              <a:t>‹#›</a:t>
            </a:fld>
            <a:endParaRPr lang="en-US" dirty="0"/>
          </a:p>
        </p:txBody>
      </p:sp>
    </p:spTree>
    <p:extLst>
      <p:ext uri="{BB962C8B-B14F-4D97-AF65-F5344CB8AC3E}">
        <p14:creationId xmlns:p14="http://schemas.microsoft.com/office/powerpoint/2010/main" val="124914666"/>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38FB5D-5F77-4E04-9502-F803BDEDC53A}" type="slidenum">
              <a:rPr lang="en-US" smtClean="0"/>
              <a:t>1</a:t>
            </a:fld>
            <a:endParaRPr lang="en-US" dirty="0"/>
          </a:p>
        </p:txBody>
      </p:sp>
    </p:spTree>
    <p:extLst>
      <p:ext uri="{BB962C8B-B14F-4D97-AF65-F5344CB8AC3E}">
        <p14:creationId xmlns:p14="http://schemas.microsoft.com/office/powerpoint/2010/main" val="4010400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38FB5D-5F77-4E04-9502-F803BDEDC53A}" type="slidenum">
              <a:rPr lang="en-US" smtClean="0"/>
              <a:t>10</a:t>
            </a:fld>
            <a:endParaRPr lang="en-US" dirty="0"/>
          </a:p>
        </p:txBody>
      </p:sp>
    </p:spTree>
    <p:extLst>
      <p:ext uri="{BB962C8B-B14F-4D97-AF65-F5344CB8AC3E}">
        <p14:creationId xmlns:p14="http://schemas.microsoft.com/office/powerpoint/2010/main" val="1519647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38FB5D-5F77-4E04-9502-F803BDEDC53A}" type="slidenum">
              <a:rPr lang="en-US" smtClean="0"/>
              <a:t>11</a:t>
            </a:fld>
            <a:endParaRPr lang="en-US" dirty="0"/>
          </a:p>
        </p:txBody>
      </p:sp>
    </p:spTree>
    <p:extLst>
      <p:ext uri="{BB962C8B-B14F-4D97-AF65-F5344CB8AC3E}">
        <p14:creationId xmlns:p14="http://schemas.microsoft.com/office/powerpoint/2010/main" val="2275405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38FB5D-5F77-4E04-9502-F803BDEDC53A}" type="slidenum">
              <a:rPr lang="en-US" smtClean="0"/>
              <a:t>12</a:t>
            </a:fld>
            <a:endParaRPr lang="en-US" dirty="0"/>
          </a:p>
        </p:txBody>
      </p:sp>
    </p:spTree>
    <p:extLst>
      <p:ext uri="{BB962C8B-B14F-4D97-AF65-F5344CB8AC3E}">
        <p14:creationId xmlns:p14="http://schemas.microsoft.com/office/powerpoint/2010/main" val="2742964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38FB5D-5F77-4E04-9502-F803BDEDC53A}" type="slidenum">
              <a:rPr lang="en-US" smtClean="0"/>
              <a:t>13</a:t>
            </a:fld>
            <a:endParaRPr lang="en-US" dirty="0"/>
          </a:p>
        </p:txBody>
      </p:sp>
    </p:spTree>
    <p:extLst>
      <p:ext uri="{BB962C8B-B14F-4D97-AF65-F5344CB8AC3E}">
        <p14:creationId xmlns:p14="http://schemas.microsoft.com/office/powerpoint/2010/main" val="2093322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38FB5D-5F77-4E04-9502-F803BDEDC53A}" type="slidenum">
              <a:rPr lang="en-US" smtClean="0"/>
              <a:t>14</a:t>
            </a:fld>
            <a:endParaRPr lang="en-US" dirty="0"/>
          </a:p>
        </p:txBody>
      </p:sp>
    </p:spTree>
    <p:extLst>
      <p:ext uri="{BB962C8B-B14F-4D97-AF65-F5344CB8AC3E}">
        <p14:creationId xmlns:p14="http://schemas.microsoft.com/office/powerpoint/2010/main" val="1415756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38FB5D-5F77-4E04-9502-F803BDEDC53A}" type="slidenum">
              <a:rPr lang="en-US" smtClean="0"/>
              <a:t>15</a:t>
            </a:fld>
            <a:endParaRPr lang="en-US" dirty="0"/>
          </a:p>
        </p:txBody>
      </p:sp>
    </p:spTree>
    <p:extLst>
      <p:ext uri="{BB962C8B-B14F-4D97-AF65-F5344CB8AC3E}">
        <p14:creationId xmlns:p14="http://schemas.microsoft.com/office/powerpoint/2010/main" val="145731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38FB5D-5F77-4E04-9502-F803BDEDC53A}" type="slidenum">
              <a:rPr lang="en-US" smtClean="0"/>
              <a:t>16</a:t>
            </a:fld>
            <a:endParaRPr lang="en-US" dirty="0"/>
          </a:p>
        </p:txBody>
      </p:sp>
    </p:spTree>
    <p:extLst>
      <p:ext uri="{BB962C8B-B14F-4D97-AF65-F5344CB8AC3E}">
        <p14:creationId xmlns:p14="http://schemas.microsoft.com/office/powerpoint/2010/main" val="20647752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38FB5D-5F77-4E04-9502-F803BDEDC53A}" type="slidenum">
              <a:rPr lang="en-US" smtClean="0"/>
              <a:t>17</a:t>
            </a:fld>
            <a:endParaRPr lang="en-US" dirty="0"/>
          </a:p>
        </p:txBody>
      </p:sp>
    </p:spTree>
    <p:extLst>
      <p:ext uri="{BB962C8B-B14F-4D97-AF65-F5344CB8AC3E}">
        <p14:creationId xmlns:p14="http://schemas.microsoft.com/office/powerpoint/2010/main" val="2875134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38FB5D-5F77-4E04-9502-F803BDEDC53A}" type="slidenum">
              <a:rPr lang="en-US" smtClean="0"/>
              <a:t>18</a:t>
            </a:fld>
            <a:endParaRPr lang="en-US" dirty="0"/>
          </a:p>
        </p:txBody>
      </p:sp>
    </p:spTree>
    <p:extLst>
      <p:ext uri="{BB962C8B-B14F-4D97-AF65-F5344CB8AC3E}">
        <p14:creationId xmlns:p14="http://schemas.microsoft.com/office/powerpoint/2010/main" val="3804705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38FB5D-5F77-4E04-9502-F803BDEDC53A}" type="slidenum">
              <a:rPr lang="en-US" smtClean="0"/>
              <a:t>19</a:t>
            </a:fld>
            <a:endParaRPr lang="en-US" dirty="0"/>
          </a:p>
        </p:txBody>
      </p:sp>
    </p:spTree>
    <p:extLst>
      <p:ext uri="{BB962C8B-B14F-4D97-AF65-F5344CB8AC3E}">
        <p14:creationId xmlns:p14="http://schemas.microsoft.com/office/powerpoint/2010/main" val="1095709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38FB5D-5F77-4E04-9502-F803BDEDC53A}" type="slidenum">
              <a:rPr lang="en-US" smtClean="0"/>
              <a:t>2</a:t>
            </a:fld>
            <a:endParaRPr lang="en-US" dirty="0"/>
          </a:p>
        </p:txBody>
      </p:sp>
    </p:spTree>
    <p:extLst>
      <p:ext uri="{BB962C8B-B14F-4D97-AF65-F5344CB8AC3E}">
        <p14:creationId xmlns:p14="http://schemas.microsoft.com/office/powerpoint/2010/main" val="8474601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FA15D3-D60D-44A2-88A4-8A600C8E717F}" type="slidenum">
              <a:rPr lang="en-US" smtClean="0"/>
              <a:t>20</a:t>
            </a:fld>
            <a:endParaRPr lang="en-US"/>
          </a:p>
        </p:txBody>
      </p:sp>
    </p:spTree>
    <p:extLst>
      <p:ext uri="{BB962C8B-B14F-4D97-AF65-F5344CB8AC3E}">
        <p14:creationId xmlns:p14="http://schemas.microsoft.com/office/powerpoint/2010/main" val="13806927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38FB5D-5F77-4E04-9502-F803BDEDC53A}" type="slidenum">
              <a:rPr lang="en-US" smtClean="0"/>
              <a:t>21</a:t>
            </a:fld>
            <a:endParaRPr lang="en-US" dirty="0"/>
          </a:p>
        </p:txBody>
      </p:sp>
    </p:spTree>
    <p:extLst>
      <p:ext uri="{BB962C8B-B14F-4D97-AF65-F5344CB8AC3E}">
        <p14:creationId xmlns:p14="http://schemas.microsoft.com/office/powerpoint/2010/main" val="5009903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FA15D3-D60D-44A2-88A4-8A600C8E717F}" type="slidenum">
              <a:rPr lang="en-US" smtClean="0"/>
              <a:t>22</a:t>
            </a:fld>
            <a:endParaRPr lang="en-US"/>
          </a:p>
        </p:txBody>
      </p:sp>
    </p:spTree>
    <p:extLst>
      <p:ext uri="{BB962C8B-B14F-4D97-AF65-F5344CB8AC3E}">
        <p14:creationId xmlns:p14="http://schemas.microsoft.com/office/powerpoint/2010/main" val="40794502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FA15D3-D60D-44A2-88A4-8A600C8E717F}" type="slidenum">
              <a:rPr lang="en-US" smtClean="0"/>
              <a:t>23</a:t>
            </a:fld>
            <a:endParaRPr lang="en-US"/>
          </a:p>
        </p:txBody>
      </p:sp>
    </p:spTree>
    <p:extLst>
      <p:ext uri="{BB962C8B-B14F-4D97-AF65-F5344CB8AC3E}">
        <p14:creationId xmlns:p14="http://schemas.microsoft.com/office/powerpoint/2010/main" val="1007264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FA15D3-D60D-44A2-88A4-8A600C8E717F}" type="slidenum">
              <a:rPr lang="en-US" smtClean="0"/>
              <a:t>24</a:t>
            </a:fld>
            <a:endParaRPr lang="en-US"/>
          </a:p>
        </p:txBody>
      </p:sp>
    </p:spTree>
    <p:extLst>
      <p:ext uri="{BB962C8B-B14F-4D97-AF65-F5344CB8AC3E}">
        <p14:creationId xmlns:p14="http://schemas.microsoft.com/office/powerpoint/2010/main" val="33155046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FA15D3-D60D-44A2-88A4-8A600C8E717F}" type="slidenum">
              <a:rPr lang="en-US" smtClean="0"/>
              <a:t>25</a:t>
            </a:fld>
            <a:endParaRPr lang="en-US"/>
          </a:p>
        </p:txBody>
      </p:sp>
    </p:spTree>
    <p:extLst>
      <p:ext uri="{BB962C8B-B14F-4D97-AF65-F5344CB8AC3E}">
        <p14:creationId xmlns:p14="http://schemas.microsoft.com/office/powerpoint/2010/main" val="34603580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FA15D3-D60D-44A2-88A4-8A600C8E717F}" type="slidenum">
              <a:rPr lang="en-US" smtClean="0"/>
              <a:t>26</a:t>
            </a:fld>
            <a:endParaRPr lang="en-US"/>
          </a:p>
        </p:txBody>
      </p:sp>
    </p:spTree>
    <p:extLst>
      <p:ext uri="{BB962C8B-B14F-4D97-AF65-F5344CB8AC3E}">
        <p14:creationId xmlns:p14="http://schemas.microsoft.com/office/powerpoint/2010/main" val="37497686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1F44A5-8494-4DDF-9656-288F30BDBD5D}" type="slidenum">
              <a:rPr lang="en-US" smtClean="0"/>
              <a:t>27</a:t>
            </a:fld>
            <a:endParaRPr lang="en-US"/>
          </a:p>
        </p:txBody>
      </p:sp>
    </p:spTree>
    <p:extLst>
      <p:ext uri="{BB962C8B-B14F-4D97-AF65-F5344CB8AC3E}">
        <p14:creationId xmlns:p14="http://schemas.microsoft.com/office/powerpoint/2010/main" val="22723273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1F44A5-8494-4DDF-9656-288F30BDBD5D}" type="slidenum">
              <a:rPr lang="en-US" smtClean="0"/>
              <a:t>28</a:t>
            </a:fld>
            <a:endParaRPr lang="en-US"/>
          </a:p>
        </p:txBody>
      </p:sp>
    </p:spTree>
    <p:extLst>
      <p:ext uri="{BB962C8B-B14F-4D97-AF65-F5344CB8AC3E}">
        <p14:creationId xmlns:p14="http://schemas.microsoft.com/office/powerpoint/2010/main" val="14151607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D97780-BEE1-41D0-A7A2-48065A94AF5B}" type="slidenum">
              <a:rPr lang="en-US" smtClean="0"/>
              <a:t>29</a:t>
            </a:fld>
            <a:endParaRPr lang="en-US" dirty="0"/>
          </a:p>
        </p:txBody>
      </p:sp>
    </p:spTree>
    <p:extLst>
      <p:ext uri="{BB962C8B-B14F-4D97-AF65-F5344CB8AC3E}">
        <p14:creationId xmlns:p14="http://schemas.microsoft.com/office/powerpoint/2010/main" val="2175365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38FB5D-5F77-4E04-9502-F803BDEDC53A}" type="slidenum">
              <a:rPr lang="en-US" smtClean="0"/>
              <a:t>3</a:t>
            </a:fld>
            <a:endParaRPr lang="en-US" dirty="0"/>
          </a:p>
        </p:txBody>
      </p:sp>
    </p:spTree>
    <p:extLst>
      <p:ext uri="{BB962C8B-B14F-4D97-AF65-F5344CB8AC3E}">
        <p14:creationId xmlns:p14="http://schemas.microsoft.com/office/powerpoint/2010/main" val="19204675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1F44A5-8494-4DDF-9656-288F30BDBD5D}" type="slidenum">
              <a:rPr lang="en-US" smtClean="0"/>
              <a:t>30</a:t>
            </a:fld>
            <a:endParaRPr lang="en-US"/>
          </a:p>
        </p:txBody>
      </p:sp>
    </p:spTree>
    <p:extLst>
      <p:ext uri="{BB962C8B-B14F-4D97-AF65-F5344CB8AC3E}">
        <p14:creationId xmlns:p14="http://schemas.microsoft.com/office/powerpoint/2010/main" val="19954068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1F44A5-8494-4DDF-9656-288F30BDBD5D}" type="slidenum">
              <a:rPr lang="en-US" smtClean="0"/>
              <a:t>31</a:t>
            </a:fld>
            <a:endParaRPr lang="en-US"/>
          </a:p>
        </p:txBody>
      </p:sp>
    </p:spTree>
    <p:extLst>
      <p:ext uri="{BB962C8B-B14F-4D97-AF65-F5344CB8AC3E}">
        <p14:creationId xmlns:p14="http://schemas.microsoft.com/office/powerpoint/2010/main" val="19924733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1F44A5-8494-4DDF-9656-288F30BDBD5D}" type="slidenum">
              <a:rPr lang="en-US" smtClean="0"/>
              <a:t>32</a:t>
            </a:fld>
            <a:endParaRPr lang="en-US"/>
          </a:p>
        </p:txBody>
      </p:sp>
    </p:spTree>
    <p:extLst>
      <p:ext uri="{BB962C8B-B14F-4D97-AF65-F5344CB8AC3E}">
        <p14:creationId xmlns:p14="http://schemas.microsoft.com/office/powerpoint/2010/main" val="15786024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1F44A5-8494-4DDF-9656-288F30BDBD5D}" type="slidenum">
              <a:rPr lang="en-US" smtClean="0"/>
              <a:t>33</a:t>
            </a:fld>
            <a:endParaRPr lang="en-US"/>
          </a:p>
        </p:txBody>
      </p:sp>
    </p:spTree>
    <p:extLst>
      <p:ext uri="{BB962C8B-B14F-4D97-AF65-F5344CB8AC3E}">
        <p14:creationId xmlns:p14="http://schemas.microsoft.com/office/powerpoint/2010/main" val="2971539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38FB5D-5F77-4E04-9502-F803BDEDC53A}" type="slidenum">
              <a:rPr lang="en-US" smtClean="0"/>
              <a:t>4</a:t>
            </a:fld>
            <a:endParaRPr lang="en-US" dirty="0"/>
          </a:p>
        </p:txBody>
      </p:sp>
    </p:spTree>
    <p:extLst>
      <p:ext uri="{BB962C8B-B14F-4D97-AF65-F5344CB8AC3E}">
        <p14:creationId xmlns:p14="http://schemas.microsoft.com/office/powerpoint/2010/main" val="2744895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38FB5D-5F77-4E04-9502-F803BDEDC53A}" type="slidenum">
              <a:rPr lang="en-US" smtClean="0"/>
              <a:t>5</a:t>
            </a:fld>
            <a:endParaRPr lang="en-US" dirty="0"/>
          </a:p>
        </p:txBody>
      </p:sp>
    </p:spTree>
    <p:extLst>
      <p:ext uri="{BB962C8B-B14F-4D97-AF65-F5344CB8AC3E}">
        <p14:creationId xmlns:p14="http://schemas.microsoft.com/office/powerpoint/2010/main" val="3606620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38FB5D-5F77-4E04-9502-F803BDEDC53A}" type="slidenum">
              <a:rPr lang="en-US" smtClean="0"/>
              <a:t>6</a:t>
            </a:fld>
            <a:endParaRPr lang="en-US" dirty="0"/>
          </a:p>
        </p:txBody>
      </p:sp>
    </p:spTree>
    <p:extLst>
      <p:ext uri="{BB962C8B-B14F-4D97-AF65-F5344CB8AC3E}">
        <p14:creationId xmlns:p14="http://schemas.microsoft.com/office/powerpoint/2010/main" val="1094074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38FB5D-5F77-4E04-9502-F803BDEDC53A}" type="slidenum">
              <a:rPr lang="en-US" smtClean="0"/>
              <a:t>7</a:t>
            </a:fld>
            <a:endParaRPr lang="en-US" dirty="0"/>
          </a:p>
        </p:txBody>
      </p:sp>
    </p:spTree>
    <p:extLst>
      <p:ext uri="{BB962C8B-B14F-4D97-AF65-F5344CB8AC3E}">
        <p14:creationId xmlns:p14="http://schemas.microsoft.com/office/powerpoint/2010/main" val="1023550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38FB5D-5F77-4E04-9502-F803BDEDC53A}" type="slidenum">
              <a:rPr lang="en-US" smtClean="0"/>
              <a:t>8</a:t>
            </a:fld>
            <a:endParaRPr lang="en-US" dirty="0"/>
          </a:p>
        </p:txBody>
      </p:sp>
    </p:spTree>
    <p:extLst>
      <p:ext uri="{BB962C8B-B14F-4D97-AF65-F5344CB8AC3E}">
        <p14:creationId xmlns:p14="http://schemas.microsoft.com/office/powerpoint/2010/main" val="3088716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38FB5D-5F77-4E04-9502-F803BDEDC53A}" type="slidenum">
              <a:rPr lang="en-US" smtClean="0"/>
              <a:t>9</a:t>
            </a:fld>
            <a:endParaRPr lang="en-US" dirty="0"/>
          </a:p>
        </p:txBody>
      </p:sp>
    </p:spTree>
    <p:extLst>
      <p:ext uri="{BB962C8B-B14F-4D97-AF65-F5344CB8AC3E}">
        <p14:creationId xmlns:p14="http://schemas.microsoft.com/office/powerpoint/2010/main" val="1894302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pPr>
              <a:defRPr/>
            </a:pPr>
            <a:fld id="{1294AB6C-FFB3-4467-B43B-6C5A576D7EB8}" type="datetime1">
              <a:rPr lang="en-US" smtClean="0"/>
              <a:t>11/1/2021</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04D7E80F-B9B0-49F0-B125-13BE8CB3F230}" type="slidenum">
              <a:rPr lang="en-US" smtClean="0"/>
              <a:pPr>
                <a:defRPr/>
              </a:pPr>
              <a:t>‹#›</a:t>
            </a:fld>
            <a:endParaRPr lang="en-US" dirty="0"/>
          </a:p>
        </p:txBody>
      </p:sp>
    </p:spTree>
    <p:extLst>
      <p:ext uri="{BB962C8B-B14F-4D97-AF65-F5344CB8AC3E}">
        <p14:creationId xmlns:p14="http://schemas.microsoft.com/office/powerpoint/2010/main" val="19442879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AA9E6FFA-67BF-4230-A16E-09D2878E422B}" type="datetime1">
              <a:rPr lang="en-US" smtClean="0"/>
              <a:t>11/1/2021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8353B55-7AFB-40EA-A810-2FB822E080AF}" type="slidenum">
              <a:rPr lang="en-US" smtClean="0"/>
              <a:pPr>
                <a:defRPr/>
              </a:pPr>
              <a:t>‹#›</a:t>
            </a:fld>
            <a:endParaRPr lang="en-US" dirty="0"/>
          </a:p>
        </p:txBody>
      </p:sp>
    </p:spTree>
    <p:extLst>
      <p:ext uri="{BB962C8B-B14F-4D97-AF65-F5344CB8AC3E}">
        <p14:creationId xmlns:p14="http://schemas.microsoft.com/office/powerpoint/2010/main" val="2924987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C855933D-D0EB-4E89-AE3B-7976C9F17B7B}" type="datetime1">
              <a:rPr lang="en-US" smtClean="0"/>
              <a:t>11/1/2021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DD2F5CC-032D-4B76-80E4-76323446AA3B}" type="slidenum">
              <a:rPr lang="en-US" smtClean="0"/>
              <a:pPr>
                <a:defRPr/>
              </a:pPr>
              <a:t>‹#›</a:t>
            </a:fld>
            <a:endParaRPr lang="en-US" dirty="0"/>
          </a:p>
        </p:txBody>
      </p:sp>
    </p:spTree>
    <p:extLst>
      <p:ext uri="{BB962C8B-B14F-4D97-AF65-F5344CB8AC3E}">
        <p14:creationId xmlns:p14="http://schemas.microsoft.com/office/powerpoint/2010/main" val="3646314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ABED9189-A58D-4947-8C09-02434F33A30F}" type="datetime1">
              <a:rPr lang="en-US" smtClean="0"/>
              <a:t>11/1/2021</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CD7B598F-1C66-4E41-949D-FD315BED91F4}" type="slidenum">
              <a:rPr lang="en-US" smtClean="0"/>
              <a:pPr>
                <a:defRPr/>
              </a:pPr>
              <a:t>‹#›</a:t>
            </a:fld>
            <a:endParaRPr lang="en-US" dirty="0"/>
          </a:p>
        </p:txBody>
      </p:sp>
    </p:spTree>
    <p:extLst>
      <p:ext uri="{BB962C8B-B14F-4D97-AF65-F5344CB8AC3E}">
        <p14:creationId xmlns:p14="http://schemas.microsoft.com/office/powerpoint/2010/main" val="2327276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6"/>
          <p:cNvSpPr>
            <a:spLocks noGrp="1"/>
          </p:cNvSpPr>
          <p:nvPr>
            <p:ph type="dt" sz="half" idx="10"/>
          </p:nvPr>
        </p:nvSpPr>
        <p:spPr/>
        <p:txBody>
          <a:bodyPr/>
          <a:lstStyle/>
          <a:p>
            <a:pPr>
              <a:defRPr/>
            </a:pPr>
            <a:fld id="{87363AE1-6810-4777-8405-93056C7E0F3E}" type="datetime1">
              <a:rPr lang="en-US" smtClean="0"/>
              <a:t>11/1/2021</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D37261AF-CD1A-46C3-AB25-ED5EC40AB40C}" type="slidenum">
              <a:rPr lang="en-US" smtClean="0"/>
              <a:pPr>
                <a:defRPr/>
              </a:pPr>
              <a:t>‹#›</a:t>
            </a:fld>
            <a:endParaRPr lang="en-US" dirty="0"/>
          </a:p>
        </p:txBody>
      </p:sp>
    </p:spTree>
    <p:extLst>
      <p:ext uri="{BB962C8B-B14F-4D97-AF65-F5344CB8AC3E}">
        <p14:creationId xmlns:p14="http://schemas.microsoft.com/office/powerpoint/2010/main" val="387204923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pPr>
              <a:defRPr/>
            </a:pPr>
            <a:fld id="{6931CFBE-B542-465A-B0C8-3EDF8A22D637}" type="datetime1">
              <a:rPr lang="en-US" smtClean="0"/>
              <a:t>11/1/2021</a:t>
            </a:fld>
            <a:endParaRPr lang="en-US" dirty="0"/>
          </a:p>
        </p:txBody>
      </p:sp>
      <p:sp>
        <p:nvSpPr>
          <p:cNvPr id="9" name="Footer Placeholder 8"/>
          <p:cNvSpPr>
            <a:spLocks noGrp="1"/>
          </p:cNvSpPr>
          <p:nvPr>
            <p:ph type="ftr" sz="quarter" idx="11"/>
          </p:nvPr>
        </p:nvSpPr>
        <p:spPr/>
        <p:txBody>
          <a:bodyPr/>
          <a:lstStyle/>
          <a:p>
            <a:pPr>
              <a:defRPr/>
            </a:pPr>
            <a:endParaRPr lang="en-US" dirty="0"/>
          </a:p>
        </p:txBody>
      </p:sp>
      <p:sp>
        <p:nvSpPr>
          <p:cNvPr id="10" name="Slide Number Placeholder 9"/>
          <p:cNvSpPr>
            <a:spLocks noGrp="1"/>
          </p:cNvSpPr>
          <p:nvPr>
            <p:ph type="sldNum" sz="quarter" idx="12"/>
          </p:nvPr>
        </p:nvSpPr>
        <p:spPr/>
        <p:txBody>
          <a:bodyPr/>
          <a:lstStyle/>
          <a:p>
            <a:pPr>
              <a:defRPr/>
            </a:pPr>
            <a:fld id="{58405AA3-D88C-4DA1-BD3F-4C0CB901356A}" type="slidenum">
              <a:rPr lang="en-US" smtClean="0"/>
              <a:pPr>
                <a:defRPr/>
              </a:pPr>
              <a:t>‹#›</a:t>
            </a:fld>
            <a:endParaRPr lang="en-US" dirty="0"/>
          </a:p>
        </p:txBody>
      </p:sp>
    </p:spTree>
    <p:extLst>
      <p:ext uri="{BB962C8B-B14F-4D97-AF65-F5344CB8AC3E}">
        <p14:creationId xmlns:p14="http://schemas.microsoft.com/office/powerpoint/2010/main" val="1118521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Date Placeholder 6"/>
          <p:cNvSpPr>
            <a:spLocks noGrp="1"/>
          </p:cNvSpPr>
          <p:nvPr>
            <p:ph type="dt" sz="half" idx="10"/>
          </p:nvPr>
        </p:nvSpPr>
        <p:spPr/>
        <p:txBody>
          <a:bodyPr/>
          <a:lstStyle/>
          <a:p>
            <a:pPr>
              <a:defRPr/>
            </a:pPr>
            <a:fld id="{A6FEF526-0D45-41C3-94E1-512D35BE75F6}" type="datetime1">
              <a:rPr lang="en-US" smtClean="0"/>
              <a:t>11/1/2021</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51CCFA2B-9EF8-45E5-B392-8D4D25EBAEB5}" type="slidenum">
              <a:rPr lang="en-US" smtClean="0"/>
              <a:pPr>
                <a:defRPr/>
              </a:pPr>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19490343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B86A2975-3A52-49B6-9B36-B473477289B5}" type="datetime1">
              <a:rPr lang="en-US" smtClean="0"/>
              <a:t>11/1/2021</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7537A365-9E9E-4D05-8279-7A600BD66071}" type="slidenum">
              <a:rPr lang="en-US" smtClean="0"/>
              <a:pPr>
                <a:defRPr/>
              </a:pPr>
              <a:t>‹#›</a:t>
            </a:fld>
            <a:endParaRPr lang="en-US" dirty="0"/>
          </a:p>
        </p:txBody>
      </p:sp>
    </p:spTree>
    <p:extLst>
      <p:ext uri="{BB962C8B-B14F-4D97-AF65-F5344CB8AC3E}">
        <p14:creationId xmlns:p14="http://schemas.microsoft.com/office/powerpoint/2010/main" val="4183485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02F811A-973E-4D33-AD80-3BFBFD1580FB}" type="datetime1">
              <a:rPr lang="en-US" smtClean="0"/>
              <a:t>11/1/2021</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54AD2145-03B2-4A6E-B342-474B2550B6E9}" type="slidenum">
              <a:rPr lang="en-US" smtClean="0"/>
              <a:pPr>
                <a:defRPr/>
              </a:pPr>
              <a:t>‹#›</a:t>
            </a:fld>
            <a:endParaRPr lang="en-US" dirty="0"/>
          </a:p>
        </p:txBody>
      </p:sp>
    </p:spTree>
    <p:extLst>
      <p:ext uri="{BB962C8B-B14F-4D97-AF65-F5344CB8AC3E}">
        <p14:creationId xmlns:p14="http://schemas.microsoft.com/office/powerpoint/2010/main" val="2882755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9" name="Date Placeholder 8"/>
          <p:cNvSpPr>
            <a:spLocks noGrp="1"/>
          </p:cNvSpPr>
          <p:nvPr>
            <p:ph type="dt" sz="half" idx="10"/>
          </p:nvPr>
        </p:nvSpPr>
        <p:spPr/>
        <p:txBody>
          <a:bodyPr/>
          <a:lstStyle/>
          <a:p>
            <a:pPr>
              <a:defRPr/>
            </a:pPr>
            <a:fld id="{35B5F697-A7AA-4734-96D6-A58CE3E3C3DA}" type="datetime1">
              <a:rPr lang="en-US" smtClean="0"/>
              <a:t>11/1/2021</a:t>
            </a:fld>
            <a:endParaRPr lang="en-US" dirty="0"/>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pPr>
              <a:defRPr/>
            </a:pPr>
            <a:endParaRPr lang="en-US" dirty="0"/>
          </a:p>
        </p:txBody>
      </p:sp>
      <p:sp>
        <p:nvSpPr>
          <p:cNvPr id="11" name="Slide Number Placeholder 10"/>
          <p:cNvSpPr>
            <a:spLocks noGrp="1"/>
          </p:cNvSpPr>
          <p:nvPr>
            <p:ph type="sldNum" sz="quarter" idx="12"/>
          </p:nvPr>
        </p:nvSpPr>
        <p:spPr/>
        <p:txBody>
          <a:bodyPr/>
          <a:lstStyle/>
          <a:p>
            <a:pPr>
              <a:defRPr/>
            </a:pPr>
            <a:fld id="{C07AF6AE-0C05-43BF-A380-7E7ABA6DF313}" type="slidenum">
              <a:rPr lang="en-US" smtClean="0"/>
              <a:pPr>
                <a:defRPr/>
              </a:pPr>
              <a:t>‹#›</a:t>
            </a:fld>
            <a:endParaRPr lang="en-US" dirty="0"/>
          </a:p>
        </p:txBody>
      </p:sp>
    </p:spTree>
    <p:extLst>
      <p:ext uri="{BB962C8B-B14F-4D97-AF65-F5344CB8AC3E}">
        <p14:creationId xmlns:p14="http://schemas.microsoft.com/office/powerpoint/2010/main" val="3811723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pPr>
              <a:defRPr/>
            </a:pPr>
            <a:fld id="{0413FA26-1153-4578-BEE5-744A6F2D3C27}" type="datetime1">
              <a:rPr lang="en-US" smtClean="0"/>
              <a:t>11/1/2021</a:t>
            </a:fld>
            <a:endParaRPr lang="en-US" dirty="0"/>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pPr>
              <a:defRPr/>
            </a:pPr>
            <a:endParaRPr lang="en-US" dirty="0"/>
          </a:p>
        </p:txBody>
      </p:sp>
      <p:sp>
        <p:nvSpPr>
          <p:cNvPr id="10" name="Slide Number Placeholder 9"/>
          <p:cNvSpPr>
            <a:spLocks noGrp="1"/>
          </p:cNvSpPr>
          <p:nvPr>
            <p:ph type="sldNum" sz="quarter" idx="12"/>
          </p:nvPr>
        </p:nvSpPr>
        <p:spPr/>
        <p:txBody>
          <a:bodyPr/>
          <a:lstStyle/>
          <a:p>
            <a:pPr>
              <a:defRPr/>
            </a:pPr>
            <a:fld id="{78C3E5B9-648A-43BD-82CC-64ECCD31CC01}" type="slidenum">
              <a:rPr lang="en-US" smtClean="0"/>
              <a:pPr>
                <a:defRPr/>
              </a:pPr>
              <a:t>‹#›</a:t>
            </a:fld>
            <a:endParaRPr lang="en-US" dirty="0"/>
          </a:p>
        </p:txBody>
      </p:sp>
    </p:spTree>
    <p:extLst>
      <p:ext uri="{BB962C8B-B14F-4D97-AF65-F5344CB8AC3E}">
        <p14:creationId xmlns:p14="http://schemas.microsoft.com/office/powerpoint/2010/main" val="3614577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pPr>
              <a:defRPr/>
            </a:pPr>
            <a:fld id="{A6FEF526-0D45-41C3-94E1-512D35BE75F6}" type="datetime1">
              <a:rPr lang="en-US" smtClean="0"/>
              <a:t>11/1/2021</a:t>
            </a:fld>
            <a:endParaRPr lang="en-US" dirty="0"/>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pPr>
              <a:defRPr/>
            </a:pPr>
            <a:endParaRPr lang="en-US" dirty="0"/>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pPr>
              <a:defRPr/>
            </a:pPr>
            <a:fld id="{51CCFA2B-9EF8-45E5-B392-8D4D25EBAEB5}" type="slidenum">
              <a:rPr lang="en-US" smtClean="0"/>
              <a:pPr>
                <a:defRPr/>
              </a:pPr>
              <a:t>‹#›</a:t>
            </a:fld>
            <a:endParaRPr lang="en-US" dirty="0"/>
          </a:p>
        </p:txBody>
      </p:sp>
    </p:spTree>
    <p:extLst>
      <p:ext uri="{BB962C8B-B14F-4D97-AF65-F5344CB8AC3E}">
        <p14:creationId xmlns:p14="http://schemas.microsoft.com/office/powerpoint/2010/main" val="25383028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ercot.com/content/wcm/current_guides/53525/04-110118.doc"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ercot.com/content/wcm/lists/219692/Energy_Conservation_FINAL_8.4.2021.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www.ercot.com/services/training/course/159883" TargetMode="External"/><Relationship Id="rId5" Type="http://schemas.openxmlformats.org/officeDocument/2006/relationships/hyperlink" Target="http://www.ercot.com/content/wcm/lists/219692/2021_EEA_Overview_Final.pdf" TargetMode="External"/><Relationship Id="rId4" Type="http://schemas.openxmlformats.org/officeDocument/2006/relationships/hyperlink" Target="http://www.ercot.com/content/wcm/lists/197394/ERCOT_Energy_Emergency_Alert_Communications_Matrix_October_2020.pdf"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www.puc.texas.gov/agency/rulesnlaws/subrules/electric/25.497/25.497.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puc.texas.gov/agency/rulesnlaws/subrules/electric/25.497/25.497.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www.puc.texas.gov/industry/electric/forms/critical/ccform.pdf"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9.w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8.wmf"/><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www.ercot.com/services/training/course/216609"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www.ercot.com/news/summer2021" TargetMode="Externa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4D7E80F-B9B0-49F0-B125-13BE8CB3F230}" type="slidenum">
              <a:rPr lang="en-US" smtClean="0"/>
              <a:pPr>
                <a:defRPr/>
              </a:pPr>
              <a:t>1</a:t>
            </a:fld>
            <a:endParaRPr lang="en-US" dirty="0"/>
          </a:p>
        </p:txBody>
      </p:sp>
      <p:sp>
        <p:nvSpPr>
          <p:cNvPr id="5" name="TextBox 4"/>
          <p:cNvSpPr txBox="1"/>
          <p:nvPr/>
        </p:nvSpPr>
        <p:spPr>
          <a:xfrm>
            <a:off x="1295400" y="2590800"/>
            <a:ext cx="6248400" cy="1323439"/>
          </a:xfrm>
          <a:prstGeom prst="rect">
            <a:avLst/>
          </a:prstGeom>
          <a:noFill/>
        </p:spPr>
        <p:txBody>
          <a:bodyPr wrap="square" rtlCol="0">
            <a:spAutoFit/>
          </a:bodyPr>
          <a:lstStyle/>
          <a:p>
            <a:pPr algn="ctr"/>
            <a:r>
              <a:rPr lang="en-US" sz="4000" dirty="0" smtClean="0"/>
              <a:t>2021 RMS Winter Weather Preparedness Workshop</a:t>
            </a:r>
            <a:endParaRPr lang="en-US" sz="4000" dirty="0"/>
          </a:p>
        </p:txBody>
      </p:sp>
      <p:sp>
        <p:nvSpPr>
          <p:cNvPr id="6" name="TextBox 5"/>
          <p:cNvSpPr txBox="1"/>
          <p:nvPr/>
        </p:nvSpPr>
        <p:spPr>
          <a:xfrm>
            <a:off x="2971800" y="5754469"/>
            <a:ext cx="3429000" cy="646331"/>
          </a:xfrm>
          <a:prstGeom prst="rect">
            <a:avLst/>
          </a:prstGeom>
          <a:noFill/>
        </p:spPr>
        <p:txBody>
          <a:bodyPr wrap="square" rtlCol="0">
            <a:spAutoFit/>
          </a:bodyPr>
          <a:lstStyle/>
          <a:p>
            <a:pPr algn="ctr"/>
            <a:r>
              <a:rPr lang="en-US" dirty="0" smtClean="0"/>
              <a:t>Jim Lee,  AEP Texas</a:t>
            </a:r>
          </a:p>
          <a:p>
            <a:pPr algn="ctr"/>
            <a:r>
              <a:rPr lang="en-US" dirty="0" smtClean="0"/>
              <a:t>Sheri Wiegand,  </a:t>
            </a:r>
            <a:r>
              <a:rPr lang="en-US" dirty="0" err="1" smtClean="0"/>
              <a:t>Vistra</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04800" y="152400"/>
            <a:ext cx="8534400" cy="639762"/>
          </a:xfrm>
        </p:spPr>
        <p:txBody>
          <a:bodyPr>
            <a:noAutofit/>
          </a:bodyPr>
          <a:lstStyle/>
          <a:p>
            <a:pPr algn="l"/>
            <a:r>
              <a:rPr lang="en-US" altLang="en-US" sz="2400" u="sng" dirty="0"/>
              <a:t>Nodal Protocol 6.5.9.3.4, Emergency Notice</a:t>
            </a:r>
          </a:p>
        </p:txBody>
      </p:sp>
      <p:sp>
        <p:nvSpPr>
          <p:cNvPr id="3075" name="Content Placeholder 2"/>
          <p:cNvSpPr>
            <a:spLocks noGrp="1"/>
          </p:cNvSpPr>
          <p:nvPr>
            <p:ph idx="1"/>
          </p:nvPr>
        </p:nvSpPr>
        <p:spPr>
          <a:xfrm>
            <a:off x="304800" y="990600"/>
            <a:ext cx="8610600" cy="5638800"/>
          </a:xfrm>
        </p:spPr>
        <p:txBody>
          <a:bodyPr>
            <a:normAutofit lnSpcReduction="10000"/>
          </a:bodyPr>
          <a:lstStyle/>
          <a:p>
            <a:pPr marL="0" indent="0">
              <a:buNone/>
            </a:pPr>
            <a:r>
              <a:rPr lang="en-US" sz="2200" dirty="0"/>
              <a:t>(2) ERCOT shall issue an Emergency Notice for one or both of the following reasons:</a:t>
            </a:r>
          </a:p>
          <a:p>
            <a:pPr marL="857250" lvl="1" indent="-457200">
              <a:buAutoNum type="alphaLcParenBoth"/>
            </a:pPr>
            <a:r>
              <a:rPr lang="en-US" sz="2200" dirty="0"/>
              <a:t>ERCOT cannot maintain minimum reliability standards (for reasons including fuel shortages) during the Operating Period using every Resource practicably obtainable from the market; or</a:t>
            </a:r>
          </a:p>
          <a:p>
            <a:pPr marL="857250" lvl="1" indent="-457200">
              <a:buAutoNum type="alphaLcParenBoth"/>
            </a:pPr>
            <a:r>
              <a:rPr lang="en-US" sz="2200" dirty="0"/>
              <a:t>Immediate action cannot be taken to avoid or relieve a Transmission Element operating above its Emergency Rating.</a:t>
            </a:r>
          </a:p>
          <a:p>
            <a:pPr marL="0" indent="0">
              <a:buNone/>
            </a:pPr>
            <a:r>
              <a:rPr lang="en-US" sz="2200" dirty="0"/>
              <a:t/>
            </a:r>
            <a:br>
              <a:rPr lang="en-US" sz="2200" dirty="0"/>
            </a:br>
            <a:r>
              <a:rPr lang="en-US" sz="2200" dirty="0"/>
              <a:t>(3) The actions ERCOT takes during an Emergency Condition depend on the nature and severity of the situation.</a:t>
            </a:r>
            <a:br>
              <a:rPr lang="en-US" sz="2200" dirty="0"/>
            </a:br>
            <a:endParaRPr lang="en-US" sz="2200" dirty="0"/>
          </a:p>
          <a:p>
            <a:pPr marL="0" indent="0">
              <a:buNone/>
            </a:pPr>
            <a:r>
              <a:rPr lang="en-US" sz="2200" dirty="0"/>
              <a:t>(5) If the Emergency Condition is the result of a transmission problem, </a:t>
            </a:r>
            <a:r>
              <a:rPr lang="en-US" sz="2200" b="1" i="1" dirty="0"/>
              <a:t>ERCOT shall act immediately to return the ERCOT System to a reliable condition</a:t>
            </a:r>
            <a:r>
              <a:rPr lang="en-US" sz="2200" dirty="0"/>
              <a:t>, including instructing Resources to change output, curtailing any remaining DC Tie Load, </a:t>
            </a:r>
            <a:r>
              <a:rPr lang="en-US" sz="2200" b="1" i="1" dirty="0"/>
              <a:t>and instructing TSPs or DSPs to drop Load</a:t>
            </a:r>
            <a:r>
              <a:rPr lang="en-US" sz="2200" dirty="0"/>
              <a:t>.</a:t>
            </a:r>
          </a:p>
        </p:txBody>
      </p:sp>
      <p:sp>
        <p:nvSpPr>
          <p:cNvPr id="2" name="Slide Number Placeholder 1"/>
          <p:cNvSpPr>
            <a:spLocks noGrp="1"/>
          </p:cNvSpPr>
          <p:nvPr>
            <p:ph type="sldNum" sz="quarter" idx="12"/>
          </p:nvPr>
        </p:nvSpPr>
        <p:spPr/>
        <p:txBody>
          <a:bodyPr/>
          <a:lstStyle/>
          <a:p>
            <a:pPr>
              <a:defRPr/>
            </a:pPr>
            <a:fld id="{CD7B598F-1C66-4E41-949D-FD315BED91F4}" type="slidenum">
              <a:rPr lang="en-US" smtClean="0"/>
              <a:pPr>
                <a:defRPr/>
              </a:pPr>
              <a:t>10</a:t>
            </a:fld>
            <a:endParaRPr lang="en-US" dirty="0"/>
          </a:p>
        </p:txBody>
      </p:sp>
    </p:spTree>
    <p:extLst>
      <p:ext uri="{BB962C8B-B14F-4D97-AF65-F5344CB8AC3E}">
        <p14:creationId xmlns:p14="http://schemas.microsoft.com/office/powerpoint/2010/main" val="17798334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r>
              <a:rPr lang="en-US" altLang="en-US" dirty="0" smtClean="0"/>
              <a:t>TSP/DSP</a:t>
            </a:r>
            <a:r>
              <a:rPr lang="en-US" altLang="en-US" dirty="0"/>
              <a:t/>
            </a:r>
            <a:br>
              <a:rPr lang="en-US" altLang="en-US" dirty="0"/>
            </a:br>
            <a:r>
              <a:rPr lang="en-US" altLang="en-US" dirty="0"/>
              <a:t> Role &amp; Responsibilities</a:t>
            </a:r>
          </a:p>
        </p:txBody>
      </p:sp>
      <p:sp>
        <p:nvSpPr>
          <p:cNvPr id="2" name="Slide Number Placeholder 1"/>
          <p:cNvSpPr>
            <a:spLocks noGrp="1"/>
          </p:cNvSpPr>
          <p:nvPr>
            <p:ph type="sldNum" sz="quarter" idx="12"/>
          </p:nvPr>
        </p:nvSpPr>
        <p:spPr/>
        <p:txBody>
          <a:bodyPr/>
          <a:lstStyle/>
          <a:p>
            <a:pPr>
              <a:defRPr/>
            </a:pPr>
            <a:fld id="{04D7E80F-B9B0-49F0-B125-13BE8CB3F230}" type="slidenum">
              <a:rPr lang="en-US" smtClean="0"/>
              <a:pPr>
                <a:defRPr/>
              </a:pPr>
              <a:t>11</a:t>
            </a:fld>
            <a:endParaRPr lang="en-US" dirty="0"/>
          </a:p>
        </p:txBody>
      </p:sp>
    </p:spTree>
    <p:extLst>
      <p:ext uri="{BB962C8B-B14F-4D97-AF65-F5344CB8AC3E}">
        <p14:creationId xmlns:p14="http://schemas.microsoft.com/office/powerpoint/2010/main" val="6258102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304800" y="838200"/>
            <a:ext cx="8610600" cy="5638800"/>
          </a:xfrm>
        </p:spPr>
        <p:txBody>
          <a:bodyPr>
            <a:normAutofit lnSpcReduction="10000"/>
          </a:bodyPr>
          <a:lstStyle/>
          <a:p>
            <a:pPr marL="0" indent="0">
              <a:buNone/>
            </a:pPr>
            <a:r>
              <a:rPr lang="en-US" sz="2800" dirty="0"/>
              <a:t>ERCOT will declare EEA levels according to available Physical Responsive Capability (PRC) MW reserves, and will take the steps outlined in NOG 4.5.3.3, EEA Levels, to maintain steady state system frequency near 60 Hz and restore PRC appropriate for each EEA level.</a:t>
            </a:r>
            <a:br>
              <a:rPr lang="en-US" sz="2800" dirty="0"/>
            </a:br>
            <a:endParaRPr lang="en-US" sz="2000" dirty="0"/>
          </a:p>
          <a:p>
            <a:pPr marL="0" indent="0">
              <a:buNone/>
            </a:pPr>
            <a:r>
              <a:rPr lang="en-US" sz="2800" dirty="0"/>
              <a:t>When the </a:t>
            </a:r>
            <a:r>
              <a:rPr lang="en-US" sz="2800" dirty="0" smtClean="0"/>
              <a:t>TSP/DSP </a:t>
            </a:r>
            <a:r>
              <a:rPr lang="en-US" sz="2800" dirty="0"/>
              <a:t>receives Energy Emergency Alert (EEA) Load Shedding instructions from ERCOT, the </a:t>
            </a:r>
            <a:r>
              <a:rPr lang="en-US" sz="2800" dirty="0" smtClean="0"/>
              <a:t>TSP/DSP’s </a:t>
            </a:r>
            <a:r>
              <a:rPr lang="en-US" sz="2800" dirty="0"/>
              <a:t>responsibility is to perform all necessary actions as prescribed in the </a:t>
            </a:r>
            <a:r>
              <a:rPr lang="en-US" sz="2800" i="1" dirty="0"/>
              <a:t>ERCOT Nodal Operating Guides (NOG) Section 4, Emergency Operations</a:t>
            </a:r>
            <a:r>
              <a:rPr lang="en-US" sz="2800" dirty="0"/>
              <a:t> within the timelines as specified throughout this section.</a:t>
            </a:r>
          </a:p>
          <a:p>
            <a:r>
              <a:rPr lang="en-US" sz="2000" dirty="0">
                <a:hlinkClick r:id="rId3"/>
              </a:rPr>
              <a:t>Section 4: Emergency Operation</a:t>
            </a:r>
            <a:endParaRPr lang="en-US" sz="2000" dirty="0"/>
          </a:p>
          <a:p>
            <a:pPr marL="0" indent="0">
              <a:buNone/>
            </a:pPr>
            <a:endParaRPr lang="en-US" sz="2800" dirty="0"/>
          </a:p>
          <a:p>
            <a:pPr marL="400050" lvl="1" indent="0">
              <a:buNone/>
            </a:pPr>
            <a:endParaRPr lang="en-US" dirty="0"/>
          </a:p>
        </p:txBody>
      </p:sp>
      <p:sp>
        <p:nvSpPr>
          <p:cNvPr id="2" name="Slide Number Placeholder 1"/>
          <p:cNvSpPr>
            <a:spLocks noGrp="1"/>
          </p:cNvSpPr>
          <p:nvPr>
            <p:ph type="sldNum" sz="quarter" idx="12"/>
          </p:nvPr>
        </p:nvSpPr>
        <p:spPr/>
        <p:txBody>
          <a:bodyPr/>
          <a:lstStyle/>
          <a:p>
            <a:pPr>
              <a:defRPr/>
            </a:pPr>
            <a:fld id="{CD7B598F-1C66-4E41-949D-FD315BED91F4}" type="slidenum">
              <a:rPr lang="en-US" smtClean="0"/>
              <a:pPr>
                <a:defRPr/>
              </a:pPr>
              <a:t>12</a:t>
            </a:fld>
            <a:endParaRPr lang="en-US" dirty="0"/>
          </a:p>
        </p:txBody>
      </p:sp>
    </p:spTree>
    <p:extLst>
      <p:ext uri="{BB962C8B-B14F-4D97-AF65-F5344CB8AC3E}">
        <p14:creationId xmlns:p14="http://schemas.microsoft.com/office/powerpoint/2010/main" val="16533198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28600" y="152400"/>
            <a:ext cx="8763000" cy="639762"/>
          </a:xfrm>
        </p:spPr>
        <p:txBody>
          <a:bodyPr>
            <a:noAutofit/>
          </a:bodyPr>
          <a:lstStyle/>
          <a:p>
            <a:pPr algn="l"/>
            <a:r>
              <a:rPr lang="en-US" altLang="en-US" sz="2200" u="sng" dirty="0"/>
              <a:t>Example: Timing of ERCOT Instructions to </a:t>
            </a:r>
            <a:r>
              <a:rPr lang="en-US" altLang="en-US" sz="2200" u="sng" dirty="0" smtClean="0"/>
              <a:t>TSP/DSP</a:t>
            </a:r>
            <a:endParaRPr lang="en-US" altLang="en-US" sz="2200" u="sng" dirty="0"/>
          </a:p>
        </p:txBody>
      </p:sp>
      <p:sp>
        <p:nvSpPr>
          <p:cNvPr id="3075" name="Content Placeholder 2"/>
          <p:cNvSpPr>
            <a:spLocks noGrp="1"/>
          </p:cNvSpPr>
          <p:nvPr>
            <p:ph idx="1"/>
          </p:nvPr>
        </p:nvSpPr>
        <p:spPr>
          <a:xfrm>
            <a:off x="304800" y="838200"/>
            <a:ext cx="8610600" cy="5638800"/>
          </a:xfrm>
        </p:spPr>
        <p:txBody>
          <a:bodyPr>
            <a:normAutofit lnSpcReduction="10000"/>
          </a:bodyPr>
          <a:lstStyle/>
          <a:p>
            <a:pPr marL="0" indent="0">
              <a:buNone/>
            </a:pPr>
            <a:r>
              <a:rPr lang="en-US" sz="2400" b="1" i="1" dirty="0"/>
              <a:t>Initial Instructions:</a:t>
            </a:r>
            <a:endParaRPr lang="en-US" sz="2400" b="1" dirty="0"/>
          </a:p>
          <a:p>
            <a:r>
              <a:rPr lang="en-US" sz="2200" dirty="0"/>
              <a:t>ERCOT will instruct </a:t>
            </a:r>
            <a:r>
              <a:rPr lang="en-US" sz="2200" dirty="0" smtClean="0"/>
              <a:t>TSP/DSPs </a:t>
            </a:r>
            <a:r>
              <a:rPr lang="en-US" sz="2200" dirty="0"/>
              <a:t>to shed X MWs on the Distribution System within 30 minutes</a:t>
            </a:r>
            <a:r>
              <a:rPr lang="en-US" sz="2400" dirty="0"/>
              <a:t>.</a:t>
            </a:r>
          </a:p>
          <a:p>
            <a:endParaRPr lang="en-US" sz="2400" dirty="0"/>
          </a:p>
          <a:p>
            <a:pPr marL="0" indent="0">
              <a:buNone/>
            </a:pPr>
            <a:r>
              <a:rPr lang="en-US" sz="2400" b="1" i="1" dirty="0"/>
              <a:t>Follow-up Instructions:</a:t>
            </a:r>
          </a:p>
          <a:p>
            <a:r>
              <a:rPr lang="en-US" sz="2200" dirty="0"/>
              <a:t>After completing the initial 30 minute instruction, ERCOT operator may continue with further instructions if the PRC has not been restored. </a:t>
            </a:r>
          </a:p>
          <a:p>
            <a:r>
              <a:rPr lang="en-US" sz="2200" dirty="0"/>
              <a:t>Follow up instructions can range from ten (10) to thirty (30) minute durations with specific instructions for </a:t>
            </a:r>
            <a:r>
              <a:rPr lang="en-US" sz="2200" dirty="0" smtClean="0"/>
              <a:t>TSP/DSPs </a:t>
            </a:r>
            <a:r>
              <a:rPr lang="en-US" sz="2200" dirty="0"/>
              <a:t>to continue load shedding procedures until ERCOT declares the EEA event has been </a:t>
            </a:r>
            <a:r>
              <a:rPr lang="en-US" sz="2200" dirty="0" smtClean="0"/>
              <a:t>terminated.</a:t>
            </a:r>
            <a:endParaRPr lang="en-US" sz="2200" dirty="0"/>
          </a:p>
          <a:p>
            <a:pPr marL="0" indent="0">
              <a:buNone/>
            </a:pPr>
            <a:endParaRPr lang="en-US" sz="2200" dirty="0"/>
          </a:p>
          <a:p>
            <a:pPr marL="0" indent="0">
              <a:buNone/>
            </a:pPr>
            <a:r>
              <a:rPr lang="en-US" sz="2400" b="1" i="1" dirty="0">
                <a:solidFill>
                  <a:srgbClr val="FF0000"/>
                </a:solidFill>
              </a:rPr>
              <a:t>Note: TDSPs rotate outages on the Distribution system only. The Transmission system is not subject to rotating outages.</a:t>
            </a:r>
          </a:p>
          <a:p>
            <a:pPr marL="400050" lvl="1" indent="0">
              <a:buNone/>
            </a:pPr>
            <a:endParaRPr lang="en-US" dirty="0"/>
          </a:p>
        </p:txBody>
      </p:sp>
      <p:sp>
        <p:nvSpPr>
          <p:cNvPr id="2" name="Slide Number Placeholder 1"/>
          <p:cNvSpPr>
            <a:spLocks noGrp="1"/>
          </p:cNvSpPr>
          <p:nvPr>
            <p:ph type="sldNum" sz="quarter" idx="12"/>
          </p:nvPr>
        </p:nvSpPr>
        <p:spPr/>
        <p:txBody>
          <a:bodyPr/>
          <a:lstStyle/>
          <a:p>
            <a:pPr>
              <a:defRPr/>
            </a:pPr>
            <a:fld id="{CD7B598F-1C66-4E41-949D-FD315BED91F4}" type="slidenum">
              <a:rPr lang="en-US" smtClean="0"/>
              <a:pPr>
                <a:defRPr/>
              </a:pPr>
              <a:t>13</a:t>
            </a:fld>
            <a:endParaRPr lang="en-US" dirty="0"/>
          </a:p>
        </p:txBody>
      </p:sp>
    </p:spTree>
    <p:extLst>
      <p:ext uri="{BB962C8B-B14F-4D97-AF65-F5344CB8AC3E}">
        <p14:creationId xmlns:p14="http://schemas.microsoft.com/office/powerpoint/2010/main" val="36342690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76200" y="76200"/>
            <a:ext cx="8991600" cy="639762"/>
          </a:xfrm>
        </p:spPr>
        <p:txBody>
          <a:bodyPr>
            <a:noAutofit/>
          </a:bodyPr>
          <a:lstStyle/>
          <a:p>
            <a:pPr algn="l"/>
            <a:r>
              <a:rPr lang="en-US" altLang="en-US" sz="2100" u="sng" dirty="0"/>
              <a:t>Nodal </a:t>
            </a:r>
            <a:r>
              <a:rPr lang="en-US" altLang="en-US" sz="2100" u="sng" dirty="0" smtClean="0"/>
              <a:t>Operating </a:t>
            </a:r>
            <a:r>
              <a:rPr lang="en-US" altLang="en-US" sz="2100" u="sng" dirty="0"/>
              <a:t>Guide 4.5.3.4, Load </a:t>
            </a:r>
            <a:r>
              <a:rPr lang="en-US" altLang="en-US" sz="2100" u="sng" dirty="0" smtClean="0"/>
              <a:t>Shed Obligation</a:t>
            </a:r>
            <a:endParaRPr lang="en-US" altLang="en-US" sz="2100" u="sng" dirty="0"/>
          </a:p>
        </p:txBody>
      </p:sp>
      <p:sp>
        <p:nvSpPr>
          <p:cNvPr id="3" name="Slide Number Placeholder 2"/>
          <p:cNvSpPr>
            <a:spLocks noGrp="1"/>
          </p:cNvSpPr>
          <p:nvPr>
            <p:ph type="sldNum" sz="quarter" idx="12"/>
          </p:nvPr>
        </p:nvSpPr>
        <p:spPr/>
        <p:txBody>
          <a:bodyPr/>
          <a:lstStyle/>
          <a:p>
            <a:pPr>
              <a:defRPr/>
            </a:pPr>
            <a:fld id="{CD7B598F-1C66-4E41-949D-FD315BED91F4}" type="slidenum">
              <a:rPr lang="en-US" smtClean="0"/>
              <a:pPr>
                <a:defRPr/>
              </a:pPr>
              <a:t>14</a:t>
            </a:fld>
            <a:endParaRPr lang="en-US" dirty="0"/>
          </a:p>
        </p:txBody>
      </p:sp>
      <p:pic>
        <p:nvPicPr>
          <p:cNvPr id="2" name="Picture 1"/>
          <p:cNvPicPr>
            <a:picLocks noChangeAspect="1"/>
          </p:cNvPicPr>
          <p:nvPr/>
        </p:nvPicPr>
        <p:blipFill rotWithShape="1">
          <a:blip r:embed="rId3"/>
          <a:srcRect l="7453" r="4732" b="41210"/>
          <a:stretch/>
        </p:blipFill>
        <p:spPr>
          <a:xfrm>
            <a:off x="1295400" y="762000"/>
            <a:ext cx="6477000" cy="6019800"/>
          </a:xfrm>
          <a:prstGeom prst="rect">
            <a:avLst/>
          </a:prstGeom>
        </p:spPr>
      </p:pic>
    </p:spTree>
    <p:extLst>
      <p:ext uri="{BB962C8B-B14F-4D97-AF65-F5344CB8AC3E}">
        <p14:creationId xmlns:p14="http://schemas.microsoft.com/office/powerpoint/2010/main" val="6718990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r>
              <a:rPr lang="en-US" altLang="en-US" dirty="0"/>
              <a:t>EEA Termination</a:t>
            </a:r>
          </a:p>
        </p:txBody>
      </p:sp>
      <p:sp>
        <p:nvSpPr>
          <p:cNvPr id="2" name="Slide Number Placeholder 1"/>
          <p:cNvSpPr>
            <a:spLocks noGrp="1"/>
          </p:cNvSpPr>
          <p:nvPr>
            <p:ph type="sldNum" sz="quarter" idx="12"/>
          </p:nvPr>
        </p:nvSpPr>
        <p:spPr/>
        <p:txBody>
          <a:bodyPr/>
          <a:lstStyle/>
          <a:p>
            <a:pPr>
              <a:defRPr/>
            </a:pPr>
            <a:fld id="{04D7E80F-B9B0-49F0-B125-13BE8CB3F230}" type="slidenum">
              <a:rPr lang="en-US" smtClean="0"/>
              <a:pPr>
                <a:defRPr/>
              </a:pPr>
              <a:t>15</a:t>
            </a:fld>
            <a:endParaRPr lang="en-US" dirty="0"/>
          </a:p>
        </p:txBody>
      </p:sp>
    </p:spTree>
    <p:extLst>
      <p:ext uri="{BB962C8B-B14F-4D97-AF65-F5344CB8AC3E}">
        <p14:creationId xmlns:p14="http://schemas.microsoft.com/office/powerpoint/2010/main" val="1189425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152400"/>
            <a:ext cx="8534400" cy="639762"/>
          </a:xfrm>
        </p:spPr>
        <p:txBody>
          <a:bodyPr>
            <a:noAutofit/>
          </a:bodyPr>
          <a:lstStyle/>
          <a:p>
            <a:pPr algn="l"/>
            <a:r>
              <a:rPr lang="en-US" altLang="en-US" sz="2200" u="sng" dirty="0"/>
              <a:t>Nodal Operating Guide 4.5.3.5, EEA Termination</a:t>
            </a:r>
          </a:p>
        </p:txBody>
      </p:sp>
      <p:sp>
        <p:nvSpPr>
          <p:cNvPr id="3075" name="Content Placeholder 2"/>
          <p:cNvSpPr>
            <a:spLocks noGrp="1"/>
          </p:cNvSpPr>
          <p:nvPr>
            <p:ph idx="1"/>
          </p:nvPr>
        </p:nvSpPr>
        <p:spPr>
          <a:xfrm>
            <a:off x="152400" y="1066800"/>
            <a:ext cx="8301072" cy="5379720"/>
          </a:xfrm>
        </p:spPr>
        <p:txBody>
          <a:bodyPr>
            <a:normAutofit fontScale="92500" lnSpcReduction="10000"/>
          </a:bodyPr>
          <a:lstStyle/>
          <a:p>
            <a:pPr marL="400050" lvl="1" indent="0">
              <a:buNone/>
            </a:pPr>
            <a:r>
              <a:rPr lang="en-US" sz="2100" dirty="0"/>
              <a:t>(1)	ERCOT shall:</a:t>
            </a:r>
          </a:p>
          <a:p>
            <a:pPr marL="800100" lvl="2" indent="0">
              <a:buNone/>
            </a:pPr>
            <a:r>
              <a:rPr lang="en-US" sz="2100" dirty="0"/>
              <a:t>(a) Continue EEA until sufficient Resources are available to ERCOT to eliminate the shortfall and restore adequate reserves; </a:t>
            </a:r>
          </a:p>
          <a:p>
            <a:pPr marL="800100" lvl="2" indent="0">
              <a:buNone/>
            </a:pPr>
            <a:r>
              <a:rPr lang="en-US" sz="2100" dirty="0"/>
              <a:t>(b) Restore full reserve requirements (normally 2300 MW); </a:t>
            </a:r>
          </a:p>
          <a:p>
            <a:pPr marL="800100" lvl="2" indent="0">
              <a:buNone/>
            </a:pPr>
            <a:r>
              <a:rPr lang="en-US" sz="2100" dirty="0"/>
              <a:t>(c) Terminate the levels in reverse order, where practical; </a:t>
            </a:r>
          </a:p>
          <a:p>
            <a:pPr marL="800100" lvl="2" indent="0">
              <a:buNone/>
            </a:pPr>
            <a:r>
              <a:rPr lang="en-US" sz="2100" dirty="0"/>
              <a:t>(d) Notify each QSE and TO of EEA level termination; and</a:t>
            </a:r>
          </a:p>
          <a:p>
            <a:pPr marL="800100" lvl="2" indent="0">
              <a:buNone/>
            </a:pPr>
            <a:r>
              <a:rPr lang="en-US" sz="2100" dirty="0"/>
              <a:t>(e) Maintain a stable ERCOT System frequency when restoring Load.</a:t>
            </a:r>
          </a:p>
          <a:p>
            <a:pPr marL="400050" lvl="1" indent="0">
              <a:buNone/>
            </a:pPr>
            <a:r>
              <a:rPr lang="en-US" sz="2100" dirty="0"/>
              <a:t/>
            </a:r>
            <a:br>
              <a:rPr lang="en-US" sz="2100" dirty="0"/>
            </a:br>
            <a:r>
              <a:rPr lang="en-US" sz="2100" dirty="0"/>
              <a:t>(2)	QSEs and TOs shall:</a:t>
            </a:r>
          </a:p>
          <a:p>
            <a:pPr marL="800100" lvl="2" indent="0">
              <a:buNone/>
            </a:pPr>
            <a:r>
              <a:rPr lang="en-US" sz="2100" dirty="0"/>
              <a:t>(a) Implement actions to terminate previous actions as EEA levels are released in accordance with these Operating Guides;</a:t>
            </a:r>
          </a:p>
          <a:p>
            <a:pPr marL="800100" lvl="2" indent="0">
              <a:buNone/>
            </a:pPr>
            <a:r>
              <a:rPr lang="en-US" sz="2100" dirty="0"/>
              <a:t>(b) Notify represented Market Participants of EEA levels changes;</a:t>
            </a:r>
          </a:p>
          <a:p>
            <a:pPr marL="800100" lvl="2" indent="0">
              <a:buNone/>
            </a:pPr>
            <a:r>
              <a:rPr lang="en-US" sz="2100" dirty="0"/>
              <a:t>(c) Report back to the ERCOT System Operator when each level is accomplished; and</a:t>
            </a:r>
          </a:p>
          <a:p>
            <a:pPr marL="800100" lvl="2" indent="0">
              <a:buNone/>
            </a:pPr>
            <a:r>
              <a:rPr lang="en-US" sz="2100" dirty="0"/>
              <a:t>(d) Loads will be restored when specifically authorized by the ERCOT</a:t>
            </a:r>
            <a:r>
              <a:rPr lang="en-US" sz="2100" dirty="0" smtClean="0"/>
              <a:t>.</a:t>
            </a:r>
            <a:endParaRPr lang="en-US" sz="2000" dirty="0"/>
          </a:p>
        </p:txBody>
      </p:sp>
      <p:sp>
        <p:nvSpPr>
          <p:cNvPr id="2" name="Slide Number Placeholder 1"/>
          <p:cNvSpPr>
            <a:spLocks noGrp="1"/>
          </p:cNvSpPr>
          <p:nvPr>
            <p:ph type="sldNum" sz="quarter" idx="12"/>
          </p:nvPr>
        </p:nvSpPr>
        <p:spPr/>
        <p:txBody>
          <a:bodyPr/>
          <a:lstStyle/>
          <a:p>
            <a:pPr>
              <a:defRPr/>
            </a:pPr>
            <a:fld id="{CD7B598F-1C66-4E41-949D-FD315BED91F4}" type="slidenum">
              <a:rPr lang="en-US" smtClean="0"/>
              <a:pPr>
                <a:defRPr/>
              </a:pPr>
              <a:t>16</a:t>
            </a:fld>
            <a:endParaRPr lang="en-US" dirty="0"/>
          </a:p>
        </p:txBody>
      </p:sp>
    </p:spTree>
    <p:extLst>
      <p:ext uri="{BB962C8B-B14F-4D97-AF65-F5344CB8AC3E}">
        <p14:creationId xmlns:p14="http://schemas.microsoft.com/office/powerpoint/2010/main" val="38955714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152400"/>
            <a:ext cx="8534400" cy="639762"/>
          </a:xfrm>
        </p:spPr>
        <p:txBody>
          <a:bodyPr>
            <a:noAutofit/>
          </a:bodyPr>
          <a:lstStyle/>
          <a:p>
            <a:pPr algn="l"/>
            <a:r>
              <a:rPr lang="en-US" altLang="en-US" sz="2100" u="sng" dirty="0"/>
              <a:t>Additional ERCOT Communications Information</a:t>
            </a:r>
          </a:p>
        </p:txBody>
      </p:sp>
      <p:sp>
        <p:nvSpPr>
          <p:cNvPr id="3075" name="Content Placeholder 2"/>
          <p:cNvSpPr>
            <a:spLocks noGrp="1"/>
          </p:cNvSpPr>
          <p:nvPr>
            <p:ph idx="1"/>
          </p:nvPr>
        </p:nvSpPr>
        <p:spPr>
          <a:xfrm>
            <a:off x="304800" y="838200"/>
            <a:ext cx="8610600" cy="5638800"/>
          </a:xfrm>
        </p:spPr>
        <p:txBody>
          <a:bodyPr/>
          <a:lstStyle/>
          <a:p>
            <a:pPr marL="400050" lvl="1" indent="0">
              <a:buNone/>
            </a:pPr>
            <a:endParaRPr lang="en-US" sz="2100" u="sng" dirty="0"/>
          </a:p>
          <a:p>
            <a:pPr lvl="1" indent="-342900"/>
            <a:r>
              <a:rPr lang="en-US" sz="2100" dirty="0"/>
              <a:t>Tips for Conservation: </a:t>
            </a:r>
            <a:r>
              <a:rPr lang="en-US" dirty="0">
                <a:hlinkClick r:id="rId3"/>
              </a:rPr>
              <a:t>http://</a:t>
            </a:r>
            <a:r>
              <a:rPr lang="en-US" dirty="0" smtClean="0">
                <a:hlinkClick r:id="rId3"/>
              </a:rPr>
              <a:t>www.ercot.com/content/wcm/lists/219692/Energy_Conservation_FINAL_8.4.2021.pdf</a:t>
            </a:r>
            <a:r>
              <a:rPr lang="en-US" dirty="0" smtClean="0"/>
              <a:t> </a:t>
            </a:r>
            <a:endParaRPr lang="en-US" sz="2000" dirty="0" smtClean="0"/>
          </a:p>
          <a:p>
            <a:pPr lvl="1" indent="-342900"/>
            <a:endParaRPr lang="en-US" sz="2100" dirty="0" smtClean="0"/>
          </a:p>
          <a:p>
            <a:pPr lvl="1" indent="-342900"/>
            <a:r>
              <a:rPr lang="en-US" sz="2100" dirty="0" smtClean="0"/>
              <a:t>ERCOT </a:t>
            </a:r>
            <a:r>
              <a:rPr lang="en-US" sz="2100" dirty="0"/>
              <a:t>EEA Communications Matrix: </a:t>
            </a:r>
            <a:r>
              <a:rPr lang="en-US" u="sng" dirty="0">
                <a:hlinkClick r:id="rId4"/>
              </a:rPr>
              <a:t>http://</a:t>
            </a:r>
            <a:r>
              <a:rPr lang="en-US" u="sng" dirty="0" smtClean="0">
                <a:hlinkClick r:id="rId4"/>
              </a:rPr>
              <a:t>www.ercot.com/content/wcm/lists/197394/ERCOT_Energy_Emergency_Alert_Communications_Matrix_October_2020.pdf</a:t>
            </a:r>
            <a:endParaRPr lang="en-US" u="sng" dirty="0" smtClean="0"/>
          </a:p>
          <a:p>
            <a:pPr lvl="1" indent="-342900"/>
            <a:endParaRPr lang="en-US" sz="1800" dirty="0" smtClean="0"/>
          </a:p>
          <a:p>
            <a:pPr lvl="1" indent="-342900"/>
            <a:r>
              <a:rPr lang="en-US" sz="2100" dirty="0"/>
              <a:t>ERCOT EEA Overview: </a:t>
            </a:r>
            <a:r>
              <a:rPr lang="en-US" dirty="0">
                <a:hlinkClick r:id="rId5"/>
              </a:rPr>
              <a:t>http://</a:t>
            </a:r>
            <a:r>
              <a:rPr lang="en-US" dirty="0" smtClean="0">
                <a:hlinkClick r:id="rId5"/>
              </a:rPr>
              <a:t>www.ercot.com/content/wcm/lists/219692/2021_EEA_Overview_Final.pdf</a:t>
            </a:r>
            <a:r>
              <a:rPr lang="en-US" dirty="0" smtClean="0"/>
              <a:t> </a:t>
            </a:r>
          </a:p>
          <a:p>
            <a:pPr lvl="1" indent="-342900"/>
            <a:endParaRPr lang="en-US" sz="2000" dirty="0" smtClean="0"/>
          </a:p>
          <a:p>
            <a:pPr lvl="1" indent="-342900"/>
            <a:r>
              <a:rPr lang="en-US" sz="2000" dirty="0" smtClean="0"/>
              <a:t>ERCOT Emergency Operations &amp; Communications Web-Based Training</a:t>
            </a:r>
            <a:r>
              <a:rPr lang="en-US" sz="2400" dirty="0"/>
              <a:t/>
            </a:r>
            <a:br>
              <a:rPr lang="en-US" sz="2400" dirty="0"/>
            </a:br>
            <a:r>
              <a:rPr lang="en-US" dirty="0">
                <a:hlinkClick r:id="rId6"/>
              </a:rPr>
              <a:t>http://www.ercot.com/services/training/course/159883</a:t>
            </a:r>
            <a:r>
              <a:rPr lang="en-US" dirty="0"/>
              <a:t> </a:t>
            </a:r>
          </a:p>
        </p:txBody>
      </p:sp>
      <p:sp>
        <p:nvSpPr>
          <p:cNvPr id="3" name="Slide Number Placeholder 2"/>
          <p:cNvSpPr>
            <a:spLocks noGrp="1"/>
          </p:cNvSpPr>
          <p:nvPr>
            <p:ph type="sldNum" sz="quarter" idx="12"/>
          </p:nvPr>
        </p:nvSpPr>
        <p:spPr/>
        <p:txBody>
          <a:bodyPr/>
          <a:lstStyle/>
          <a:p>
            <a:pPr>
              <a:defRPr/>
            </a:pPr>
            <a:fld id="{CD7B598F-1C66-4E41-949D-FD315BED91F4}" type="slidenum">
              <a:rPr lang="en-US" smtClean="0"/>
              <a:pPr>
                <a:defRPr/>
              </a:pPr>
              <a:t>17</a:t>
            </a:fld>
            <a:endParaRPr lang="en-US" dirty="0"/>
          </a:p>
        </p:txBody>
      </p:sp>
    </p:spTree>
    <p:extLst>
      <p:ext uri="{BB962C8B-B14F-4D97-AF65-F5344CB8AC3E}">
        <p14:creationId xmlns:p14="http://schemas.microsoft.com/office/powerpoint/2010/main" val="20948400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762000" y="1981200"/>
            <a:ext cx="7691472" cy="3175856"/>
          </a:xfrm>
        </p:spPr>
        <p:txBody>
          <a:bodyPr>
            <a:normAutofit/>
          </a:bodyPr>
          <a:lstStyle/>
          <a:p>
            <a:r>
              <a:rPr lang="en-US" altLang="en-US" dirty="0" smtClean="0"/>
              <a:t>ERCOT Energy Emergency Alerts (EEA) Matrix</a:t>
            </a:r>
            <a:br>
              <a:rPr lang="en-US" altLang="en-US" dirty="0" smtClean="0"/>
            </a:br>
            <a:r>
              <a:rPr lang="en-US" altLang="en-US" dirty="0"/>
              <a:t/>
            </a:r>
            <a:br>
              <a:rPr lang="en-US" altLang="en-US" dirty="0"/>
            </a:br>
            <a:endParaRPr lang="en-US" altLang="en-US" dirty="0"/>
          </a:p>
        </p:txBody>
      </p:sp>
      <p:sp>
        <p:nvSpPr>
          <p:cNvPr id="2" name="Slide Number Placeholder 1"/>
          <p:cNvSpPr>
            <a:spLocks noGrp="1"/>
          </p:cNvSpPr>
          <p:nvPr>
            <p:ph type="sldNum" sz="quarter" idx="12"/>
          </p:nvPr>
        </p:nvSpPr>
        <p:spPr/>
        <p:txBody>
          <a:bodyPr/>
          <a:lstStyle/>
          <a:p>
            <a:pPr>
              <a:defRPr/>
            </a:pPr>
            <a:fld id="{04D7E80F-B9B0-49F0-B125-13BE8CB3F230}" type="slidenum">
              <a:rPr lang="en-US" smtClean="0"/>
              <a:pPr>
                <a:defRPr/>
              </a:pPr>
              <a:t>18</a:t>
            </a:fld>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2136876295"/>
              </p:ext>
            </p:extLst>
          </p:nvPr>
        </p:nvGraphicFramePr>
        <p:xfrm>
          <a:off x="4038600" y="3886200"/>
          <a:ext cx="1055499" cy="914400"/>
        </p:xfrm>
        <a:graphic>
          <a:graphicData uri="http://schemas.openxmlformats.org/presentationml/2006/ole">
            <mc:AlternateContent xmlns:mc="http://schemas.openxmlformats.org/markup-compatibility/2006">
              <mc:Choice xmlns:v="urn:schemas-microsoft-com:vml" Requires="v">
                <p:oleObj spid="_x0000_s1032" name="Document" showAsIcon="1" r:id="rId4" imgW="914400" imgH="792360" progId="Word.Document.12">
                  <p:embed/>
                </p:oleObj>
              </mc:Choice>
              <mc:Fallback>
                <p:oleObj name="Document" showAsIcon="1" r:id="rId4" imgW="914400" imgH="792360" progId="Word.Document.12">
                  <p:embed/>
                  <p:pic>
                    <p:nvPicPr>
                      <p:cNvPr id="0" name=""/>
                      <p:cNvPicPr/>
                      <p:nvPr/>
                    </p:nvPicPr>
                    <p:blipFill>
                      <a:blip r:embed="rId5"/>
                      <a:stretch>
                        <a:fillRect/>
                      </a:stretch>
                    </p:blipFill>
                    <p:spPr>
                      <a:xfrm>
                        <a:off x="4038600" y="3886200"/>
                        <a:ext cx="1055499" cy="914400"/>
                      </a:xfrm>
                      <a:prstGeom prst="rect">
                        <a:avLst/>
                      </a:prstGeom>
                      <a:noFill/>
                      <a:ln>
                        <a:solidFill>
                          <a:schemeClr val="bg2"/>
                        </a:solidFill>
                      </a:ln>
                    </p:spPr>
                  </p:pic>
                </p:oleObj>
              </mc:Fallback>
            </mc:AlternateContent>
          </a:graphicData>
        </a:graphic>
      </p:graphicFrame>
    </p:spTree>
    <p:extLst>
      <p:ext uri="{BB962C8B-B14F-4D97-AF65-F5344CB8AC3E}">
        <p14:creationId xmlns:p14="http://schemas.microsoft.com/office/powerpoint/2010/main" val="8920767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304800" y="838200"/>
            <a:ext cx="8610600" cy="5638800"/>
          </a:xfrm>
        </p:spPr>
        <p:txBody>
          <a:bodyPr anchor="ctr"/>
          <a:lstStyle/>
          <a:p>
            <a:pPr marL="400050" lvl="1" indent="0" algn="ctr">
              <a:buNone/>
            </a:pPr>
            <a:r>
              <a:rPr lang="en-US" sz="4400" dirty="0"/>
              <a:t>Questions?</a:t>
            </a:r>
          </a:p>
          <a:p>
            <a:pPr marL="400050" lvl="1" indent="0" algn="ctr">
              <a:buNone/>
            </a:pPr>
            <a:endParaRPr lang="en-US" sz="4400" dirty="0"/>
          </a:p>
          <a:p>
            <a:pPr marL="400050" lvl="1" indent="0" algn="ctr">
              <a:buNone/>
            </a:pPr>
            <a:endParaRPr lang="en-US" sz="4400" dirty="0"/>
          </a:p>
        </p:txBody>
      </p:sp>
      <p:sp>
        <p:nvSpPr>
          <p:cNvPr id="2" name="Slide Number Placeholder 1"/>
          <p:cNvSpPr>
            <a:spLocks noGrp="1"/>
          </p:cNvSpPr>
          <p:nvPr>
            <p:ph type="sldNum" sz="quarter" idx="12"/>
          </p:nvPr>
        </p:nvSpPr>
        <p:spPr/>
        <p:txBody>
          <a:bodyPr/>
          <a:lstStyle/>
          <a:p>
            <a:pPr>
              <a:defRPr/>
            </a:pPr>
            <a:fld id="{CD7B598F-1C66-4E41-949D-FD315BED91F4}" type="slidenum">
              <a:rPr lang="en-US" smtClean="0"/>
              <a:pPr>
                <a:defRPr/>
              </a:pPr>
              <a:t>19</a:t>
            </a:fld>
            <a:endParaRPr lang="en-US" dirty="0"/>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0438" y="3467922"/>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29937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4D7E80F-B9B0-49F0-B125-13BE8CB3F230}" type="slidenum">
              <a:rPr lang="en-US" smtClean="0"/>
              <a:pPr>
                <a:defRPr/>
              </a:pPr>
              <a:t>2</a:t>
            </a:fld>
            <a:endParaRPr lang="en-US" dirty="0"/>
          </a:p>
        </p:txBody>
      </p:sp>
      <p:sp>
        <p:nvSpPr>
          <p:cNvPr id="5" name="TextBox 4"/>
          <p:cNvSpPr txBox="1"/>
          <p:nvPr/>
        </p:nvSpPr>
        <p:spPr>
          <a:xfrm>
            <a:off x="685800" y="789087"/>
            <a:ext cx="7772400" cy="5016758"/>
          </a:xfrm>
          <a:prstGeom prst="rect">
            <a:avLst/>
          </a:prstGeom>
          <a:noFill/>
        </p:spPr>
        <p:txBody>
          <a:bodyPr wrap="square" rtlCol="0">
            <a:spAutoFit/>
          </a:bodyPr>
          <a:lstStyle/>
          <a:p>
            <a:r>
              <a:rPr lang="en-US" sz="2000" dirty="0" smtClean="0"/>
              <a:t>Agenda:</a:t>
            </a:r>
          </a:p>
          <a:p>
            <a:endParaRPr lang="en-US" sz="2000" dirty="0" smtClean="0"/>
          </a:p>
          <a:p>
            <a:pPr marL="342900" indent="-342900">
              <a:buFont typeface="+mj-lt"/>
              <a:buAutoNum type="arabicPeriod"/>
            </a:pPr>
            <a:r>
              <a:rPr lang="en-US" sz="2000" dirty="0" smtClean="0"/>
              <a:t>Purpose &amp; Scope</a:t>
            </a:r>
          </a:p>
          <a:p>
            <a:pPr marL="342900" indent="-342900">
              <a:buFont typeface="+mj-lt"/>
              <a:buAutoNum type="arabicPeriod"/>
            </a:pPr>
            <a:endParaRPr lang="en-US" sz="2000" dirty="0"/>
          </a:p>
          <a:p>
            <a:pPr marL="342900" indent="-342900">
              <a:buFont typeface="+mj-lt"/>
              <a:buAutoNum type="arabicPeriod"/>
            </a:pPr>
            <a:r>
              <a:rPr lang="en-US" sz="2000" dirty="0" smtClean="0"/>
              <a:t>ERCOT EEA Operations</a:t>
            </a:r>
          </a:p>
          <a:p>
            <a:pPr marL="342900" indent="-342900">
              <a:buFont typeface="+mj-lt"/>
              <a:buAutoNum type="arabicPeriod"/>
            </a:pPr>
            <a:endParaRPr lang="en-US" sz="2000" dirty="0"/>
          </a:p>
          <a:p>
            <a:pPr marL="342900" indent="-342900">
              <a:buFont typeface="+mj-lt"/>
              <a:buAutoNum type="arabicPeriod"/>
            </a:pPr>
            <a:r>
              <a:rPr lang="en-US" sz="2000" dirty="0" smtClean="0"/>
              <a:t>TDU Evaluation and Approval of Critical </a:t>
            </a:r>
            <a:r>
              <a:rPr lang="en-US" sz="2000" dirty="0"/>
              <a:t>Care/Chronic </a:t>
            </a:r>
            <a:r>
              <a:rPr lang="en-US" sz="2000" dirty="0" smtClean="0"/>
              <a:t>Condition &amp; </a:t>
            </a:r>
            <a:br>
              <a:rPr lang="en-US" sz="2000" dirty="0" smtClean="0"/>
            </a:br>
            <a:r>
              <a:rPr lang="en-US" sz="2000" dirty="0" smtClean="0"/>
              <a:t>Critical Load applications</a:t>
            </a:r>
          </a:p>
          <a:p>
            <a:pPr marL="342900" indent="-342900">
              <a:buFont typeface="+mj-lt"/>
              <a:buAutoNum type="arabicPeriod"/>
            </a:pPr>
            <a:endParaRPr lang="en-US" sz="2000" dirty="0"/>
          </a:p>
          <a:p>
            <a:pPr marL="342900" indent="-342900">
              <a:buFont typeface="+mj-lt"/>
              <a:buAutoNum type="arabicPeriod"/>
            </a:pPr>
            <a:r>
              <a:rPr lang="en-US" sz="2000" dirty="0"/>
              <a:t>Review of Widespread Prolonged Outage </a:t>
            </a:r>
            <a:r>
              <a:rPr lang="en-US" sz="2000" dirty="0" smtClean="0"/>
              <a:t>Procedures </a:t>
            </a:r>
            <a:br>
              <a:rPr lang="en-US" sz="2000" dirty="0" smtClean="0"/>
            </a:br>
            <a:r>
              <a:rPr lang="en-US" sz="2000" dirty="0" smtClean="0"/>
              <a:t>&amp; </a:t>
            </a:r>
            <a:r>
              <a:rPr lang="en-US" sz="2000" dirty="0"/>
              <a:t>TDSP EOP </a:t>
            </a:r>
            <a:r>
              <a:rPr lang="en-US" sz="2000" dirty="0" smtClean="0"/>
              <a:t>Procedures</a:t>
            </a:r>
          </a:p>
          <a:p>
            <a:pPr marL="342900" indent="-342900">
              <a:buFont typeface="+mj-lt"/>
              <a:buAutoNum type="arabicPeriod"/>
            </a:pPr>
            <a:endParaRPr lang="en-US" sz="2000" dirty="0"/>
          </a:p>
          <a:p>
            <a:pPr marL="342900" indent="-342900">
              <a:buFont typeface="+mj-lt"/>
              <a:buAutoNum type="arabicPeriod"/>
            </a:pPr>
            <a:r>
              <a:rPr lang="en-US" sz="2000" dirty="0" smtClean="0"/>
              <a:t>Overview </a:t>
            </a:r>
            <a:r>
              <a:rPr lang="en-US" sz="2000" dirty="0"/>
              <a:t>of Mass Transition </a:t>
            </a:r>
            <a:r>
              <a:rPr lang="en-US" sz="2000" dirty="0" smtClean="0"/>
              <a:t>Processes, Timeline &amp; Communication</a:t>
            </a:r>
          </a:p>
          <a:p>
            <a:pPr marL="342900" indent="-342900">
              <a:buFont typeface="+mj-lt"/>
              <a:buAutoNum type="arabicPeriod"/>
            </a:pPr>
            <a:endParaRPr lang="en-US" sz="2000" dirty="0"/>
          </a:p>
          <a:p>
            <a:pPr marL="342900" indent="-342900">
              <a:buFont typeface="+mj-lt"/>
              <a:buAutoNum type="arabicPeriod"/>
            </a:pPr>
            <a:r>
              <a:rPr lang="en-US" sz="2000" dirty="0" smtClean="0"/>
              <a:t>Q&amp;A</a:t>
            </a:r>
            <a:endParaRPr lang="en-US" sz="2000" dirty="0"/>
          </a:p>
          <a:p>
            <a:endParaRPr lang="en-US" sz="2000" dirty="0"/>
          </a:p>
        </p:txBody>
      </p:sp>
    </p:spTree>
    <p:extLst>
      <p:ext uri="{BB962C8B-B14F-4D97-AF65-F5344CB8AC3E}">
        <p14:creationId xmlns:p14="http://schemas.microsoft.com/office/powerpoint/2010/main" val="29250047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09600" y="1600200"/>
            <a:ext cx="7772400" cy="3276600"/>
          </a:xfrm>
        </p:spPr>
        <p:txBody>
          <a:bodyPr anchor="t">
            <a:normAutofit fontScale="90000"/>
          </a:bodyPr>
          <a:lstStyle/>
          <a:p>
            <a:r>
              <a:rPr lang="en-US" altLang="en-US" dirty="0" smtClean="0"/>
              <a:t/>
            </a:r>
            <a:br>
              <a:rPr lang="en-US" altLang="en-US" dirty="0" smtClean="0"/>
            </a:br>
            <a:r>
              <a:rPr lang="en-US" altLang="en-US" dirty="0" smtClean="0"/>
              <a:t>TDU </a:t>
            </a:r>
            <a:r>
              <a:rPr lang="en-US" sz="3600" dirty="0" smtClean="0"/>
              <a:t>evaluation </a:t>
            </a:r>
            <a:r>
              <a:rPr lang="en-US" sz="3600" dirty="0"/>
              <a:t>and </a:t>
            </a:r>
            <a:r>
              <a:rPr lang="en-US" sz="3600" dirty="0" smtClean="0"/>
              <a:t/>
            </a:r>
            <a:br>
              <a:rPr lang="en-US" sz="3600" dirty="0" smtClean="0"/>
            </a:br>
            <a:r>
              <a:rPr lang="en-US" sz="3600" dirty="0" smtClean="0"/>
              <a:t>approval of  </a:t>
            </a:r>
            <a:br>
              <a:rPr lang="en-US" sz="3600" dirty="0" smtClean="0"/>
            </a:br>
            <a:r>
              <a:rPr lang="en-US" sz="3600" dirty="0" smtClean="0"/>
              <a:t>Critical Care, </a:t>
            </a:r>
            <a:br>
              <a:rPr lang="en-US" sz="3600" dirty="0" smtClean="0"/>
            </a:br>
            <a:r>
              <a:rPr lang="en-US" sz="3600" dirty="0" smtClean="0"/>
              <a:t>Chronic Condition &amp; Critical </a:t>
            </a:r>
            <a:r>
              <a:rPr lang="en-US" sz="3600" dirty="0"/>
              <a:t>Load applications</a:t>
            </a:r>
          </a:p>
        </p:txBody>
      </p:sp>
      <p:sp>
        <p:nvSpPr>
          <p:cNvPr id="2" name="Slide Number Placeholder 1"/>
          <p:cNvSpPr>
            <a:spLocks noGrp="1"/>
          </p:cNvSpPr>
          <p:nvPr>
            <p:ph type="sldNum" sz="quarter" idx="12"/>
          </p:nvPr>
        </p:nvSpPr>
        <p:spPr/>
        <p:txBody>
          <a:bodyPr/>
          <a:lstStyle/>
          <a:p>
            <a:fld id="{1E09741A-8745-4CAC-98C4-CEF0F7BA0772}" type="slidenum">
              <a:rPr lang="en-US" smtClean="0"/>
              <a:t>20</a:t>
            </a:fld>
            <a:endParaRPr lang="en-US"/>
          </a:p>
        </p:txBody>
      </p:sp>
    </p:spTree>
    <p:extLst>
      <p:ext uri="{BB962C8B-B14F-4D97-AF65-F5344CB8AC3E}">
        <p14:creationId xmlns:p14="http://schemas.microsoft.com/office/powerpoint/2010/main" val="34577921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152400"/>
            <a:ext cx="8534400" cy="639762"/>
          </a:xfrm>
        </p:spPr>
        <p:txBody>
          <a:bodyPr>
            <a:noAutofit/>
          </a:bodyPr>
          <a:lstStyle/>
          <a:p>
            <a:pPr algn="l"/>
            <a:r>
              <a:rPr lang="en-US" altLang="en-US" sz="2200" u="sng" dirty="0" smtClean="0"/>
              <a:t>For your Reference</a:t>
            </a:r>
            <a:endParaRPr lang="en-US" altLang="en-US" sz="2200" u="sng" dirty="0"/>
          </a:p>
        </p:txBody>
      </p:sp>
      <p:sp>
        <p:nvSpPr>
          <p:cNvPr id="3075" name="Content Placeholder 2"/>
          <p:cNvSpPr>
            <a:spLocks noGrp="1"/>
          </p:cNvSpPr>
          <p:nvPr>
            <p:ph idx="1"/>
          </p:nvPr>
        </p:nvSpPr>
        <p:spPr>
          <a:xfrm>
            <a:off x="457200" y="1066800"/>
            <a:ext cx="8301072" cy="2743200"/>
          </a:xfrm>
        </p:spPr>
        <p:txBody>
          <a:bodyPr>
            <a:normAutofit/>
          </a:bodyPr>
          <a:lstStyle/>
          <a:p>
            <a:pPr marL="0" indent="0">
              <a:buNone/>
            </a:pPr>
            <a:endParaRPr lang="en-US" i="1" dirty="0" smtClean="0"/>
          </a:p>
          <a:p>
            <a:pPr marL="0" indent="0">
              <a:buNone/>
            </a:pPr>
            <a:r>
              <a:rPr lang="en-US" i="1" dirty="0"/>
              <a:t>   </a:t>
            </a:r>
            <a:r>
              <a:rPr lang="en-US" sz="2400" i="1" dirty="0"/>
              <a:t> </a:t>
            </a:r>
            <a:r>
              <a:rPr lang="en-US" altLang="en-US" sz="2400" dirty="0">
                <a:hlinkClick r:id="rId3"/>
              </a:rPr>
              <a:t> PUCT Subst. Rule </a:t>
            </a:r>
            <a:r>
              <a:rPr lang="en-US" sz="2400" dirty="0">
                <a:hlinkClick r:id="rId3"/>
              </a:rPr>
              <a:t>§</a:t>
            </a:r>
            <a:r>
              <a:rPr lang="en-US" sz="2400" dirty="0" smtClean="0">
                <a:hlinkClick r:id="rId3"/>
              </a:rPr>
              <a:t>25.497</a:t>
            </a:r>
            <a:endParaRPr lang="en-US" sz="2400" dirty="0" smtClean="0"/>
          </a:p>
          <a:p>
            <a:pPr marL="457200" lvl="2" indent="0">
              <a:buNone/>
            </a:pPr>
            <a:r>
              <a:rPr lang="en-US" sz="2000" dirty="0" smtClean="0"/>
              <a:t>Critical </a:t>
            </a:r>
            <a:r>
              <a:rPr lang="en-US" sz="2000" dirty="0"/>
              <a:t>Load Industrial Customers, </a:t>
            </a:r>
            <a:r>
              <a:rPr lang="en-US" sz="2000" dirty="0" smtClean="0"/>
              <a:t>Critical </a:t>
            </a:r>
            <a:r>
              <a:rPr lang="en-US" sz="2000" dirty="0"/>
              <a:t>Load Public Safety Customers, </a:t>
            </a:r>
            <a:br>
              <a:rPr lang="en-US" sz="2000" dirty="0"/>
            </a:br>
            <a:r>
              <a:rPr lang="en-US" sz="2000" dirty="0"/>
              <a:t>Critical Care Residential Customers, and </a:t>
            </a:r>
            <a:r>
              <a:rPr lang="en-US" sz="2000" dirty="0" smtClean="0"/>
              <a:t>Chronic </a:t>
            </a:r>
            <a:r>
              <a:rPr lang="en-US" sz="2000" dirty="0"/>
              <a:t>Condition Residential Customers</a:t>
            </a:r>
            <a:endParaRPr lang="en-US" sz="2000" dirty="0" smtClean="0"/>
          </a:p>
          <a:p>
            <a:pPr marL="0" indent="0">
              <a:buNone/>
            </a:pPr>
            <a:endParaRPr lang="en-US" dirty="0"/>
          </a:p>
          <a:p>
            <a:pPr marL="0" indent="0">
              <a:buNone/>
            </a:pPr>
            <a:endParaRPr lang="en-US" dirty="0"/>
          </a:p>
          <a:p>
            <a:pPr marL="400050" lvl="1" indent="0">
              <a:buNone/>
            </a:pPr>
            <a:endParaRPr lang="en-US" sz="2000" dirty="0"/>
          </a:p>
        </p:txBody>
      </p:sp>
      <p:sp>
        <p:nvSpPr>
          <p:cNvPr id="2" name="Slide Number Placeholder 1"/>
          <p:cNvSpPr>
            <a:spLocks noGrp="1"/>
          </p:cNvSpPr>
          <p:nvPr>
            <p:ph type="sldNum" sz="quarter" idx="12"/>
          </p:nvPr>
        </p:nvSpPr>
        <p:spPr/>
        <p:txBody>
          <a:bodyPr/>
          <a:lstStyle/>
          <a:p>
            <a:pPr>
              <a:defRPr/>
            </a:pPr>
            <a:fld id="{CD7B598F-1C66-4E41-949D-FD315BED91F4}" type="slidenum">
              <a:rPr lang="en-US" smtClean="0"/>
              <a:pPr>
                <a:defRPr/>
              </a:pPr>
              <a:t>21</a:t>
            </a:fld>
            <a:endParaRPr lang="en-US" dirty="0"/>
          </a:p>
        </p:txBody>
      </p:sp>
    </p:spTree>
    <p:extLst>
      <p:ext uri="{BB962C8B-B14F-4D97-AF65-F5344CB8AC3E}">
        <p14:creationId xmlns:p14="http://schemas.microsoft.com/office/powerpoint/2010/main" val="13809060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68406" y="304800"/>
            <a:ext cx="8763000" cy="639762"/>
          </a:xfrm>
        </p:spPr>
        <p:txBody>
          <a:bodyPr>
            <a:noAutofit/>
          </a:bodyPr>
          <a:lstStyle/>
          <a:p>
            <a:r>
              <a:rPr lang="en-US" altLang="en-US" sz="2000" u="sng" dirty="0"/>
              <a:t>Critical Load, Critical Care, Chronic Condition</a:t>
            </a:r>
            <a:endParaRPr lang="en-US" altLang="en-US" sz="2000" u="sng" dirty="0" smtClean="0"/>
          </a:p>
        </p:txBody>
      </p:sp>
      <p:sp>
        <p:nvSpPr>
          <p:cNvPr id="3075" name="Content Placeholder 2"/>
          <p:cNvSpPr>
            <a:spLocks noGrp="1"/>
          </p:cNvSpPr>
          <p:nvPr>
            <p:ph idx="1"/>
          </p:nvPr>
        </p:nvSpPr>
        <p:spPr>
          <a:xfrm>
            <a:off x="304800" y="1066800"/>
            <a:ext cx="8229600" cy="5257800"/>
          </a:xfrm>
        </p:spPr>
        <p:txBody>
          <a:bodyPr>
            <a:normAutofit/>
          </a:bodyPr>
          <a:lstStyle/>
          <a:p>
            <a:pPr marL="0" indent="0">
              <a:buNone/>
            </a:pPr>
            <a:r>
              <a:rPr lang="en-US" sz="2200" b="1" i="1" dirty="0">
                <a:solidFill>
                  <a:schemeClr val="tx1"/>
                </a:solidFill>
              </a:rPr>
              <a:t>A complete step-by-step procedure for obtaining Critical Care Residential Customer or Chronic Condition Residential Customer designation is provided in </a:t>
            </a:r>
            <a:r>
              <a:rPr lang="en-US" sz="2200" b="1" i="1" dirty="0" smtClean="0">
                <a:solidFill>
                  <a:schemeClr val="tx1"/>
                </a:solidFill>
                <a:hlinkClick r:id="rId3"/>
              </a:rPr>
              <a:t>25.497(e)</a:t>
            </a:r>
            <a:r>
              <a:rPr lang="en-US" sz="2200" b="1" i="1" dirty="0" smtClean="0">
                <a:solidFill>
                  <a:schemeClr val="tx1"/>
                </a:solidFill>
              </a:rPr>
              <a:t>.</a:t>
            </a:r>
          </a:p>
          <a:p>
            <a:pPr marL="0" indent="0">
              <a:buNone/>
            </a:pPr>
            <a:endParaRPr lang="en-US" sz="2200" b="1" i="1" dirty="0">
              <a:solidFill>
                <a:schemeClr val="tx1"/>
              </a:solidFill>
            </a:endParaRPr>
          </a:p>
          <a:p>
            <a:pPr marL="0" indent="0">
              <a:buNone/>
            </a:pPr>
            <a:r>
              <a:rPr lang="en-US" sz="2200" b="1" i="1" dirty="0" smtClean="0">
                <a:solidFill>
                  <a:schemeClr val="tx1"/>
                </a:solidFill>
              </a:rPr>
              <a:t>The TDU is responsible for evaluation and approval of Critical Care, Chronic Condition and Critical Load status through the submittal of the PUCT-approved </a:t>
            </a:r>
            <a:r>
              <a:rPr lang="en-US" sz="2200" b="1" i="1" dirty="0" smtClean="0">
                <a:solidFill>
                  <a:schemeClr val="tx1"/>
                </a:solidFill>
              </a:rPr>
              <a:t>form, </a:t>
            </a:r>
            <a:r>
              <a:rPr lang="en-US" sz="2200" b="1" i="1" dirty="0" smtClean="0">
                <a:solidFill>
                  <a:schemeClr val="tx1"/>
                </a:solidFill>
              </a:rPr>
              <a:t>which is posted on the </a:t>
            </a:r>
            <a:r>
              <a:rPr lang="en-US" sz="2200" b="1" i="1" dirty="0" smtClean="0">
                <a:solidFill>
                  <a:schemeClr val="tx1"/>
                </a:solidFill>
                <a:hlinkClick r:id="rId4"/>
              </a:rPr>
              <a:t>PUCT website </a:t>
            </a:r>
            <a:r>
              <a:rPr lang="en-US" sz="2200" b="1" i="1" dirty="0" smtClean="0">
                <a:solidFill>
                  <a:schemeClr val="tx1"/>
                </a:solidFill>
              </a:rPr>
              <a:t>and on each TDU’s website.</a:t>
            </a:r>
          </a:p>
          <a:p>
            <a:pPr marL="0" indent="0">
              <a:buNone/>
            </a:pPr>
            <a:endParaRPr lang="en-US" sz="2200" b="1" i="1" dirty="0" smtClean="0">
              <a:solidFill>
                <a:schemeClr val="tx1"/>
              </a:solidFill>
            </a:endParaRPr>
          </a:p>
          <a:p>
            <a:pPr marL="0" indent="0">
              <a:buNone/>
            </a:pPr>
            <a:r>
              <a:rPr lang="en-US" sz="2200" b="1" i="1" dirty="0" smtClean="0">
                <a:solidFill>
                  <a:schemeClr val="tx1"/>
                </a:solidFill>
              </a:rPr>
              <a:t>Following TDU evaluation and approval, the TDU will update ESI ID attributes to reflect the Critical Care, Chronic Condition or Critical Load status via 814_20 ESIID Maintenance transaction through ERCOT, which is passed to the CR of Record.</a:t>
            </a:r>
            <a:endParaRPr lang="en-US" sz="2200" b="1" i="1" dirty="0">
              <a:solidFill>
                <a:schemeClr val="tx1"/>
              </a:solidFill>
            </a:endParaRPr>
          </a:p>
        </p:txBody>
      </p:sp>
      <p:sp>
        <p:nvSpPr>
          <p:cNvPr id="2" name="Slide Number Placeholder 1"/>
          <p:cNvSpPr>
            <a:spLocks noGrp="1"/>
          </p:cNvSpPr>
          <p:nvPr>
            <p:ph type="sldNum" sz="quarter" idx="12"/>
          </p:nvPr>
        </p:nvSpPr>
        <p:spPr/>
        <p:txBody>
          <a:bodyPr/>
          <a:lstStyle/>
          <a:p>
            <a:fld id="{1E09741A-8745-4CAC-98C4-CEF0F7BA0772}" type="slidenum">
              <a:rPr lang="en-US" smtClean="0"/>
              <a:t>22</a:t>
            </a:fld>
            <a:endParaRPr lang="en-US"/>
          </a:p>
        </p:txBody>
      </p:sp>
    </p:spTree>
    <p:extLst>
      <p:ext uri="{BB962C8B-B14F-4D97-AF65-F5344CB8AC3E}">
        <p14:creationId xmlns:p14="http://schemas.microsoft.com/office/powerpoint/2010/main" val="42183899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28600" y="198438"/>
            <a:ext cx="8763000" cy="639762"/>
          </a:xfrm>
        </p:spPr>
        <p:txBody>
          <a:bodyPr>
            <a:noAutofit/>
          </a:bodyPr>
          <a:lstStyle/>
          <a:p>
            <a:r>
              <a:rPr lang="en-US" altLang="en-US" sz="2000" u="sng" dirty="0" smtClean="0"/>
              <a:t>Critical Load, Critical Care, Chronic Condition</a:t>
            </a:r>
          </a:p>
        </p:txBody>
      </p:sp>
      <p:sp>
        <p:nvSpPr>
          <p:cNvPr id="3075" name="Content Placeholder 2"/>
          <p:cNvSpPr>
            <a:spLocks noGrp="1"/>
          </p:cNvSpPr>
          <p:nvPr>
            <p:ph idx="1"/>
          </p:nvPr>
        </p:nvSpPr>
        <p:spPr>
          <a:xfrm>
            <a:off x="304800" y="1143000"/>
            <a:ext cx="8229600" cy="5257800"/>
          </a:xfrm>
        </p:spPr>
        <p:txBody>
          <a:bodyPr>
            <a:normAutofit fontScale="85000" lnSpcReduction="20000"/>
          </a:bodyPr>
          <a:lstStyle/>
          <a:p>
            <a:pPr marL="0" indent="0">
              <a:buNone/>
            </a:pPr>
            <a:r>
              <a:rPr lang="en-US" sz="2400" dirty="0" smtClean="0"/>
              <a:t>(</a:t>
            </a:r>
            <a:r>
              <a:rPr lang="en-US" sz="2400" dirty="0"/>
              <a:t>c) </a:t>
            </a:r>
            <a:r>
              <a:rPr lang="en-US" sz="2400" b="1" dirty="0"/>
              <a:t>Benefits for Critical Load Public Safety Customers, Critical Load Industrial Customers, Critical Care Residential Customers, and Chronic Condition Residential Customers</a:t>
            </a:r>
            <a:r>
              <a:rPr lang="en-US" sz="2400" dirty="0"/>
              <a:t>. </a:t>
            </a:r>
          </a:p>
          <a:p>
            <a:pPr marL="400050" lvl="1" indent="0">
              <a:buNone/>
            </a:pPr>
            <a:r>
              <a:rPr lang="en-US" sz="2400" dirty="0" smtClean="0"/>
              <a:t>(1) A Critical Load Public Safety Customer or a Critical Load Industrial Customer </a:t>
            </a:r>
            <a:r>
              <a:rPr lang="en-US" sz="2400" b="1" i="1" dirty="0" smtClean="0"/>
              <a:t>qualifies for notifications of interruptions or suspensions</a:t>
            </a:r>
            <a:r>
              <a:rPr lang="en-US" sz="2400" dirty="0" smtClean="0"/>
              <a:t> </a:t>
            </a:r>
            <a:r>
              <a:rPr lang="en-US" sz="2400" b="1" i="1" dirty="0" smtClean="0"/>
              <a:t>of service as provided in Sections 4.2.5</a:t>
            </a:r>
            <a:r>
              <a:rPr lang="en-US" sz="2400" dirty="0" smtClean="0"/>
              <a:t>, 5.2.5, and 5.3.7.1 of the TDU’s tariff for retail delivery service. </a:t>
            </a:r>
          </a:p>
          <a:p>
            <a:pPr marL="400050" lvl="1" indent="0">
              <a:buNone/>
            </a:pPr>
            <a:r>
              <a:rPr lang="en-US" sz="2400" dirty="0" smtClean="0"/>
              <a:t>(2) A Critical Care Residential Customer or Chronic Condition Residential Customer </a:t>
            </a:r>
            <a:r>
              <a:rPr lang="en-US" sz="2400" b="1" i="1" dirty="0" smtClean="0"/>
              <a:t>qualifies for notification of interruptions or suspensions of service, as provided in Sections 4.2.5</a:t>
            </a:r>
            <a:r>
              <a:rPr lang="en-US" sz="2400" dirty="0" smtClean="0"/>
              <a:t>, 5.2.5, and 5.3.7.1, and for Critical Care Residential Customers protections against suspension or disconnection, as provided in Section 5.3.7.4(1)(D) and (E), of the TDU’s tariff for retail delivery service. </a:t>
            </a:r>
          </a:p>
          <a:p>
            <a:pPr marL="400050" lvl="1" indent="0">
              <a:buNone/>
            </a:pPr>
            <a:r>
              <a:rPr lang="en-US" sz="2400" dirty="0" smtClean="0"/>
              <a:t>(3) A Critical Care Residential Customer or Chronic Condition Residential Customer is also eligible for certain protections as described in §25.483 (relating to Disconnection of Service). </a:t>
            </a:r>
          </a:p>
          <a:p>
            <a:pPr marL="400050" lvl="1" indent="0">
              <a:buNone/>
            </a:pPr>
            <a:r>
              <a:rPr lang="en-US" sz="2400" b="1" i="1" dirty="0" smtClean="0">
                <a:solidFill>
                  <a:srgbClr val="FF0000"/>
                </a:solidFill>
              </a:rPr>
              <a:t>(</a:t>
            </a:r>
            <a:r>
              <a:rPr lang="en-US" sz="2400" b="1" i="1" dirty="0">
                <a:solidFill>
                  <a:srgbClr val="FF0000"/>
                </a:solidFill>
              </a:rPr>
              <a:t>4) Designation as a Critical Load Customer, Critical Care Residential Customer, or Chronic Condition Residential Customer </a:t>
            </a:r>
            <a:r>
              <a:rPr lang="en-US" sz="2400" b="1" i="1" u="sng" dirty="0">
                <a:solidFill>
                  <a:srgbClr val="FF0000"/>
                </a:solidFill>
              </a:rPr>
              <a:t>does not guarantee the uninterrupted supply of electricity</a:t>
            </a:r>
            <a:r>
              <a:rPr lang="en-US" sz="2400" b="1" i="1" dirty="0">
                <a:solidFill>
                  <a:srgbClr val="FF0000"/>
                </a:solidFill>
              </a:rPr>
              <a:t>.</a:t>
            </a:r>
          </a:p>
        </p:txBody>
      </p:sp>
      <p:sp>
        <p:nvSpPr>
          <p:cNvPr id="2" name="Slide Number Placeholder 1"/>
          <p:cNvSpPr>
            <a:spLocks noGrp="1"/>
          </p:cNvSpPr>
          <p:nvPr>
            <p:ph type="sldNum" sz="quarter" idx="12"/>
          </p:nvPr>
        </p:nvSpPr>
        <p:spPr/>
        <p:txBody>
          <a:bodyPr/>
          <a:lstStyle/>
          <a:p>
            <a:fld id="{1E09741A-8745-4CAC-98C4-CEF0F7BA0772}" type="slidenum">
              <a:rPr lang="en-US" smtClean="0"/>
              <a:t>23</a:t>
            </a:fld>
            <a:endParaRPr lang="en-US"/>
          </a:p>
        </p:txBody>
      </p:sp>
    </p:spTree>
    <p:extLst>
      <p:ext uri="{BB962C8B-B14F-4D97-AF65-F5344CB8AC3E}">
        <p14:creationId xmlns:p14="http://schemas.microsoft.com/office/powerpoint/2010/main" val="2565356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304800" y="838200"/>
            <a:ext cx="8610600" cy="5638800"/>
          </a:xfrm>
        </p:spPr>
        <p:txBody>
          <a:bodyPr anchor="ctr"/>
          <a:lstStyle/>
          <a:p>
            <a:pPr marL="400050" lvl="1" indent="0" algn="ctr">
              <a:buNone/>
            </a:pPr>
            <a:r>
              <a:rPr lang="en-US" sz="4400" dirty="0" smtClean="0"/>
              <a:t>Questions?</a:t>
            </a:r>
          </a:p>
          <a:p>
            <a:pPr marL="400050" lvl="1" indent="0" algn="ctr">
              <a:buNone/>
            </a:pPr>
            <a:endParaRPr lang="en-US" sz="4400" dirty="0" smtClean="0"/>
          </a:p>
          <a:p>
            <a:pPr marL="400050" lvl="1" indent="0" algn="ctr">
              <a:buNone/>
            </a:pPr>
            <a:endParaRPr lang="en-US" sz="4400" dirty="0"/>
          </a:p>
        </p:txBody>
      </p:sp>
      <p:sp>
        <p:nvSpPr>
          <p:cNvPr id="2" name="Slide Number Placeholder 1"/>
          <p:cNvSpPr>
            <a:spLocks noGrp="1"/>
          </p:cNvSpPr>
          <p:nvPr>
            <p:ph type="sldNum" sz="quarter" idx="12"/>
          </p:nvPr>
        </p:nvSpPr>
        <p:spPr/>
        <p:txBody>
          <a:bodyPr/>
          <a:lstStyle/>
          <a:p>
            <a:fld id="{1E09741A-8745-4CAC-98C4-CEF0F7BA0772}" type="slidenum">
              <a:rPr lang="en-US" smtClean="0"/>
              <a:t>24</a:t>
            </a:fld>
            <a:endParaRPr lang="en-US"/>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0438" y="3467922"/>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75416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09600" y="1600200"/>
            <a:ext cx="7772400" cy="3962400"/>
          </a:xfrm>
        </p:spPr>
        <p:txBody>
          <a:bodyPr anchor="t">
            <a:normAutofit/>
          </a:bodyPr>
          <a:lstStyle/>
          <a:p>
            <a:r>
              <a:rPr lang="en-US" altLang="en-US" dirty="0" smtClean="0"/>
              <a:t>TDSP AMS Data Practices</a:t>
            </a:r>
            <a:br>
              <a:rPr lang="en-US" altLang="en-US" dirty="0" smtClean="0"/>
            </a:br>
            <a:r>
              <a:rPr lang="en-US" altLang="en-US" dirty="0"/>
              <a:t/>
            </a:r>
            <a:br>
              <a:rPr lang="en-US" altLang="en-US" dirty="0"/>
            </a:br>
            <a:r>
              <a:rPr lang="en-US" altLang="en-US" dirty="0" smtClean="0"/>
              <a:t/>
            </a:r>
            <a:br>
              <a:rPr lang="en-US" altLang="en-US" dirty="0" smtClean="0"/>
            </a:br>
            <a:r>
              <a:rPr lang="en-US" altLang="en-US" dirty="0" smtClean="0"/>
              <a:t>&amp;</a:t>
            </a:r>
            <a:br>
              <a:rPr lang="en-US" altLang="en-US" dirty="0" smtClean="0"/>
            </a:br>
            <a:r>
              <a:rPr lang="en-US" altLang="en-US" dirty="0" smtClean="0"/>
              <a:t/>
            </a:r>
            <a:br>
              <a:rPr lang="en-US" altLang="en-US" dirty="0" smtClean="0"/>
            </a:br>
            <a:r>
              <a:rPr lang="en-US" altLang="en-US" dirty="0" smtClean="0"/>
              <a:t>TDSP EOP Procedures</a:t>
            </a:r>
            <a:br>
              <a:rPr lang="en-US" altLang="en-US" dirty="0" smtClean="0"/>
            </a:br>
            <a:endParaRPr lang="en-US" altLang="en-US" sz="3600" dirty="0" smtClean="0">
              <a:solidFill>
                <a:srgbClr val="FF0000"/>
              </a:solidFill>
            </a:endParaRPr>
          </a:p>
        </p:txBody>
      </p:sp>
      <p:sp>
        <p:nvSpPr>
          <p:cNvPr id="2" name="Slide Number Placeholder 1"/>
          <p:cNvSpPr>
            <a:spLocks noGrp="1"/>
          </p:cNvSpPr>
          <p:nvPr>
            <p:ph type="sldNum" sz="quarter" idx="12"/>
          </p:nvPr>
        </p:nvSpPr>
        <p:spPr/>
        <p:txBody>
          <a:bodyPr/>
          <a:lstStyle/>
          <a:p>
            <a:fld id="{1E09741A-8745-4CAC-98C4-CEF0F7BA0772}" type="slidenum">
              <a:rPr lang="en-US" smtClean="0"/>
              <a:t>25</a:t>
            </a:fld>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27338794"/>
              </p:ext>
            </p:extLst>
          </p:nvPr>
        </p:nvGraphicFramePr>
        <p:xfrm>
          <a:off x="4038600" y="2438400"/>
          <a:ext cx="914400" cy="792163"/>
        </p:xfrm>
        <a:graphic>
          <a:graphicData uri="http://schemas.openxmlformats.org/presentationml/2006/ole">
            <mc:AlternateContent xmlns:mc="http://schemas.openxmlformats.org/markup-compatibility/2006">
              <mc:Choice xmlns:v="urn:schemas-microsoft-com:vml" Requires="v">
                <p:oleObj spid="_x0000_s2062" name="Document" showAsIcon="1" r:id="rId4" imgW="914400" imgH="792360" progId="Word.Document.8">
                  <p:embed/>
                </p:oleObj>
              </mc:Choice>
              <mc:Fallback>
                <p:oleObj name="Document" showAsIcon="1" r:id="rId4" imgW="914400" imgH="792360" progId="Word.Document.8">
                  <p:embed/>
                  <p:pic>
                    <p:nvPicPr>
                      <p:cNvPr id="0" name=""/>
                      <p:cNvPicPr/>
                      <p:nvPr/>
                    </p:nvPicPr>
                    <p:blipFill>
                      <a:blip r:embed="rId5"/>
                      <a:stretch>
                        <a:fillRect/>
                      </a:stretch>
                    </p:blipFill>
                    <p:spPr>
                      <a:xfrm>
                        <a:off x="4038600" y="2438400"/>
                        <a:ext cx="914400" cy="792163"/>
                      </a:xfrm>
                      <a:prstGeom prst="rect">
                        <a:avLst/>
                      </a:prstGeom>
                      <a:ln>
                        <a:solidFill>
                          <a:schemeClr val="bg2"/>
                        </a:solidFill>
                      </a:ln>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890028006"/>
              </p:ext>
            </p:extLst>
          </p:nvPr>
        </p:nvGraphicFramePr>
        <p:xfrm>
          <a:off x="4038600" y="4675858"/>
          <a:ext cx="914400" cy="792163"/>
        </p:xfrm>
        <a:graphic>
          <a:graphicData uri="http://schemas.openxmlformats.org/presentationml/2006/ole">
            <mc:AlternateContent xmlns:mc="http://schemas.openxmlformats.org/markup-compatibility/2006">
              <mc:Choice xmlns:v="urn:schemas-microsoft-com:vml" Requires="v">
                <p:oleObj spid="_x0000_s2063" name="Document" showAsIcon="1" r:id="rId6" imgW="914400" imgH="792360" progId="Word.Document.12">
                  <p:embed/>
                </p:oleObj>
              </mc:Choice>
              <mc:Fallback>
                <p:oleObj name="Document" showAsIcon="1" r:id="rId6" imgW="914400" imgH="792360" progId="Word.Document.12">
                  <p:embed/>
                  <p:pic>
                    <p:nvPicPr>
                      <p:cNvPr id="0" name=""/>
                      <p:cNvPicPr/>
                      <p:nvPr/>
                    </p:nvPicPr>
                    <p:blipFill>
                      <a:blip r:embed="rId7"/>
                      <a:stretch>
                        <a:fillRect/>
                      </a:stretch>
                    </p:blipFill>
                    <p:spPr>
                      <a:xfrm>
                        <a:off x="4038600" y="4675858"/>
                        <a:ext cx="914400" cy="792163"/>
                      </a:xfrm>
                      <a:prstGeom prst="rect">
                        <a:avLst/>
                      </a:prstGeom>
                      <a:ln>
                        <a:solidFill>
                          <a:schemeClr val="bg2"/>
                        </a:solidFill>
                      </a:ln>
                    </p:spPr>
                  </p:pic>
                </p:oleObj>
              </mc:Fallback>
            </mc:AlternateContent>
          </a:graphicData>
        </a:graphic>
      </p:graphicFrame>
    </p:spTree>
    <p:extLst>
      <p:ext uri="{BB962C8B-B14F-4D97-AF65-F5344CB8AC3E}">
        <p14:creationId xmlns:p14="http://schemas.microsoft.com/office/powerpoint/2010/main" val="32058822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304800" y="838200"/>
            <a:ext cx="8610600" cy="5638800"/>
          </a:xfrm>
        </p:spPr>
        <p:txBody>
          <a:bodyPr anchor="ctr"/>
          <a:lstStyle/>
          <a:p>
            <a:pPr marL="400050" lvl="1" indent="0" algn="ctr">
              <a:buNone/>
            </a:pPr>
            <a:r>
              <a:rPr lang="en-US" sz="4400" dirty="0" smtClean="0"/>
              <a:t>Questions?</a:t>
            </a:r>
          </a:p>
          <a:p>
            <a:pPr marL="400050" lvl="1" indent="0" algn="ctr">
              <a:buNone/>
            </a:pPr>
            <a:endParaRPr lang="en-US" sz="4400" dirty="0" smtClean="0"/>
          </a:p>
          <a:p>
            <a:pPr marL="400050" lvl="1" indent="0" algn="ctr">
              <a:buNone/>
            </a:pPr>
            <a:endParaRPr lang="en-US" sz="4400" dirty="0"/>
          </a:p>
        </p:txBody>
      </p:sp>
      <p:sp>
        <p:nvSpPr>
          <p:cNvPr id="2" name="Slide Number Placeholder 1"/>
          <p:cNvSpPr>
            <a:spLocks noGrp="1"/>
          </p:cNvSpPr>
          <p:nvPr>
            <p:ph type="sldNum" sz="quarter" idx="12"/>
          </p:nvPr>
        </p:nvSpPr>
        <p:spPr/>
        <p:txBody>
          <a:bodyPr/>
          <a:lstStyle/>
          <a:p>
            <a:fld id="{1E09741A-8745-4CAC-98C4-CEF0F7BA0772}" type="slidenum">
              <a:rPr lang="en-US" smtClean="0"/>
              <a:t>26</a:t>
            </a:fld>
            <a:endParaRPr lang="en-US"/>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0438" y="3467922"/>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72330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1102240" y="2386744"/>
            <a:ext cx="6939520" cy="1728056"/>
          </a:xfrm>
        </p:spPr>
        <p:txBody>
          <a:bodyPr>
            <a:normAutofit fontScale="90000"/>
          </a:bodyPr>
          <a:lstStyle/>
          <a:p>
            <a:r>
              <a:rPr lang="en-US" altLang="en-US" dirty="0" smtClean="0"/>
              <a:t>Overview of Mass </a:t>
            </a:r>
            <a:r>
              <a:rPr lang="en-US" altLang="en-US" dirty="0"/>
              <a:t>Transition </a:t>
            </a:r>
            <a:r>
              <a:rPr lang="en-US" altLang="en-US" dirty="0" smtClean="0"/>
              <a:t>process, Timeline, and communications</a:t>
            </a:r>
            <a:endParaRPr lang="en-US" altLang="en-US" dirty="0"/>
          </a:p>
        </p:txBody>
      </p:sp>
      <p:sp>
        <p:nvSpPr>
          <p:cNvPr id="3" name="Title 1"/>
          <p:cNvSpPr txBox="1">
            <a:spLocks/>
          </p:cNvSpPr>
          <p:nvPr/>
        </p:nvSpPr>
        <p:spPr bwMode="auto">
          <a:xfrm>
            <a:off x="762000" y="4876800"/>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z="2400" dirty="0" smtClean="0"/>
              <a:t>Note: </a:t>
            </a:r>
            <a:r>
              <a:rPr lang="en-US" sz="2400" dirty="0" smtClean="0"/>
              <a:t>Mass Transition events are not always tied to an ERCOT EEA event or a TDSP EOP event.</a:t>
            </a:r>
            <a:endParaRPr lang="en-US" altLang="en-US" sz="2400" dirty="0"/>
          </a:p>
        </p:txBody>
      </p:sp>
    </p:spTree>
    <p:extLst>
      <p:ext uri="{BB962C8B-B14F-4D97-AF65-F5344CB8AC3E}">
        <p14:creationId xmlns:p14="http://schemas.microsoft.com/office/powerpoint/2010/main" val="3532643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b="16708"/>
          <a:stretch/>
        </p:blipFill>
        <p:spPr bwMode="auto">
          <a:xfrm>
            <a:off x="857250" y="1290091"/>
            <a:ext cx="7600950" cy="4608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1E09741A-8745-4CAC-98C4-CEF0F7BA0772}" type="slidenum">
              <a:rPr lang="en-US" smtClean="0"/>
              <a:t>28</a:t>
            </a:fld>
            <a:endParaRPr lang="en-US"/>
          </a:p>
        </p:txBody>
      </p:sp>
      <p:sp>
        <p:nvSpPr>
          <p:cNvPr id="4" name="Rectangle 3"/>
          <p:cNvSpPr/>
          <p:nvPr/>
        </p:nvSpPr>
        <p:spPr>
          <a:xfrm>
            <a:off x="1943100" y="1028701"/>
            <a:ext cx="5314950" cy="369332"/>
          </a:xfrm>
          <a:prstGeom prst="rect">
            <a:avLst/>
          </a:prstGeom>
        </p:spPr>
        <p:txBody>
          <a:bodyPr wrap="square">
            <a:spAutoFit/>
          </a:bodyPr>
          <a:lstStyle/>
          <a:p>
            <a:pPr algn="ctr"/>
            <a:r>
              <a:rPr lang="en-US" b="1" dirty="0"/>
              <a:t>Timeline for Initiation of a Mass Transition</a:t>
            </a:r>
            <a:endParaRPr lang="en-US" dirty="0"/>
          </a:p>
        </p:txBody>
      </p:sp>
    </p:spTree>
    <p:extLst>
      <p:ext uri="{BB962C8B-B14F-4D97-AF65-F5344CB8AC3E}">
        <p14:creationId xmlns:p14="http://schemas.microsoft.com/office/powerpoint/2010/main" val="8251650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914400"/>
            <a:ext cx="8572500" cy="454794"/>
          </a:xfrm>
        </p:spPr>
        <p:txBody>
          <a:bodyPr>
            <a:normAutofit fontScale="90000"/>
          </a:bodyPr>
          <a:lstStyle/>
          <a:p>
            <a:pPr algn="l"/>
            <a:r>
              <a:rPr lang="en-US" dirty="0"/>
              <a:t>Mass Transition Timeline</a:t>
            </a:r>
          </a:p>
        </p:txBody>
      </p:sp>
      <p:sp>
        <p:nvSpPr>
          <p:cNvPr id="83" name="Slide Number Placeholder 82"/>
          <p:cNvSpPr>
            <a:spLocks noGrp="1"/>
          </p:cNvSpPr>
          <p:nvPr>
            <p:ph type="sldNum" sz="quarter" idx="12"/>
          </p:nvPr>
        </p:nvSpPr>
        <p:spPr/>
        <p:txBody>
          <a:bodyPr/>
          <a:lstStyle/>
          <a:p>
            <a:fld id="{1E09741A-8745-4CAC-98C4-CEF0F7BA0772}" type="slidenum">
              <a:rPr lang="en-US" smtClean="0"/>
              <a:t>29</a:t>
            </a:fld>
            <a:endParaRPr lang="en-US"/>
          </a:p>
        </p:txBody>
      </p:sp>
      <p:grpSp>
        <p:nvGrpSpPr>
          <p:cNvPr id="13" name="Group 12"/>
          <p:cNvGrpSpPr/>
          <p:nvPr/>
        </p:nvGrpSpPr>
        <p:grpSpPr>
          <a:xfrm>
            <a:off x="342900" y="1433902"/>
            <a:ext cx="8572500" cy="3931012"/>
            <a:chOff x="1676400" y="914401"/>
            <a:chExt cx="8839200" cy="4450108"/>
          </a:xfrm>
        </p:grpSpPr>
        <p:cxnSp>
          <p:nvCxnSpPr>
            <p:cNvPr id="48" name="Straight Connector 47"/>
            <p:cNvCxnSpPr>
              <a:cxnSpLocks/>
            </p:cNvCxnSpPr>
            <p:nvPr/>
          </p:nvCxnSpPr>
          <p:spPr>
            <a:xfrm>
              <a:off x="7086600" y="968560"/>
              <a:ext cx="0" cy="1081430"/>
            </a:xfrm>
            <a:prstGeom prst="line">
              <a:avLst/>
            </a:prstGeom>
            <a:ln>
              <a:solidFill>
                <a:schemeClr val="accent4">
                  <a:lumMod val="75000"/>
                  <a:lumOff val="25000"/>
                </a:schemeClr>
              </a:solidFill>
            </a:ln>
          </p:spPr>
          <p:style>
            <a:lnRef idx="3">
              <a:schemeClr val="accent1"/>
            </a:lnRef>
            <a:fillRef idx="0">
              <a:schemeClr val="accent1"/>
            </a:fillRef>
            <a:effectRef idx="2">
              <a:schemeClr val="accent1"/>
            </a:effectRef>
            <a:fontRef idx="minor">
              <a:schemeClr val="tx1"/>
            </a:fontRef>
          </p:style>
        </p:cxnSp>
        <p:cxnSp>
          <p:nvCxnSpPr>
            <p:cNvPr id="49" name="Straight Connector 48"/>
            <p:cNvCxnSpPr>
              <a:cxnSpLocks/>
            </p:cNvCxnSpPr>
            <p:nvPr/>
          </p:nvCxnSpPr>
          <p:spPr>
            <a:xfrm>
              <a:off x="3505200" y="968561"/>
              <a:ext cx="0" cy="1112075"/>
            </a:xfrm>
            <a:prstGeom prst="line">
              <a:avLst/>
            </a:prstGeom>
            <a:ln>
              <a:solidFill>
                <a:schemeClr val="accent4">
                  <a:lumMod val="75000"/>
                  <a:lumOff val="25000"/>
                </a:schemeClr>
              </a:solidFill>
            </a:ln>
          </p:spPr>
          <p:style>
            <a:lnRef idx="3">
              <a:schemeClr val="accent1"/>
            </a:lnRef>
            <a:fillRef idx="0">
              <a:schemeClr val="accent1"/>
            </a:fillRef>
            <a:effectRef idx="2">
              <a:schemeClr val="accent1"/>
            </a:effectRef>
            <a:fontRef idx="minor">
              <a:schemeClr val="tx1"/>
            </a:fontRef>
          </p:style>
        </p:cxnSp>
        <p:cxnSp>
          <p:nvCxnSpPr>
            <p:cNvPr id="50" name="Straight Connector 49"/>
            <p:cNvCxnSpPr>
              <a:cxnSpLocks/>
            </p:cNvCxnSpPr>
            <p:nvPr/>
          </p:nvCxnSpPr>
          <p:spPr>
            <a:xfrm>
              <a:off x="8839200" y="937216"/>
              <a:ext cx="0" cy="1097567"/>
            </a:xfrm>
            <a:prstGeom prst="line">
              <a:avLst/>
            </a:prstGeom>
            <a:ln>
              <a:solidFill>
                <a:schemeClr val="accent4">
                  <a:lumMod val="75000"/>
                  <a:lumOff val="25000"/>
                </a:schemeClr>
              </a:solidFill>
            </a:ln>
          </p:spPr>
          <p:style>
            <a:lnRef idx="3">
              <a:schemeClr val="accent1"/>
            </a:lnRef>
            <a:fillRef idx="0">
              <a:schemeClr val="accent1"/>
            </a:fillRef>
            <a:effectRef idx="2">
              <a:schemeClr val="accent1"/>
            </a:effectRef>
            <a:fontRef idx="minor">
              <a:schemeClr val="tx1"/>
            </a:fontRef>
          </p:style>
        </p:cxnSp>
        <p:sp>
          <p:nvSpPr>
            <p:cNvPr id="52" name="Rectangle 51">
              <a:extLst>
                <a:ext uri="{FF2B5EF4-FFF2-40B4-BE49-F238E27FC236}">
                  <a16:creationId xmlns:a16="http://schemas.microsoft.com/office/drawing/2014/main" id="{D12943CC-F348-4855-BD85-2676B83A4552}"/>
                </a:ext>
              </a:extLst>
            </p:cNvPr>
            <p:cNvSpPr/>
            <p:nvPr/>
          </p:nvSpPr>
          <p:spPr>
            <a:xfrm>
              <a:off x="3734538" y="2465285"/>
              <a:ext cx="1415878" cy="1008058"/>
            </a:xfrm>
            <a:prstGeom prst="rect">
              <a:avLst/>
            </a:prstGeom>
            <a:ln w="9525">
              <a:solidFill>
                <a:srgbClr val="FF0000"/>
              </a:solidFill>
            </a:ln>
          </p:spPr>
          <p:txBody>
            <a:bodyPr wrap="square" anchor="ctr">
              <a:spAutoFit/>
            </a:bodyPr>
            <a:lstStyle/>
            <a:p>
              <a:pPr algn="ctr"/>
              <a:r>
                <a:rPr lang="en-US" sz="788" b="1" dirty="0">
                  <a:solidFill>
                    <a:srgbClr val="005386"/>
                  </a:solidFill>
                </a:rPr>
                <a:t>ERCOT sends 814_03 “TS” Drop to POLR transactions to TDSPs with an effective date of two calendar days out</a:t>
              </a:r>
              <a:br>
                <a:rPr lang="en-US" sz="788" b="1" dirty="0">
                  <a:solidFill>
                    <a:srgbClr val="005386"/>
                  </a:solidFill>
                </a:rPr>
              </a:br>
              <a:r>
                <a:rPr lang="en-US" sz="788" b="1" dirty="0">
                  <a:solidFill>
                    <a:srgbClr val="005386"/>
                  </a:solidFill>
                </a:rPr>
                <a:t>(“Mass Transition Date”) </a:t>
              </a:r>
            </a:p>
          </p:txBody>
        </p:sp>
        <p:cxnSp>
          <p:nvCxnSpPr>
            <p:cNvPr id="57" name="Straight Connector 56">
              <a:extLst>
                <a:ext uri="{FF2B5EF4-FFF2-40B4-BE49-F238E27FC236}">
                  <a16:creationId xmlns:a16="http://schemas.microsoft.com/office/drawing/2014/main" id="{DA964582-33D8-4D08-9996-DE25DCD6F23D}"/>
                </a:ext>
              </a:extLst>
            </p:cNvPr>
            <p:cNvCxnSpPr>
              <a:cxnSpLocks/>
            </p:cNvCxnSpPr>
            <p:nvPr/>
          </p:nvCxnSpPr>
          <p:spPr>
            <a:xfrm>
              <a:off x="4456005" y="1556808"/>
              <a:ext cx="1" cy="289939"/>
            </a:xfrm>
            <a:prstGeom prst="line">
              <a:avLst/>
            </a:prstGeom>
            <a:ln w="9525" cap="flat" cmpd="sng" algn="ctr">
              <a:solidFill>
                <a:srgbClr val="4D190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0" name="Rectangle 59">
              <a:extLst>
                <a:ext uri="{FF2B5EF4-FFF2-40B4-BE49-F238E27FC236}">
                  <a16:creationId xmlns:a16="http://schemas.microsoft.com/office/drawing/2014/main" id="{D12943CC-F348-4855-BD85-2676B83A4552}"/>
                </a:ext>
              </a:extLst>
            </p:cNvPr>
            <p:cNvSpPr/>
            <p:nvPr/>
          </p:nvSpPr>
          <p:spPr>
            <a:xfrm>
              <a:off x="3734538" y="1807214"/>
              <a:ext cx="1415880" cy="411706"/>
            </a:xfrm>
            <a:prstGeom prst="rect">
              <a:avLst/>
            </a:prstGeom>
            <a:ln w="9525">
              <a:solidFill>
                <a:srgbClr val="FF0000"/>
              </a:solidFill>
            </a:ln>
          </p:spPr>
          <p:txBody>
            <a:bodyPr wrap="square" anchor="ctr">
              <a:spAutoFit/>
            </a:bodyPr>
            <a:lstStyle/>
            <a:p>
              <a:pPr algn="ctr"/>
              <a:r>
                <a:rPr lang="en-US" sz="788" b="1" dirty="0">
                  <a:solidFill>
                    <a:srgbClr val="005386"/>
                  </a:solidFill>
                </a:rPr>
                <a:t>Project Coordination  </a:t>
              </a:r>
            </a:p>
            <a:p>
              <a:pPr algn="ctr"/>
              <a:r>
                <a:rPr lang="en-US" sz="788" b="1" dirty="0">
                  <a:solidFill>
                    <a:srgbClr val="005386"/>
                  </a:solidFill>
                </a:rPr>
                <a:t>Call 1 </a:t>
              </a:r>
              <a:endParaRPr lang="en-US" sz="900" b="1" dirty="0">
                <a:solidFill>
                  <a:srgbClr val="005386"/>
                </a:solidFill>
              </a:endParaRPr>
            </a:p>
          </p:txBody>
        </p:sp>
        <p:cxnSp>
          <p:nvCxnSpPr>
            <p:cNvPr id="63" name="Straight Connector 62">
              <a:extLst>
                <a:ext uri="{FF2B5EF4-FFF2-40B4-BE49-F238E27FC236}">
                  <a16:creationId xmlns:a16="http://schemas.microsoft.com/office/drawing/2014/main" id="{DA964582-33D8-4D08-9996-DE25DCD6F23D}"/>
                </a:ext>
              </a:extLst>
            </p:cNvPr>
            <p:cNvCxnSpPr>
              <a:cxnSpLocks/>
              <a:stCxn id="60" idx="2"/>
              <a:endCxn id="52" idx="0"/>
            </p:cNvCxnSpPr>
            <p:nvPr/>
          </p:nvCxnSpPr>
          <p:spPr>
            <a:xfrm flipH="1">
              <a:off x="4442477" y="2220816"/>
              <a:ext cx="1" cy="333401"/>
            </a:xfrm>
            <a:prstGeom prst="line">
              <a:avLst/>
            </a:prstGeom>
            <a:ln w="9525" cap="flat" cmpd="sng" algn="ctr">
              <a:solidFill>
                <a:srgbClr val="4D190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6" name="Rectangle 65">
              <a:extLst>
                <a:ext uri="{FF2B5EF4-FFF2-40B4-BE49-F238E27FC236}">
                  <a16:creationId xmlns:a16="http://schemas.microsoft.com/office/drawing/2014/main" id="{D12943CC-F348-4855-BD85-2676B83A4552}"/>
                </a:ext>
              </a:extLst>
            </p:cNvPr>
            <p:cNvSpPr/>
            <p:nvPr/>
          </p:nvSpPr>
          <p:spPr>
            <a:xfrm>
              <a:off x="5535758" y="2297455"/>
              <a:ext cx="1397514" cy="858970"/>
            </a:xfrm>
            <a:prstGeom prst="rect">
              <a:avLst/>
            </a:prstGeom>
            <a:ln w="9525">
              <a:solidFill>
                <a:srgbClr val="FF0000"/>
              </a:solidFill>
            </a:ln>
          </p:spPr>
          <p:txBody>
            <a:bodyPr wrap="square" anchor="ctr">
              <a:spAutoFit/>
            </a:bodyPr>
            <a:lstStyle/>
            <a:p>
              <a:pPr algn="ctr"/>
              <a:r>
                <a:rPr lang="en-US" sz="788" b="1" dirty="0">
                  <a:solidFill>
                    <a:srgbClr val="005386"/>
                  </a:solidFill>
                </a:rPr>
                <a:t>ERCOT begins Customer outreach to inform of POLR event </a:t>
              </a:r>
              <a:br>
                <a:rPr lang="en-US" sz="788" b="1" dirty="0">
                  <a:solidFill>
                    <a:srgbClr val="005386"/>
                  </a:solidFill>
                </a:rPr>
              </a:br>
              <a:r>
                <a:rPr lang="en-US" sz="788" b="1" dirty="0">
                  <a:solidFill>
                    <a:srgbClr val="005386"/>
                  </a:solidFill>
                </a:rPr>
                <a:t>(postcard/email/phone/text)</a:t>
              </a:r>
              <a:endParaRPr lang="en-US" sz="900" b="1" dirty="0">
                <a:solidFill>
                  <a:srgbClr val="005386"/>
                </a:solidFill>
              </a:endParaRPr>
            </a:p>
          </p:txBody>
        </p:sp>
        <p:cxnSp>
          <p:nvCxnSpPr>
            <p:cNvPr id="67" name="Straight Connector 66">
              <a:extLst>
                <a:ext uri="{FF2B5EF4-FFF2-40B4-BE49-F238E27FC236}">
                  <a16:creationId xmlns:a16="http://schemas.microsoft.com/office/drawing/2014/main" id="{DA964582-33D8-4D08-9996-DE25DCD6F23D}"/>
                </a:ext>
              </a:extLst>
            </p:cNvPr>
            <p:cNvCxnSpPr>
              <a:cxnSpLocks/>
              <a:endCxn id="68" idx="0"/>
            </p:cNvCxnSpPr>
            <p:nvPr/>
          </p:nvCxnSpPr>
          <p:spPr>
            <a:xfrm>
              <a:off x="6234515" y="1524597"/>
              <a:ext cx="1" cy="280722"/>
            </a:xfrm>
            <a:prstGeom prst="line">
              <a:avLst/>
            </a:prstGeom>
            <a:ln w="9525" cap="flat" cmpd="sng" algn="ctr">
              <a:solidFill>
                <a:srgbClr val="4D190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8" name="Rectangle 67">
              <a:extLst>
                <a:ext uri="{FF2B5EF4-FFF2-40B4-BE49-F238E27FC236}">
                  <a16:creationId xmlns:a16="http://schemas.microsoft.com/office/drawing/2014/main" id="{D12943CC-F348-4855-BD85-2676B83A4552}"/>
                </a:ext>
              </a:extLst>
            </p:cNvPr>
            <p:cNvSpPr/>
            <p:nvPr/>
          </p:nvSpPr>
          <p:spPr>
            <a:xfrm>
              <a:off x="5535758" y="1807214"/>
              <a:ext cx="1397514" cy="411706"/>
            </a:xfrm>
            <a:prstGeom prst="rect">
              <a:avLst/>
            </a:prstGeom>
            <a:ln w="9525">
              <a:solidFill>
                <a:srgbClr val="FF0000"/>
              </a:solidFill>
            </a:ln>
          </p:spPr>
          <p:txBody>
            <a:bodyPr wrap="square" anchor="ctr">
              <a:spAutoFit/>
            </a:bodyPr>
            <a:lstStyle/>
            <a:p>
              <a:pPr algn="ctr"/>
              <a:r>
                <a:rPr lang="en-US" sz="788" b="1" dirty="0">
                  <a:solidFill>
                    <a:srgbClr val="005386"/>
                  </a:solidFill>
                </a:rPr>
                <a:t>Project Coordination</a:t>
              </a:r>
            </a:p>
            <a:p>
              <a:pPr algn="ctr"/>
              <a:r>
                <a:rPr lang="en-US" sz="788" b="1" dirty="0">
                  <a:solidFill>
                    <a:srgbClr val="005386"/>
                  </a:solidFill>
                </a:rPr>
                <a:t>Call 2 </a:t>
              </a:r>
              <a:endParaRPr lang="en-US" sz="900" b="1" dirty="0">
                <a:solidFill>
                  <a:srgbClr val="005386"/>
                </a:solidFill>
              </a:endParaRPr>
            </a:p>
          </p:txBody>
        </p:sp>
        <p:cxnSp>
          <p:nvCxnSpPr>
            <p:cNvPr id="69" name="Straight Connector 68">
              <a:extLst>
                <a:ext uri="{FF2B5EF4-FFF2-40B4-BE49-F238E27FC236}">
                  <a16:creationId xmlns:a16="http://schemas.microsoft.com/office/drawing/2014/main" id="{DA964582-33D8-4D08-9996-DE25DCD6F23D}"/>
                </a:ext>
              </a:extLst>
            </p:cNvPr>
            <p:cNvCxnSpPr>
              <a:cxnSpLocks/>
              <a:stCxn id="68" idx="2"/>
              <a:endCxn id="66" idx="0"/>
            </p:cNvCxnSpPr>
            <p:nvPr/>
          </p:nvCxnSpPr>
          <p:spPr>
            <a:xfrm>
              <a:off x="6234515" y="2220816"/>
              <a:ext cx="0" cy="165531"/>
            </a:xfrm>
            <a:prstGeom prst="line">
              <a:avLst/>
            </a:prstGeom>
            <a:ln w="9525" cap="flat" cmpd="sng" algn="ctr">
              <a:solidFill>
                <a:srgbClr val="4D190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 name="Straight Connector 6"/>
            <p:cNvCxnSpPr/>
            <p:nvPr/>
          </p:nvCxnSpPr>
          <p:spPr>
            <a:xfrm>
              <a:off x="1676400" y="1515381"/>
              <a:ext cx="8839200" cy="9216"/>
            </a:xfrm>
            <a:prstGeom prst="line">
              <a:avLst/>
            </a:prstGeom>
          </p:spPr>
          <p:style>
            <a:lnRef idx="3">
              <a:schemeClr val="accent1"/>
            </a:lnRef>
            <a:fillRef idx="0">
              <a:schemeClr val="accent1"/>
            </a:fillRef>
            <a:effectRef idx="2">
              <a:schemeClr val="accent1"/>
            </a:effectRef>
            <a:fontRef idx="minor">
              <a:schemeClr val="tx1"/>
            </a:fontRef>
          </p:style>
        </p:cxnSp>
        <p:cxnSp>
          <p:nvCxnSpPr>
            <p:cNvPr id="8" name="Straight Connector 7"/>
            <p:cNvCxnSpPr>
              <a:cxnSpLocks/>
            </p:cNvCxnSpPr>
            <p:nvPr/>
          </p:nvCxnSpPr>
          <p:spPr>
            <a:xfrm flipH="1">
              <a:off x="1676401" y="941444"/>
              <a:ext cx="1" cy="1303784"/>
            </a:xfrm>
            <a:prstGeom prst="line">
              <a:avLst/>
            </a:prstGeom>
            <a:ln>
              <a:solidFill>
                <a:schemeClr val="accent4">
                  <a:lumMod val="75000"/>
                  <a:lumOff val="25000"/>
                </a:schemeClr>
              </a:solidFill>
            </a:ln>
          </p:spPr>
          <p:style>
            <a:lnRef idx="3">
              <a:schemeClr val="accent1"/>
            </a:lnRef>
            <a:fillRef idx="0">
              <a:schemeClr val="accent1"/>
            </a:fillRef>
            <a:effectRef idx="2">
              <a:schemeClr val="accent1"/>
            </a:effectRef>
            <a:fontRef idx="minor">
              <a:schemeClr val="tx1"/>
            </a:fontRef>
          </p:style>
        </p:cxnSp>
        <p:cxnSp>
          <p:nvCxnSpPr>
            <p:cNvPr id="12" name="Straight Connector 11"/>
            <p:cNvCxnSpPr>
              <a:cxnSpLocks/>
            </p:cNvCxnSpPr>
            <p:nvPr/>
          </p:nvCxnSpPr>
          <p:spPr>
            <a:xfrm>
              <a:off x="5334000" y="968560"/>
              <a:ext cx="0" cy="1115024"/>
            </a:xfrm>
            <a:prstGeom prst="line">
              <a:avLst/>
            </a:prstGeom>
            <a:ln>
              <a:solidFill>
                <a:schemeClr val="accent4">
                  <a:lumMod val="75000"/>
                  <a:lumOff val="25000"/>
                </a:schemeClr>
              </a:solidFill>
            </a:ln>
          </p:spPr>
          <p:style>
            <a:lnRef idx="3">
              <a:schemeClr val="accent1"/>
            </a:lnRef>
            <a:fillRef idx="0">
              <a:schemeClr val="accent1"/>
            </a:fillRef>
            <a:effectRef idx="2">
              <a:schemeClr val="accent1"/>
            </a:effectRef>
            <a:fontRef idx="minor">
              <a:schemeClr val="tx1"/>
            </a:fontRef>
          </p:style>
        </p:cxnSp>
        <p:sp>
          <p:nvSpPr>
            <p:cNvPr id="16" name="TextBox 15"/>
            <p:cNvSpPr txBox="1"/>
            <p:nvPr/>
          </p:nvSpPr>
          <p:spPr>
            <a:xfrm>
              <a:off x="1967050" y="1139587"/>
              <a:ext cx="1170566" cy="283826"/>
            </a:xfrm>
            <a:prstGeom prst="rect">
              <a:avLst/>
            </a:prstGeom>
            <a:noFill/>
          </p:spPr>
          <p:txBody>
            <a:bodyPr wrap="none" rtlCol="0" anchor="ctr">
              <a:spAutoFit/>
            </a:bodyPr>
            <a:lstStyle/>
            <a:p>
              <a:pPr algn="ctr"/>
              <a:r>
                <a:rPr lang="en-US" sz="900" b="1" dirty="0">
                  <a:solidFill>
                    <a:srgbClr val="FF0000"/>
                  </a:solidFill>
                </a:rPr>
                <a:t>“Notification Date” </a:t>
              </a:r>
            </a:p>
          </p:txBody>
        </p:sp>
        <p:sp>
          <p:nvSpPr>
            <p:cNvPr id="17" name="TextBox 16"/>
            <p:cNvSpPr txBox="1"/>
            <p:nvPr/>
          </p:nvSpPr>
          <p:spPr>
            <a:xfrm>
              <a:off x="3570723" y="1139587"/>
              <a:ext cx="1791482" cy="283826"/>
            </a:xfrm>
            <a:prstGeom prst="rect">
              <a:avLst/>
            </a:prstGeom>
            <a:noFill/>
          </p:spPr>
          <p:txBody>
            <a:bodyPr wrap="square" rtlCol="0" anchor="ctr">
              <a:spAutoFit/>
            </a:bodyPr>
            <a:lstStyle/>
            <a:p>
              <a:pPr algn="ctr"/>
              <a:r>
                <a:rPr lang="en-US" sz="900" b="1" dirty="0"/>
                <a:t>Day 0</a:t>
              </a:r>
            </a:p>
          </p:txBody>
        </p:sp>
        <p:sp>
          <p:nvSpPr>
            <p:cNvPr id="18" name="TextBox 17"/>
            <p:cNvSpPr txBox="1"/>
            <p:nvPr/>
          </p:nvSpPr>
          <p:spPr>
            <a:xfrm>
              <a:off x="6057070" y="1139587"/>
              <a:ext cx="466442" cy="283826"/>
            </a:xfrm>
            <a:prstGeom prst="rect">
              <a:avLst/>
            </a:prstGeom>
            <a:noFill/>
          </p:spPr>
          <p:txBody>
            <a:bodyPr wrap="none" rtlCol="0" anchor="ctr">
              <a:spAutoFit/>
            </a:bodyPr>
            <a:lstStyle/>
            <a:p>
              <a:pPr algn="ctr"/>
              <a:r>
                <a:rPr lang="en-US" sz="900" b="1" dirty="0"/>
                <a:t>Day 1</a:t>
              </a:r>
            </a:p>
          </p:txBody>
        </p:sp>
        <p:sp>
          <p:nvSpPr>
            <p:cNvPr id="22" name="TextBox 21">
              <a:extLst>
                <a:ext uri="{FF2B5EF4-FFF2-40B4-BE49-F238E27FC236}">
                  <a16:creationId xmlns:a16="http://schemas.microsoft.com/office/drawing/2014/main" id="{5415C2A7-570B-4AE6-BA7C-2CE281ACAFF3}"/>
                </a:ext>
              </a:extLst>
            </p:cNvPr>
            <p:cNvSpPr txBox="1"/>
            <p:nvPr/>
          </p:nvSpPr>
          <p:spPr>
            <a:xfrm>
              <a:off x="7303732" y="989907"/>
              <a:ext cx="1388439" cy="454123"/>
            </a:xfrm>
            <a:prstGeom prst="rect">
              <a:avLst/>
            </a:prstGeom>
            <a:noFill/>
          </p:spPr>
          <p:txBody>
            <a:bodyPr wrap="square" rtlCol="0" anchor="ctr">
              <a:spAutoFit/>
            </a:bodyPr>
            <a:lstStyle/>
            <a:p>
              <a:pPr algn="ctr"/>
              <a:r>
                <a:rPr lang="en-US" sz="900" b="1" dirty="0">
                  <a:solidFill>
                    <a:srgbClr val="FF0000"/>
                  </a:solidFill>
                </a:rPr>
                <a:t>“Mass Transition Date”</a:t>
              </a:r>
            </a:p>
            <a:p>
              <a:pPr algn="ctr"/>
              <a:r>
                <a:rPr lang="en-US" sz="900" b="1" dirty="0"/>
                <a:t>Day 2</a:t>
              </a:r>
            </a:p>
          </p:txBody>
        </p:sp>
        <p:sp>
          <p:nvSpPr>
            <p:cNvPr id="41" name="Rectangle 40">
              <a:extLst>
                <a:ext uri="{FF2B5EF4-FFF2-40B4-BE49-F238E27FC236}">
                  <a16:creationId xmlns:a16="http://schemas.microsoft.com/office/drawing/2014/main" id="{D12943CC-F348-4855-BD85-2676B83A4552}"/>
                </a:ext>
              </a:extLst>
            </p:cNvPr>
            <p:cNvSpPr/>
            <p:nvPr/>
          </p:nvSpPr>
          <p:spPr>
            <a:xfrm>
              <a:off x="1819047" y="1780851"/>
              <a:ext cx="1523263" cy="1908465"/>
            </a:xfrm>
            <a:prstGeom prst="rect">
              <a:avLst/>
            </a:prstGeom>
            <a:ln w="9525">
              <a:solidFill>
                <a:srgbClr val="FF0000"/>
              </a:solidFill>
            </a:ln>
          </p:spPr>
          <p:txBody>
            <a:bodyPr wrap="square" anchor="ctr">
              <a:spAutoFit/>
            </a:bodyPr>
            <a:lstStyle/>
            <a:p>
              <a:pPr algn="ctr"/>
              <a:r>
                <a:rPr lang="en-US" sz="788" b="1" dirty="0" smtClean="0">
                  <a:solidFill>
                    <a:srgbClr val="005386"/>
                  </a:solidFill>
                </a:rPr>
                <a:t>ERCOT </a:t>
              </a:r>
              <a:r>
                <a:rPr lang="en-US" sz="788" b="1" dirty="0">
                  <a:solidFill>
                    <a:srgbClr val="005386"/>
                  </a:solidFill>
                </a:rPr>
                <a:t>provides notice of Mass Transition event to impacted CRs, TDSPs, and PUCT</a:t>
              </a:r>
            </a:p>
            <a:p>
              <a:pPr algn="ctr"/>
              <a:endParaRPr lang="en-US" sz="788" b="1" dirty="0">
                <a:solidFill>
                  <a:srgbClr val="005386"/>
                </a:solidFill>
              </a:endParaRPr>
            </a:p>
            <a:p>
              <a:pPr algn="ctr"/>
              <a:r>
                <a:rPr lang="en-US" sz="788" b="1" dirty="0">
                  <a:solidFill>
                    <a:srgbClr val="005386"/>
                  </a:solidFill>
                </a:rPr>
                <a:t>Notice before 3pm CT: </a:t>
              </a:r>
              <a:br>
                <a:rPr lang="en-US" sz="788" b="1" dirty="0">
                  <a:solidFill>
                    <a:srgbClr val="005386"/>
                  </a:solidFill>
                </a:rPr>
              </a:br>
              <a:r>
                <a:rPr lang="en-US" sz="788" b="1" dirty="0" err="1">
                  <a:solidFill>
                    <a:srgbClr val="005386"/>
                  </a:solidFill>
                </a:rPr>
                <a:t>Proj</a:t>
              </a:r>
              <a:r>
                <a:rPr lang="en-US" sz="788" b="1" dirty="0">
                  <a:solidFill>
                    <a:srgbClr val="005386"/>
                  </a:solidFill>
                </a:rPr>
                <a:t>. </a:t>
              </a:r>
              <a:r>
                <a:rPr lang="en-US" sz="788" b="1" dirty="0" err="1">
                  <a:solidFill>
                    <a:srgbClr val="005386"/>
                  </a:solidFill>
                </a:rPr>
                <a:t>Coord</a:t>
              </a:r>
              <a:r>
                <a:rPr lang="en-US" sz="788" b="1" dirty="0">
                  <a:solidFill>
                    <a:srgbClr val="005386"/>
                  </a:solidFill>
                </a:rPr>
                <a:t>. call held by 5pm.</a:t>
              </a:r>
            </a:p>
            <a:p>
              <a:pPr algn="ctr"/>
              <a:endParaRPr lang="en-US" sz="788" b="1" dirty="0">
                <a:solidFill>
                  <a:srgbClr val="005386"/>
                </a:solidFill>
              </a:endParaRPr>
            </a:p>
            <a:p>
              <a:pPr algn="ctr"/>
              <a:r>
                <a:rPr lang="en-US" sz="788" b="1" dirty="0">
                  <a:solidFill>
                    <a:srgbClr val="005386"/>
                  </a:solidFill>
                </a:rPr>
                <a:t>Notice after 3pm CT:</a:t>
              </a:r>
              <a:br>
                <a:rPr lang="en-US" sz="788" b="1" dirty="0">
                  <a:solidFill>
                    <a:srgbClr val="005386"/>
                  </a:solidFill>
                </a:rPr>
              </a:br>
              <a:r>
                <a:rPr lang="en-US" sz="788" b="1" dirty="0">
                  <a:solidFill>
                    <a:srgbClr val="005386"/>
                  </a:solidFill>
                </a:rPr>
                <a:t> </a:t>
              </a:r>
              <a:r>
                <a:rPr lang="en-US" sz="788" b="1" dirty="0" err="1">
                  <a:solidFill>
                    <a:srgbClr val="005386"/>
                  </a:solidFill>
                </a:rPr>
                <a:t>Proj</a:t>
              </a:r>
              <a:r>
                <a:rPr lang="en-US" sz="788" b="1" dirty="0">
                  <a:solidFill>
                    <a:srgbClr val="005386"/>
                  </a:solidFill>
                </a:rPr>
                <a:t>. </a:t>
              </a:r>
              <a:r>
                <a:rPr lang="en-US" sz="788" b="1" dirty="0" err="1">
                  <a:solidFill>
                    <a:srgbClr val="005386"/>
                  </a:solidFill>
                </a:rPr>
                <a:t>Coord</a:t>
              </a:r>
              <a:r>
                <a:rPr lang="en-US" sz="788" b="1" dirty="0">
                  <a:solidFill>
                    <a:srgbClr val="005386"/>
                  </a:solidFill>
                </a:rPr>
                <a:t>. call held next morning</a:t>
              </a:r>
              <a:r>
                <a:rPr lang="en-US" sz="788" b="1" dirty="0" smtClean="0">
                  <a:solidFill>
                    <a:srgbClr val="005386"/>
                  </a:solidFill>
                </a:rPr>
                <a:t>.</a:t>
              </a:r>
            </a:p>
            <a:p>
              <a:pPr algn="ctr"/>
              <a:endParaRPr lang="en-US" sz="900" b="1" dirty="0">
                <a:solidFill>
                  <a:srgbClr val="005386"/>
                </a:solidFill>
              </a:endParaRPr>
            </a:p>
          </p:txBody>
        </p:sp>
        <p:cxnSp>
          <p:nvCxnSpPr>
            <p:cNvPr id="42" name="Straight Connector 41">
              <a:extLst>
                <a:ext uri="{FF2B5EF4-FFF2-40B4-BE49-F238E27FC236}">
                  <a16:creationId xmlns:a16="http://schemas.microsoft.com/office/drawing/2014/main" id="{DA964582-33D8-4D08-9996-DE25DCD6F23D}"/>
                </a:ext>
              </a:extLst>
            </p:cNvPr>
            <p:cNvCxnSpPr>
              <a:cxnSpLocks/>
              <a:stCxn id="41" idx="0"/>
            </p:cNvCxnSpPr>
            <p:nvPr/>
          </p:nvCxnSpPr>
          <p:spPr>
            <a:xfrm flipH="1" flipV="1">
              <a:off x="2590801" y="1524597"/>
              <a:ext cx="369" cy="274032"/>
            </a:xfrm>
            <a:prstGeom prst="line">
              <a:avLst/>
            </a:prstGeom>
            <a:ln w="9525" cap="flat" cmpd="sng" algn="ctr">
              <a:solidFill>
                <a:srgbClr val="4D190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1" name="Straight Connector 80">
              <a:extLst>
                <a:ext uri="{FF2B5EF4-FFF2-40B4-BE49-F238E27FC236}">
                  <a16:creationId xmlns:a16="http://schemas.microsoft.com/office/drawing/2014/main" id="{DA964582-33D8-4D08-9996-DE25DCD6F23D}"/>
                </a:ext>
              </a:extLst>
            </p:cNvPr>
            <p:cNvCxnSpPr>
              <a:cxnSpLocks/>
              <a:stCxn id="52" idx="2"/>
              <a:endCxn id="94" idx="0"/>
            </p:cNvCxnSpPr>
            <p:nvPr/>
          </p:nvCxnSpPr>
          <p:spPr>
            <a:xfrm>
              <a:off x="4442477" y="3384410"/>
              <a:ext cx="0" cy="349391"/>
            </a:xfrm>
            <a:prstGeom prst="line">
              <a:avLst/>
            </a:prstGeom>
            <a:ln w="9525" cap="flat" cmpd="sng" algn="ctr">
              <a:solidFill>
                <a:srgbClr val="4D190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2" name="Rectangle 81">
              <a:extLst>
                <a:ext uri="{FF2B5EF4-FFF2-40B4-BE49-F238E27FC236}">
                  <a16:creationId xmlns:a16="http://schemas.microsoft.com/office/drawing/2014/main" id="{D12943CC-F348-4855-BD85-2676B83A4552}"/>
                </a:ext>
              </a:extLst>
            </p:cNvPr>
            <p:cNvSpPr/>
            <p:nvPr/>
          </p:nvSpPr>
          <p:spPr>
            <a:xfrm>
              <a:off x="3734537" y="4615597"/>
              <a:ext cx="1415880" cy="411706"/>
            </a:xfrm>
            <a:prstGeom prst="rect">
              <a:avLst/>
            </a:prstGeom>
            <a:ln w="9525">
              <a:solidFill>
                <a:srgbClr val="FF0000"/>
              </a:solidFill>
            </a:ln>
          </p:spPr>
          <p:txBody>
            <a:bodyPr wrap="square" anchor="ctr">
              <a:spAutoFit/>
            </a:bodyPr>
            <a:lstStyle/>
            <a:p>
              <a:pPr algn="ctr"/>
              <a:r>
                <a:rPr lang="en-US" sz="788" b="1" dirty="0">
                  <a:solidFill>
                    <a:srgbClr val="005386"/>
                  </a:solidFill>
                </a:rPr>
                <a:t>Default CR provides CBCI file to ERCOT</a:t>
              </a:r>
              <a:endParaRPr lang="en-US" sz="900" b="1" dirty="0">
                <a:solidFill>
                  <a:srgbClr val="00B050"/>
                </a:solidFill>
              </a:endParaRPr>
            </a:p>
          </p:txBody>
        </p:sp>
        <p:cxnSp>
          <p:nvCxnSpPr>
            <p:cNvPr id="88" name="Straight Connector 87">
              <a:extLst>
                <a:ext uri="{FF2B5EF4-FFF2-40B4-BE49-F238E27FC236}">
                  <a16:creationId xmlns:a16="http://schemas.microsoft.com/office/drawing/2014/main" id="{DA964582-33D8-4D08-9996-DE25DCD6F23D}"/>
                </a:ext>
              </a:extLst>
            </p:cNvPr>
            <p:cNvCxnSpPr>
              <a:cxnSpLocks/>
              <a:endCxn id="89" idx="0"/>
            </p:cNvCxnSpPr>
            <p:nvPr/>
          </p:nvCxnSpPr>
          <p:spPr>
            <a:xfrm>
              <a:off x="7958910" y="1515381"/>
              <a:ext cx="3526" cy="298558"/>
            </a:xfrm>
            <a:prstGeom prst="line">
              <a:avLst/>
            </a:prstGeom>
            <a:ln w="9525" cap="flat" cmpd="sng" algn="ctr">
              <a:solidFill>
                <a:srgbClr val="4D190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9" name="Rectangle 88">
              <a:extLst>
                <a:ext uri="{FF2B5EF4-FFF2-40B4-BE49-F238E27FC236}">
                  <a16:creationId xmlns:a16="http://schemas.microsoft.com/office/drawing/2014/main" id="{D12943CC-F348-4855-BD85-2676B83A4552}"/>
                </a:ext>
              </a:extLst>
            </p:cNvPr>
            <p:cNvSpPr/>
            <p:nvPr/>
          </p:nvSpPr>
          <p:spPr>
            <a:xfrm>
              <a:off x="7239001" y="1815835"/>
              <a:ext cx="1446871" cy="411706"/>
            </a:xfrm>
            <a:prstGeom prst="rect">
              <a:avLst/>
            </a:prstGeom>
            <a:ln w="9525">
              <a:solidFill>
                <a:srgbClr val="FF0000"/>
              </a:solidFill>
            </a:ln>
          </p:spPr>
          <p:txBody>
            <a:bodyPr wrap="square" anchor="ctr">
              <a:spAutoFit/>
            </a:bodyPr>
            <a:lstStyle/>
            <a:p>
              <a:pPr algn="ctr"/>
              <a:r>
                <a:rPr lang="en-US" sz="788" b="1" dirty="0">
                  <a:solidFill>
                    <a:srgbClr val="005386"/>
                  </a:solidFill>
                </a:rPr>
                <a:t>Project Coordination</a:t>
              </a:r>
            </a:p>
            <a:p>
              <a:pPr algn="ctr"/>
              <a:r>
                <a:rPr lang="en-US" sz="788" b="1" dirty="0">
                  <a:solidFill>
                    <a:srgbClr val="005386"/>
                  </a:solidFill>
                </a:rPr>
                <a:t>Call 3</a:t>
              </a:r>
              <a:endParaRPr lang="en-US" sz="900" b="1" dirty="0">
                <a:solidFill>
                  <a:srgbClr val="005386"/>
                </a:solidFill>
              </a:endParaRPr>
            </a:p>
          </p:txBody>
        </p:sp>
        <p:cxnSp>
          <p:nvCxnSpPr>
            <p:cNvPr id="91" name="Straight Connector 90">
              <a:extLst>
                <a:ext uri="{FF2B5EF4-FFF2-40B4-BE49-F238E27FC236}">
                  <a16:creationId xmlns:a16="http://schemas.microsoft.com/office/drawing/2014/main" id="{DA964582-33D8-4D08-9996-DE25DCD6F23D}"/>
                </a:ext>
              </a:extLst>
            </p:cNvPr>
            <p:cNvCxnSpPr>
              <a:cxnSpLocks/>
              <a:stCxn id="89" idx="2"/>
              <a:endCxn id="102" idx="0"/>
            </p:cNvCxnSpPr>
            <p:nvPr/>
          </p:nvCxnSpPr>
          <p:spPr>
            <a:xfrm>
              <a:off x="7962436" y="2229437"/>
              <a:ext cx="0" cy="117902"/>
            </a:xfrm>
            <a:prstGeom prst="line">
              <a:avLst/>
            </a:prstGeom>
            <a:ln w="9525" cap="flat" cmpd="sng" algn="ctr">
              <a:solidFill>
                <a:srgbClr val="4D190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4" name="Rectangle 93">
              <a:extLst>
                <a:ext uri="{FF2B5EF4-FFF2-40B4-BE49-F238E27FC236}">
                  <a16:creationId xmlns:a16="http://schemas.microsoft.com/office/drawing/2014/main" id="{D12943CC-F348-4855-BD85-2676B83A4552}"/>
                </a:ext>
              </a:extLst>
            </p:cNvPr>
            <p:cNvSpPr/>
            <p:nvPr/>
          </p:nvSpPr>
          <p:spPr>
            <a:xfrm>
              <a:off x="3734538" y="3741944"/>
              <a:ext cx="1415880" cy="560795"/>
            </a:xfrm>
            <a:prstGeom prst="rect">
              <a:avLst/>
            </a:prstGeom>
            <a:ln w="9525">
              <a:solidFill>
                <a:srgbClr val="FF0000"/>
              </a:solidFill>
            </a:ln>
          </p:spPr>
          <p:txBody>
            <a:bodyPr wrap="square" anchor="ctr">
              <a:spAutoFit/>
            </a:bodyPr>
            <a:lstStyle/>
            <a:p>
              <a:pPr algn="ctr"/>
              <a:r>
                <a:rPr lang="en-US" sz="788" b="1" dirty="0">
                  <a:solidFill>
                    <a:srgbClr val="005386"/>
                  </a:solidFill>
                </a:rPr>
                <a:t>TDSP schedules Drop to POLR as requested by ERCOT</a:t>
              </a:r>
            </a:p>
          </p:txBody>
        </p:sp>
        <p:cxnSp>
          <p:nvCxnSpPr>
            <p:cNvPr id="98" name="Straight Connector 97">
              <a:extLst>
                <a:ext uri="{FF2B5EF4-FFF2-40B4-BE49-F238E27FC236}">
                  <a16:creationId xmlns:a16="http://schemas.microsoft.com/office/drawing/2014/main" id="{DA964582-33D8-4D08-9996-DE25DCD6F23D}"/>
                </a:ext>
              </a:extLst>
            </p:cNvPr>
            <p:cNvCxnSpPr>
              <a:cxnSpLocks/>
              <a:stCxn id="94" idx="2"/>
              <a:endCxn id="82" idx="0"/>
            </p:cNvCxnSpPr>
            <p:nvPr/>
          </p:nvCxnSpPr>
          <p:spPr>
            <a:xfrm>
              <a:off x="4442477" y="4310882"/>
              <a:ext cx="0" cy="302821"/>
            </a:xfrm>
            <a:prstGeom prst="line">
              <a:avLst/>
            </a:prstGeom>
            <a:ln w="9525" cap="flat" cmpd="sng" algn="ctr">
              <a:solidFill>
                <a:srgbClr val="4D190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0" name="Rectangle 99">
              <a:extLst>
                <a:ext uri="{FF2B5EF4-FFF2-40B4-BE49-F238E27FC236}">
                  <a16:creationId xmlns:a16="http://schemas.microsoft.com/office/drawing/2014/main" id="{D12943CC-F348-4855-BD85-2676B83A4552}"/>
                </a:ext>
              </a:extLst>
            </p:cNvPr>
            <p:cNvSpPr/>
            <p:nvPr/>
          </p:nvSpPr>
          <p:spPr>
            <a:xfrm>
              <a:off x="5535756" y="3345479"/>
              <a:ext cx="1397516" cy="560795"/>
            </a:xfrm>
            <a:prstGeom prst="rect">
              <a:avLst/>
            </a:prstGeom>
            <a:ln w="9525">
              <a:solidFill>
                <a:srgbClr val="FF0000"/>
              </a:solidFill>
            </a:ln>
          </p:spPr>
          <p:txBody>
            <a:bodyPr wrap="square" anchor="ctr">
              <a:spAutoFit/>
            </a:bodyPr>
            <a:lstStyle/>
            <a:p>
              <a:pPr algn="ctr"/>
              <a:r>
                <a:rPr lang="en-US" sz="788" b="1" dirty="0">
                  <a:solidFill>
                    <a:srgbClr val="005386"/>
                  </a:solidFill>
                </a:rPr>
                <a:t>ERCOT forwards any ‘competitive’ 814_03 </a:t>
              </a:r>
            </a:p>
            <a:p>
              <a:pPr algn="ctr"/>
              <a:r>
                <a:rPr lang="en-US" sz="788" b="1" dirty="0">
                  <a:solidFill>
                    <a:srgbClr val="005386"/>
                  </a:solidFill>
                </a:rPr>
                <a:t>SWI or MVI to TDSP</a:t>
              </a:r>
              <a:endParaRPr lang="en-US" sz="900" b="1" i="1" u="sng" dirty="0">
                <a:solidFill>
                  <a:srgbClr val="005386"/>
                </a:solidFill>
              </a:endParaRPr>
            </a:p>
          </p:txBody>
        </p:sp>
        <p:cxnSp>
          <p:nvCxnSpPr>
            <p:cNvPr id="101" name="Straight Connector 100">
              <a:extLst>
                <a:ext uri="{FF2B5EF4-FFF2-40B4-BE49-F238E27FC236}">
                  <a16:creationId xmlns:a16="http://schemas.microsoft.com/office/drawing/2014/main" id="{DA964582-33D8-4D08-9996-DE25DCD6F23D}"/>
                </a:ext>
              </a:extLst>
            </p:cNvPr>
            <p:cNvCxnSpPr>
              <a:cxnSpLocks/>
            </p:cNvCxnSpPr>
            <p:nvPr/>
          </p:nvCxnSpPr>
          <p:spPr>
            <a:xfrm>
              <a:off x="6234515" y="3180091"/>
              <a:ext cx="0" cy="165388"/>
            </a:xfrm>
            <a:prstGeom prst="line">
              <a:avLst/>
            </a:prstGeom>
            <a:ln w="9525" cap="flat" cmpd="sng" algn="ctr">
              <a:solidFill>
                <a:srgbClr val="4D190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2" name="Rectangle 101">
              <a:extLst>
                <a:ext uri="{FF2B5EF4-FFF2-40B4-BE49-F238E27FC236}">
                  <a16:creationId xmlns:a16="http://schemas.microsoft.com/office/drawing/2014/main" id="{D12943CC-F348-4855-BD85-2676B83A4552}"/>
                </a:ext>
              </a:extLst>
            </p:cNvPr>
            <p:cNvSpPr/>
            <p:nvPr/>
          </p:nvSpPr>
          <p:spPr>
            <a:xfrm>
              <a:off x="7239001" y="2355482"/>
              <a:ext cx="1446871" cy="560795"/>
            </a:xfrm>
            <a:prstGeom prst="rect">
              <a:avLst/>
            </a:prstGeom>
            <a:ln w="9525">
              <a:solidFill>
                <a:srgbClr val="FF0000"/>
              </a:solidFill>
            </a:ln>
          </p:spPr>
          <p:txBody>
            <a:bodyPr wrap="square" anchor="ctr">
              <a:spAutoFit/>
            </a:bodyPr>
            <a:lstStyle/>
            <a:p>
              <a:pPr algn="ctr"/>
              <a:r>
                <a:rPr lang="en-US" sz="788" b="1" dirty="0">
                  <a:solidFill>
                    <a:srgbClr val="005386"/>
                  </a:solidFill>
                </a:rPr>
                <a:t>ERCOT forwards any ‘competitive’ 814_03 </a:t>
              </a:r>
            </a:p>
            <a:p>
              <a:pPr algn="ctr"/>
              <a:r>
                <a:rPr lang="en-US" sz="788" b="1" dirty="0">
                  <a:solidFill>
                    <a:srgbClr val="005386"/>
                  </a:solidFill>
                </a:rPr>
                <a:t>SWI or MVI to TDSP</a:t>
              </a:r>
              <a:endParaRPr lang="en-US" sz="900" b="1" i="1" u="sng" dirty="0">
                <a:solidFill>
                  <a:srgbClr val="005386"/>
                </a:solidFill>
              </a:endParaRPr>
            </a:p>
          </p:txBody>
        </p:sp>
        <p:sp>
          <p:nvSpPr>
            <p:cNvPr id="54" name="Rectangle 53">
              <a:extLst>
                <a:ext uri="{FF2B5EF4-FFF2-40B4-BE49-F238E27FC236}">
                  <a16:creationId xmlns:a16="http://schemas.microsoft.com/office/drawing/2014/main" id="{D12943CC-F348-4855-BD85-2676B83A4552}"/>
                </a:ext>
              </a:extLst>
            </p:cNvPr>
            <p:cNvSpPr/>
            <p:nvPr/>
          </p:nvSpPr>
          <p:spPr>
            <a:xfrm>
              <a:off x="7239001" y="4005675"/>
              <a:ext cx="1446871" cy="1358834"/>
            </a:xfrm>
            <a:prstGeom prst="rect">
              <a:avLst/>
            </a:prstGeom>
            <a:ln w="9525">
              <a:solidFill>
                <a:srgbClr val="FF0000"/>
              </a:solidFill>
            </a:ln>
          </p:spPr>
          <p:txBody>
            <a:bodyPr wrap="square" anchor="t">
              <a:spAutoFit/>
            </a:bodyPr>
            <a:lstStyle/>
            <a:p>
              <a:pPr algn="ctr"/>
              <a:r>
                <a:rPr lang="en-US" sz="800" b="1" dirty="0">
                  <a:solidFill>
                    <a:srgbClr val="005386"/>
                  </a:solidFill>
                </a:rPr>
                <a:t>Beginning 7:01pm CPT, TDSPs execute the  remaining population of Drop to POLR transactions</a:t>
              </a:r>
              <a:br>
                <a:rPr lang="en-US" sz="800" b="1" dirty="0">
                  <a:solidFill>
                    <a:srgbClr val="005386"/>
                  </a:solidFill>
                </a:rPr>
              </a:br>
              <a:r>
                <a:rPr lang="en-US" sz="800" b="1" dirty="0">
                  <a:solidFill>
                    <a:srgbClr val="005386"/>
                  </a:solidFill>
                </a:rPr>
                <a:t>(if SWI/MVI hasn’t been already executed by TDSP or Cancelled by ERCOT</a:t>
              </a:r>
              <a:r>
                <a:rPr lang="en-US" sz="800" b="1" dirty="0" smtClean="0">
                  <a:solidFill>
                    <a:srgbClr val="005386"/>
                  </a:solidFill>
                </a:rPr>
                <a:t>)</a:t>
              </a:r>
              <a:endParaRPr lang="en-US" sz="700" b="1" dirty="0">
                <a:solidFill>
                  <a:srgbClr val="005386"/>
                </a:solidFill>
              </a:endParaRPr>
            </a:p>
          </p:txBody>
        </p:sp>
        <p:cxnSp>
          <p:nvCxnSpPr>
            <p:cNvPr id="55" name="Straight Connector 54">
              <a:extLst>
                <a:ext uri="{FF2B5EF4-FFF2-40B4-BE49-F238E27FC236}">
                  <a16:creationId xmlns:a16="http://schemas.microsoft.com/office/drawing/2014/main" id="{DA964582-33D8-4D08-9996-DE25DCD6F23D}"/>
                </a:ext>
              </a:extLst>
            </p:cNvPr>
            <p:cNvCxnSpPr>
              <a:cxnSpLocks/>
              <a:stCxn id="153" idx="2"/>
              <a:endCxn id="54" idx="0"/>
            </p:cNvCxnSpPr>
            <p:nvPr/>
          </p:nvCxnSpPr>
          <p:spPr>
            <a:xfrm>
              <a:off x="7962437" y="3848003"/>
              <a:ext cx="0" cy="157671"/>
            </a:xfrm>
            <a:prstGeom prst="line">
              <a:avLst/>
            </a:prstGeom>
            <a:ln w="9525" cap="flat" cmpd="sng" algn="ctr">
              <a:solidFill>
                <a:srgbClr val="4D190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3" name="Rectangle 142">
              <a:extLst>
                <a:ext uri="{FF2B5EF4-FFF2-40B4-BE49-F238E27FC236}">
                  <a16:creationId xmlns:a16="http://schemas.microsoft.com/office/drawing/2014/main" id="{D12943CC-F348-4855-BD85-2676B83A4552}"/>
                </a:ext>
              </a:extLst>
            </p:cNvPr>
            <p:cNvSpPr/>
            <p:nvPr/>
          </p:nvSpPr>
          <p:spPr>
            <a:xfrm>
              <a:off x="5535756" y="4147939"/>
              <a:ext cx="1397516" cy="709883"/>
            </a:xfrm>
            <a:prstGeom prst="rect">
              <a:avLst/>
            </a:prstGeom>
            <a:ln w="9525">
              <a:solidFill>
                <a:srgbClr val="FF0000"/>
              </a:solidFill>
            </a:ln>
          </p:spPr>
          <p:txBody>
            <a:bodyPr wrap="square" anchor="ctr">
              <a:spAutoFit/>
            </a:bodyPr>
            <a:lstStyle/>
            <a:p>
              <a:pPr algn="ctr"/>
              <a:r>
                <a:rPr lang="en-US" sz="788" b="1" dirty="0">
                  <a:solidFill>
                    <a:srgbClr val="005386"/>
                  </a:solidFill>
                </a:rPr>
                <a:t>TDSP executes SWI or MVI in lieu of scheduled  Drop to POLR; ERCOT sends Cancel for Drop to POLR </a:t>
              </a:r>
            </a:p>
          </p:txBody>
        </p:sp>
        <p:cxnSp>
          <p:nvCxnSpPr>
            <p:cNvPr id="144" name="Straight Connector 143">
              <a:extLst>
                <a:ext uri="{FF2B5EF4-FFF2-40B4-BE49-F238E27FC236}">
                  <a16:creationId xmlns:a16="http://schemas.microsoft.com/office/drawing/2014/main" id="{DA964582-33D8-4D08-9996-DE25DCD6F23D}"/>
                </a:ext>
              </a:extLst>
            </p:cNvPr>
            <p:cNvCxnSpPr>
              <a:cxnSpLocks/>
              <a:stCxn id="100" idx="2"/>
              <a:endCxn id="143" idx="0"/>
            </p:cNvCxnSpPr>
            <p:nvPr/>
          </p:nvCxnSpPr>
          <p:spPr>
            <a:xfrm>
              <a:off x="6234515" y="3810001"/>
              <a:ext cx="0" cy="352286"/>
            </a:xfrm>
            <a:prstGeom prst="line">
              <a:avLst/>
            </a:prstGeom>
            <a:ln w="9525" cap="flat" cmpd="sng" algn="ctr">
              <a:solidFill>
                <a:srgbClr val="4D190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3" name="Rectangle 152">
              <a:extLst>
                <a:ext uri="{FF2B5EF4-FFF2-40B4-BE49-F238E27FC236}">
                  <a16:creationId xmlns:a16="http://schemas.microsoft.com/office/drawing/2014/main" id="{D12943CC-F348-4855-BD85-2676B83A4552}"/>
                </a:ext>
              </a:extLst>
            </p:cNvPr>
            <p:cNvSpPr/>
            <p:nvPr/>
          </p:nvSpPr>
          <p:spPr>
            <a:xfrm>
              <a:off x="7239001" y="3123730"/>
              <a:ext cx="1446871" cy="709883"/>
            </a:xfrm>
            <a:prstGeom prst="rect">
              <a:avLst/>
            </a:prstGeom>
            <a:ln w="9525">
              <a:solidFill>
                <a:srgbClr val="FF0000"/>
              </a:solidFill>
            </a:ln>
          </p:spPr>
          <p:txBody>
            <a:bodyPr wrap="square" anchor="ctr">
              <a:spAutoFit/>
            </a:bodyPr>
            <a:lstStyle/>
            <a:p>
              <a:pPr algn="ctr"/>
              <a:r>
                <a:rPr lang="en-US" sz="788" b="1" dirty="0">
                  <a:solidFill>
                    <a:srgbClr val="005386"/>
                  </a:solidFill>
                </a:rPr>
                <a:t>TDSP executes </a:t>
              </a:r>
            </a:p>
            <a:p>
              <a:pPr algn="ctr"/>
              <a:r>
                <a:rPr lang="en-US" sz="788" b="1" dirty="0">
                  <a:solidFill>
                    <a:srgbClr val="005386"/>
                  </a:solidFill>
                </a:rPr>
                <a:t>‘competitive’ 814_03</a:t>
              </a:r>
            </a:p>
            <a:p>
              <a:pPr algn="ctr"/>
              <a:r>
                <a:rPr lang="en-US" sz="788" b="1" dirty="0">
                  <a:solidFill>
                    <a:srgbClr val="005386"/>
                  </a:solidFill>
                </a:rPr>
                <a:t> SWI or MVI </a:t>
              </a:r>
              <a:br>
                <a:rPr lang="en-US" sz="788" b="1" dirty="0">
                  <a:solidFill>
                    <a:srgbClr val="005386"/>
                  </a:solidFill>
                </a:rPr>
              </a:br>
              <a:r>
                <a:rPr lang="en-US" sz="788" b="1" i="1" u="sng" dirty="0">
                  <a:solidFill>
                    <a:srgbClr val="005386"/>
                  </a:solidFill>
                </a:rPr>
                <a:t>if rec’d by 7pm CPT</a:t>
              </a:r>
            </a:p>
          </p:txBody>
        </p:sp>
        <p:cxnSp>
          <p:nvCxnSpPr>
            <p:cNvPr id="156" name="Straight Connector 155">
              <a:extLst>
                <a:ext uri="{FF2B5EF4-FFF2-40B4-BE49-F238E27FC236}">
                  <a16:creationId xmlns:a16="http://schemas.microsoft.com/office/drawing/2014/main" id="{DA964582-33D8-4D08-9996-DE25DCD6F23D}"/>
                </a:ext>
              </a:extLst>
            </p:cNvPr>
            <p:cNvCxnSpPr>
              <a:cxnSpLocks/>
              <a:stCxn id="102" idx="2"/>
              <a:endCxn id="153" idx="0"/>
            </p:cNvCxnSpPr>
            <p:nvPr/>
          </p:nvCxnSpPr>
          <p:spPr>
            <a:xfrm>
              <a:off x="7962436" y="2924421"/>
              <a:ext cx="0" cy="184919"/>
            </a:xfrm>
            <a:prstGeom prst="line">
              <a:avLst/>
            </a:prstGeom>
            <a:ln w="9525" cap="flat" cmpd="sng" algn="ctr">
              <a:solidFill>
                <a:srgbClr val="4D190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6" name="Straight Connector 185">
              <a:extLst>
                <a:ext uri="{FF2B5EF4-FFF2-40B4-BE49-F238E27FC236}">
                  <a16:creationId xmlns:a16="http://schemas.microsoft.com/office/drawing/2014/main" id="{DA964582-33D8-4D08-9996-DE25DCD6F23D}"/>
                </a:ext>
              </a:extLst>
            </p:cNvPr>
            <p:cNvCxnSpPr>
              <a:cxnSpLocks/>
              <a:stCxn id="41" idx="2"/>
              <a:endCxn id="187" idx="0"/>
            </p:cNvCxnSpPr>
            <p:nvPr/>
          </p:nvCxnSpPr>
          <p:spPr>
            <a:xfrm>
              <a:off x="2580678" y="3689315"/>
              <a:ext cx="6520" cy="328675"/>
            </a:xfrm>
            <a:prstGeom prst="line">
              <a:avLst/>
            </a:prstGeom>
            <a:ln w="9525" cap="flat" cmpd="sng" algn="ctr">
              <a:solidFill>
                <a:srgbClr val="4D190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87" name="Rectangle 186">
              <a:extLst>
                <a:ext uri="{FF2B5EF4-FFF2-40B4-BE49-F238E27FC236}">
                  <a16:creationId xmlns:a16="http://schemas.microsoft.com/office/drawing/2014/main" id="{D12943CC-F348-4855-BD85-2676B83A4552}"/>
                </a:ext>
              </a:extLst>
            </p:cNvPr>
            <p:cNvSpPr/>
            <p:nvPr/>
          </p:nvSpPr>
          <p:spPr>
            <a:xfrm>
              <a:off x="1825198" y="4017991"/>
              <a:ext cx="1524000" cy="858970"/>
            </a:xfrm>
            <a:prstGeom prst="rect">
              <a:avLst/>
            </a:prstGeom>
            <a:ln w="9525">
              <a:solidFill>
                <a:srgbClr val="FF0000"/>
              </a:solidFill>
            </a:ln>
          </p:spPr>
          <p:txBody>
            <a:bodyPr wrap="square" anchor="ctr">
              <a:spAutoFit/>
            </a:bodyPr>
            <a:lstStyle/>
            <a:p>
              <a:pPr algn="ctr"/>
              <a:r>
                <a:rPr lang="en-US" sz="788" b="1" dirty="0">
                  <a:solidFill>
                    <a:srgbClr val="005386"/>
                  </a:solidFill>
                </a:rPr>
                <a:t>Once a default is confirmed, ERCOT provides impacted TDSPs with the Defaulting CR DUNS to prepare systems for a Mass Transition event</a:t>
              </a:r>
            </a:p>
          </p:txBody>
        </p:sp>
        <p:cxnSp>
          <p:nvCxnSpPr>
            <p:cNvPr id="80" name="Straight Connector 79"/>
            <p:cNvCxnSpPr>
              <a:cxnSpLocks/>
            </p:cNvCxnSpPr>
            <p:nvPr/>
          </p:nvCxnSpPr>
          <p:spPr>
            <a:xfrm>
              <a:off x="10515600" y="914401"/>
              <a:ext cx="0" cy="1097567"/>
            </a:xfrm>
            <a:prstGeom prst="line">
              <a:avLst/>
            </a:prstGeom>
            <a:ln>
              <a:solidFill>
                <a:schemeClr val="accent4">
                  <a:lumMod val="75000"/>
                  <a:lumOff val="25000"/>
                </a:schemeClr>
              </a:solidFill>
            </a:ln>
          </p:spPr>
          <p:style>
            <a:lnRef idx="3">
              <a:schemeClr val="accent1"/>
            </a:lnRef>
            <a:fillRef idx="0">
              <a:schemeClr val="accent1"/>
            </a:fillRef>
            <a:effectRef idx="2">
              <a:schemeClr val="accent1"/>
            </a:effectRef>
            <a:fontRef idx="minor">
              <a:schemeClr val="tx1"/>
            </a:fontRef>
          </p:style>
        </p:cxnSp>
        <p:sp>
          <p:nvSpPr>
            <p:cNvPr id="103" name="Rectangle 102">
              <a:extLst>
                <a:ext uri="{FF2B5EF4-FFF2-40B4-BE49-F238E27FC236}">
                  <a16:creationId xmlns:a16="http://schemas.microsoft.com/office/drawing/2014/main" id="{D12943CC-F348-4855-BD85-2676B83A4552}"/>
                </a:ext>
              </a:extLst>
            </p:cNvPr>
            <p:cNvSpPr/>
            <p:nvPr/>
          </p:nvSpPr>
          <p:spPr>
            <a:xfrm>
              <a:off x="8986229" y="1879020"/>
              <a:ext cx="1427564" cy="858970"/>
            </a:xfrm>
            <a:prstGeom prst="rect">
              <a:avLst/>
            </a:prstGeom>
            <a:ln w="9525">
              <a:solidFill>
                <a:srgbClr val="FF0000"/>
              </a:solidFill>
            </a:ln>
          </p:spPr>
          <p:txBody>
            <a:bodyPr wrap="square" anchor="ctr">
              <a:spAutoFit/>
            </a:bodyPr>
            <a:lstStyle/>
            <a:p>
              <a:pPr algn="ctr"/>
              <a:r>
                <a:rPr lang="en-US" sz="788" b="1" dirty="0">
                  <a:solidFill>
                    <a:srgbClr val="005386"/>
                  </a:solidFill>
                </a:rPr>
                <a:t>Where applicable, TDSPs  will send  867_04 and/or 867_03F for SWI/MVI/Drop to POLR transactions completed</a:t>
              </a:r>
              <a:endParaRPr lang="en-US" sz="900" b="1" dirty="0">
                <a:solidFill>
                  <a:srgbClr val="005386"/>
                </a:solidFill>
              </a:endParaRPr>
            </a:p>
          </p:txBody>
        </p:sp>
        <p:sp>
          <p:nvSpPr>
            <p:cNvPr id="105" name="TextBox 104"/>
            <p:cNvSpPr txBox="1"/>
            <p:nvPr/>
          </p:nvSpPr>
          <p:spPr>
            <a:xfrm>
              <a:off x="8986229" y="1072977"/>
              <a:ext cx="1376973" cy="283826"/>
            </a:xfrm>
            <a:prstGeom prst="rect">
              <a:avLst/>
            </a:prstGeom>
            <a:noFill/>
          </p:spPr>
          <p:txBody>
            <a:bodyPr wrap="square" rtlCol="0" anchor="ctr">
              <a:spAutoFit/>
            </a:bodyPr>
            <a:lstStyle/>
            <a:p>
              <a:pPr algn="ctr"/>
              <a:r>
                <a:rPr lang="en-US" sz="900" b="1" dirty="0"/>
                <a:t>Day 3 / Day 4 / Day 5</a:t>
              </a:r>
            </a:p>
          </p:txBody>
        </p:sp>
        <p:cxnSp>
          <p:nvCxnSpPr>
            <p:cNvPr id="106" name="Straight Connector 105">
              <a:extLst>
                <a:ext uri="{FF2B5EF4-FFF2-40B4-BE49-F238E27FC236}">
                  <a16:creationId xmlns:a16="http://schemas.microsoft.com/office/drawing/2014/main" id="{DA964582-33D8-4D08-9996-DE25DCD6F23D}"/>
                </a:ext>
              </a:extLst>
            </p:cNvPr>
            <p:cNvCxnSpPr>
              <a:cxnSpLocks/>
              <a:endCxn id="103" idx="0"/>
            </p:cNvCxnSpPr>
            <p:nvPr/>
          </p:nvCxnSpPr>
          <p:spPr>
            <a:xfrm>
              <a:off x="9690358" y="1556808"/>
              <a:ext cx="9653" cy="271109"/>
            </a:xfrm>
            <a:prstGeom prst="line">
              <a:avLst/>
            </a:prstGeom>
            <a:ln w="9525" cap="flat" cmpd="sng" algn="ctr">
              <a:solidFill>
                <a:srgbClr val="4D190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109" name="Rectangle 108">
            <a:extLst>
              <a:ext uri="{FF2B5EF4-FFF2-40B4-BE49-F238E27FC236}">
                <a16:creationId xmlns:a16="http://schemas.microsoft.com/office/drawing/2014/main" id="{D12943CC-F348-4855-BD85-2676B83A4552}"/>
              </a:ext>
            </a:extLst>
          </p:cNvPr>
          <p:cNvSpPr/>
          <p:nvPr/>
        </p:nvSpPr>
        <p:spPr>
          <a:xfrm>
            <a:off x="393417" y="5692838"/>
            <a:ext cx="7607583" cy="738664"/>
          </a:xfrm>
          <a:prstGeom prst="rect">
            <a:avLst/>
          </a:prstGeom>
          <a:solidFill>
            <a:srgbClr val="FFFF99"/>
          </a:solidFill>
          <a:ln w="28575">
            <a:solidFill>
              <a:srgbClr val="00B0F0"/>
            </a:solidFill>
          </a:ln>
        </p:spPr>
        <p:txBody>
          <a:bodyPr wrap="square" anchor="ctr">
            <a:spAutoFit/>
          </a:bodyPr>
          <a:lstStyle/>
          <a:p>
            <a:pPr algn="ctr"/>
            <a:r>
              <a:rPr lang="en-US" sz="1050" b="1" dirty="0">
                <a:solidFill>
                  <a:srgbClr val="FF0000"/>
                </a:solidFill>
              </a:rPr>
              <a:t>IMPORTANT NOTE:</a:t>
            </a:r>
          </a:p>
          <a:p>
            <a:r>
              <a:rPr lang="en-US" sz="1050" b="1" dirty="0">
                <a:solidFill>
                  <a:srgbClr val="FF0000"/>
                </a:solidFill>
              </a:rPr>
              <a:t>Per PUCT Subst. R 25.43, if a Mass Transition Drop to POLR’s Effective Date falls on a Sunday or Holiday,  non-AMS Operational Day rules and non-Business day rules shall apply. Meaning, no competitive 814_01 Switch or  814_16 Move-In will be scheduled for the same Effective Date, thereby only the Drop to POLR will effectuate.</a:t>
            </a:r>
          </a:p>
        </p:txBody>
      </p:sp>
    </p:spTree>
    <p:extLst>
      <p:ext uri="{BB962C8B-B14F-4D97-AF65-F5344CB8AC3E}">
        <p14:creationId xmlns:p14="http://schemas.microsoft.com/office/powerpoint/2010/main" val="161837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randombar(horizontal)">
                                      <p:cBhvr>
                                        <p:cTn id="7"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152400"/>
            <a:ext cx="8534400" cy="639762"/>
          </a:xfrm>
        </p:spPr>
        <p:txBody>
          <a:bodyPr>
            <a:noAutofit/>
          </a:bodyPr>
          <a:lstStyle/>
          <a:p>
            <a:pPr algn="l"/>
            <a:r>
              <a:rPr lang="en-US" altLang="en-US" sz="2200" u="sng" dirty="0" smtClean="0"/>
              <a:t>Scope &amp; Purpose</a:t>
            </a:r>
            <a:endParaRPr lang="en-US" altLang="en-US" sz="2200" u="sng" dirty="0"/>
          </a:p>
        </p:txBody>
      </p:sp>
      <p:sp>
        <p:nvSpPr>
          <p:cNvPr id="3075" name="Content Placeholder 2"/>
          <p:cNvSpPr>
            <a:spLocks noGrp="1"/>
          </p:cNvSpPr>
          <p:nvPr>
            <p:ph idx="1"/>
          </p:nvPr>
        </p:nvSpPr>
        <p:spPr>
          <a:xfrm>
            <a:off x="457200" y="1066800"/>
            <a:ext cx="8301072" cy="5379720"/>
          </a:xfrm>
        </p:spPr>
        <p:txBody>
          <a:bodyPr>
            <a:normAutofit/>
          </a:bodyPr>
          <a:lstStyle/>
          <a:p>
            <a:pPr marL="0" indent="0">
              <a:buNone/>
            </a:pPr>
            <a:endParaRPr lang="en-US" i="1" dirty="0" smtClean="0"/>
          </a:p>
          <a:p>
            <a:pPr marL="0" indent="0">
              <a:buNone/>
            </a:pPr>
            <a:r>
              <a:rPr lang="en-US" i="1" dirty="0" smtClean="0"/>
              <a:t>Overview of </a:t>
            </a:r>
            <a:r>
              <a:rPr lang="en-US" i="1" dirty="0"/>
              <a:t>the processes and procedures </a:t>
            </a:r>
            <a:r>
              <a:rPr lang="en-US" i="1" dirty="0" smtClean="0"/>
              <a:t>established </a:t>
            </a:r>
            <a:r>
              <a:rPr lang="en-US" i="1" dirty="0"/>
              <a:t>for the ERCOT </a:t>
            </a:r>
            <a:r>
              <a:rPr lang="en-US" i="1" dirty="0" smtClean="0"/>
              <a:t>Retail market </a:t>
            </a:r>
            <a:r>
              <a:rPr lang="en-US" i="1" dirty="0"/>
              <a:t>and </a:t>
            </a:r>
            <a:r>
              <a:rPr lang="en-US" i="1" dirty="0" smtClean="0"/>
              <a:t>its Market Participants, and suggestions for preparation in the events of </a:t>
            </a:r>
            <a:r>
              <a:rPr lang="en-US" i="1" dirty="0"/>
              <a:t>a major weather event </a:t>
            </a:r>
            <a:r>
              <a:rPr lang="en-US" i="1" dirty="0" smtClean="0"/>
              <a:t>which may necessitate emergency operation deployment/activation in order </a:t>
            </a:r>
            <a:r>
              <a:rPr lang="en-US" i="1" dirty="0"/>
              <a:t>to preserve the integrity and reliability of the ERCOT grid.  </a:t>
            </a:r>
            <a:endParaRPr lang="en-US" dirty="0"/>
          </a:p>
          <a:p>
            <a:pPr marL="0" indent="0">
              <a:buNone/>
            </a:pPr>
            <a:endParaRPr lang="en-US" i="1" dirty="0" smtClean="0"/>
          </a:p>
          <a:p>
            <a:pPr marL="0" indent="0">
              <a:buNone/>
            </a:pPr>
            <a:r>
              <a:rPr lang="en-US" i="1" dirty="0" smtClean="0"/>
              <a:t>Highlighting applicable </a:t>
            </a:r>
            <a:r>
              <a:rPr lang="en-US" i="1" dirty="0"/>
              <a:t>PUCT substantive rules, </a:t>
            </a:r>
            <a:r>
              <a:rPr lang="en-US" i="1" dirty="0" smtClean="0"/>
              <a:t>ERCOT Nodal Protocols</a:t>
            </a:r>
            <a:r>
              <a:rPr lang="en-US" i="1" dirty="0"/>
              <a:t>, </a:t>
            </a:r>
            <a:r>
              <a:rPr lang="en-US" i="1" dirty="0" smtClean="0"/>
              <a:t>Retail operational </a:t>
            </a:r>
            <a:r>
              <a:rPr lang="en-US" i="1" dirty="0"/>
              <a:t>practices, and </a:t>
            </a:r>
            <a:r>
              <a:rPr lang="en-US" i="1" dirty="0" smtClean="0"/>
              <a:t>Market Participant communications utilized before, during, and after </a:t>
            </a:r>
            <a:r>
              <a:rPr lang="en-US" i="1" dirty="0"/>
              <a:t>emergency </a:t>
            </a:r>
            <a:r>
              <a:rPr lang="en-US" i="1" dirty="0" smtClean="0"/>
              <a:t>situations including, but not limited to:  ERCOT </a:t>
            </a:r>
            <a:r>
              <a:rPr lang="en-US" i="1" dirty="0"/>
              <a:t>Energy Emergency Alert </a:t>
            </a:r>
            <a:r>
              <a:rPr lang="en-US" i="1" dirty="0" smtClean="0"/>
              <a:t>(EEA) operations</a:t>
            </a:r>
            <a:r>
              <a:rPr lang="en-US" i="1" dirty="0"/>
              <a:t>, </a:t>
            </a:r>
            <a:r>
              <a:rPr lang="en-US" i="1" dirty="0" smtClean="0"/>
              <a:t>critical </a:t>
            </a:r>
            <a:r>
              <a:rPr lang="en-US" i="1" dirty="0"/>
              <a:t>care/critical load </a:t>
            </a:r>
            <a:r>
              <a:rPr lang="en-US" i="1" dirty="0" smtClean="0"/>
              <a:t>processes</a:t>
            </a:r>
            <a:r>
              <a:rPr lang="en-US" i="1" dirty="0"/>
              <a:t>,  TDSP outage management and communications, handling of AMS data during </a:t>
            </a:r>
            <a:r>
              <a:rPr lang="en-US" i="1" dirty="0" smtClean="0"/>
              <a:t>prolonged </a:t>
            </a:r>
            <a:r>
              <a:rPr lang="en-US" i="1" dirty="0"/>
              <a:t>widespread </a:t>
            </a:r>
            <a:r>
              <a:rPr lang="en-US" i="1" dirty="0" smtClean="0"/>
              <a:t>outages, </a:t>
            </a:r>
            <a:r>
              <a:rPr lang="en-US" i="1" dirty="0"/>
              <a:t>and </a:t>
            </a:r>
            <a:r>
              <a:rPr lang="en-US" i="1" dirty="0" smtClean="0"/>
              <a:t>overview </a:t>
            </a:r>
            <a:r>
              <a:rPr lang="en-US" i="1" dirty="0"/>
              <a:t>of the </a:t>
            </a:r>
            <a:r>
              <a:rPr lang="en-US" i="1" dirty="0" smtClean="0"/>
              <a:t>Mass </a:t>
            </a:r>
            <a:r>
              <a:rPr lang="en-US" i="1" dirty="0"/>
              <a:t>Transition </a:t>
            </a:r>
            <a:r>
              <a:rPr lang="en-US" i="1" dirty="0" smtClean="0"/>
              <a:t>process.</a:t>
            </a:r>
            <a:endParaRPr lang="en-US" dirty="0"/>
          </a:p>
          <a:p>
            <a:pPr marL="0" indent="0">
              <a:buNone/>
            </a:pPr>
            <a:endParaRPr lang="en-US" i="1" dirty="0" smtClean="0"/>
          </a:p>
          <a:p>
            <a:pPr marL="0" indent="0">
              <a:buNone/>
            </a:pPr>
            <a:r>
              <a:rPr lang="en-US" i="1" dirty="0" smtClean="0"/>
              <a:t>These </a:t>
            </a:r>
            <a:r>
              <a:rPr lang="en-US" i="1" dirty="0"/>
              <a:t>workshops </a:t>
            </a:r>
            <a:r>
              <a:rPr lang="en-US" i="1" dirty="0" smtClean="0"/>
              <a:t>will be held twice a year and Market </a:t>
            </a:r>
            <a:r>
              <a:rPr lang="en-US" i="1" dirty="0"/>
              <a:t>Participants are encouraged to fully review referenced </a:t>
            </a:r>
            <a:r>
              <a:rPr lang="en-US" i="1" dirty="0" smtClean="0"/>
              <a:t>PUCT Rules </a:t>
            </a:r>
            <a:r>
              <a:rPr lang="en-US" i="1" dirty="0"/>
              <a:t>and </a:t>
            </a:r>
            <a:r>
              <a:rPr lang="en-US" i="1" dirty="0" smtClean="0"/>
              <a:t>ERCOT Protocols and Market Guides for </a:t>
            </a:r>
            <a:r>
              <a:rPr lang="en-US" i="1" dirty="0"/>
              <a:t>a full understanding of applicable rules and protocols.    </a:t>
            </a:r>
            <a:endParaRPr lang="en-US" dirty="0"/>
          </a:p>
          <a:p>
            <a:pPr marL="400050" lvl="1" indent="0">
              <a:buNone/>
            </a:pPr>
            <a:endParaRPr lang="en-US" sz="2000" dirty="0"/>
          </a:p>
        </p:txBody>
      </p:sp>
      <p:sp>
        <p:nvSpPr>
          <p:cNvPr id="2" name="Slide Number Placeholder 1"/>
          <p:cNvSpPr>
            <a:spLocks noGrp="1"/>
          </p:cNvSpPr>
          <p:nvPr>
            <p:ph type="sldNum" sz="quarter" idx="12"/>
          </p:nvPr>
        </p:nvSpPr>
        <p:spPr/>
        <p:txBody>
          <a:bodyPr/>
          <a:lstStyle/>
          <a:p>
            <a:pPr>
              <a:defRPr/>
            </a:pPr>
            <a:fld id="{CD7B598F-1C66-4E41-949D-FD315BED91F4}" type="slidenum">
              <a:rPr lang="en-US" smtClean="0"/>
              <a:pPr>
                <a:defRPr/>
              </a:pPr>
              <a:t>3</a:t>
            </a:fld>
            <a:endParaRPr lang="en-US" dirty="0"/>
          </a:p>
        </p:txBody>
      </p:sp>
    </p:spTree>
    <p:extLst>
      <p:ext uri="{BB962C8B-B14F-4D97-AF65-F5344CB8AC3E}">
        <p14:creationId xmlns:p14="http://schemas.microsoft.com/office/powerpoint/2010/main" val="29346158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normAutofit fontScale="90000"/>
          </a:bodyPr>
          <a:lstStyle/>
          <a:p>
            <a:r>
              <a:rPr lang="en-US" altLang="en-US" dirty="0"/>
              <a:t>Market </a:t>
            </a:r>
            <a:r>
              <a:rPr lang="en-US" altLang="en-US" dirty="0" smtClean="0"/>
              <a:t>Communications of Mass Transition event</a:t>
            </a:r>
            <a:endParaRPr lang="en-US" altLang="en-US" dirty="0"/>
          </a:p>
        </p:txBody>
      </p:sp>
    </p:spTree>
    <p:extLst>
      <p:ext uri="{BB962C8B-B14F-4D97-AF65-F5344CB8AC3E}">
        <p14:creationId xmlns:p14="http://schemas.microsoft.com/office/powerpoint/2010/main" val="27751150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90525" y="522765"/>
            <a:ext cx="8286750" cy="479822"/>
          </a:xfrm>
        </p:spPr>
        <p:txBody>
          <a:bodyPr>
            <a:normAutofit fontScale="90000"/>
          </a:bodyPr>
          <a:lstStyle/>
          <a:p>
            <a:pPr algn="l"/>
            <a:r>
              <a:rPr lang="en-US" altLang="en-US" sz="2100" u="sng" dirty="0"/>
              <a:t>ERCOT Market Communications</a:t>
            </a:r>
          </a:p>
        </p:txBody>
      </p:sp>
      <p:sp>
        <p:nvSpPr>
          <p:cNvPr id="3075" name="Content Placeholder 2"/>
          <p:cNvSpPr>
            <a:spLocks noGrp="1"/>
          </p:cNvSpPr>
          <p:nvPr>
            <p:ph idx="1"/>
          </p:nvPr>
        </p:nvSpPr>
        <p:spPr>
          <a:xfrm>
            <a:off x="390525" y="1219200"/>
            <a:ext cx="8286750" cy="4229100"/>
          </a:xfrm>
        </p:spPr>
        <p:txBody>
          <a:bodyPr>
            <a:normAutofit/>
          </a:bodyPr>
          <a:lstStyle/>
          <a:p>
            <a:pPr marL="0" indent="0">
              <a:buNone/>
            </a:pPr>
            <a:r>
              <a:rPr lang="en-US" altLang="en-US" sz="1800" dirty="0"/>
              <a:t>PUCT Subst. Rule </a:t>
            </a:r>
            <a:r>
              <a:rPr lang="en-US" sz="1800" dirty="0"/>
              <a:t>§25.43(u) – Market Notice of Transition to POLR Service</a:t>
            </a:r>
          </a:p>
          <a:p>
            <a:pPr marL="0" indent="0">
              <a:buNone/>
            </a:pPr>
            <a:endParaRPr lang="en-US" sz="750" b="1" i="1" dirty="0"/>
          </a:p>
          <a:p>
            <a:pPr marL="0" indent="0">
              <a:buNone/>
            </a:pPr>
            <a:r>
              <a:rPr lang="en-US" sz="1800" dirty="0"/>
              <a:t>ERCOT shall notify all affected Market Participants and the Retail Market Subcommittee (RMS) email listserv of a mass transition event within the same day of an initial mass-transition call after the call has taken place. The notification shall include the exiting REP’s name, total number of ESI IDs, and estimated load. </a:t>
            </a:r>
          </a:p>
          <a:p>
            <a:pPr marL="0" indent="0">
              <a:buNone/>
            </a:pPr>
            <a:endParaRPr lang="en-US" sz="1800" dirty="0"/>
          </a:p>
        </p:txBody>
      </p:sp>
      <p:sp>
        <p:nvSpPr>
          <p:cNvPr id="2" name="Slide Number Placeholder 1"/>
          <p:cNvSpPr>
            <a:spLocks noGrp="1"/>
          </p:cNvSpPr>
          <p:nvPr>
            <p:ph type="sldNum" sz="quarter" idx="12"/>
          </p:nvPr>
        </p:nvSpPr>
        <p:spPr/>
        <p:txBody>
          <a:bodyPr/>
          <a:lstStyle/>
          <a:p>
            <a:fld id="{1E09741A-8745-4CAC-98C4-CEF0F7BA0772}" type="slidenum">
              <a:rPr lang="en-US" smtClean="0"/>
              <a:t>31</a:t>
            </a:fld>
            <a:endParaRPr lang="en-US"/>
          </a:p>
        </p:txBody>
      </p:sp>
      <p:sp>
        <p:nvSpPr>
          <p:cNvPr id="3" name="TextBox 2">
            <a:extLst>
              <a:ext uri="{FF2B5EF4-FFF2-40B4-BE49-F238E27FC236}">
                <a16:creationId xmlns:a16="http://schemas.microsoft.com/office/drawing/2014/main" id="{94CF6FB3-5989-4F4D-A50A-62BD6B360FE5}"/>
              </a:ext>
            </a:extLst>
          </p:cNvPr>
          <p:cNvSpPr txBox="1"/>
          <p:nvPr/>
        </p:nvSpPr>
        <p:spPr>
          <a:xfrm>
            <a:off x="228600" y="3510677"/>
            <a:ext cx="8610600" cy="2862322"/>
          </a:xfrm>
          <a:prstGeom prst="rect">
            <a:avLst/>
          </a:prstGeom>
          <a:noFill/>
          <a:ln w="76200">
            <a:solidFill>
              <a:schemeClr val="tx1"/>
            </a:solidFill>
          </a:ln>
        </p:spPr>
        <p:txBody>
          <a:bodyPr wrap="square" rtlCol="0">
            <a:spAutoFit/>
          </a:bodyPr>
          <a:lstStyle/>
          <a:p>
            <a:pPr algn="ctr"/>
            <a:r>
              <a:rPr lang="en-US" u="sng" dirty="0"/>
              <a:t>Market Participant </a:t>
            </a:r>
            <a:r>
              <a:rPr lang="en-US" u="sng" dirty="0" smtClean="0"/>
              <a:t>suggested steps for Mass </a:t>
            </a:r>
            <a:r>
              <a:rPr lang="en-US" u="sng" dirty="0"/>
              <a:t>Transition </a:t>
            </a:r>
            <a:r>
              <a:rPr lang="en-US" u="sng" dirty="0" smtClean="0"/>
              <a:t>event readiness:</a:t>
            </a:r>
            <a:endParaRPr lang="en-US" u="sng" dirty="0"/>
          </a:p>
          <a:p>
            <a:pPr marL="342900" indent="-342900">
              <a:buAutoNum type="arabicPeriod"/>
            </a:pPr>
            <a:r>
              <a:rPr lang="en-US" dirty="0"/>
              <a:t>Ensure Authorized Representative (AR) and Back-up AR contacts are up-to-date via ERCOT Notice of Change of Information (NCI) form for timely ERCOT communications regarding:</a:t>
            </a:r>
          </a:p>
          <a:p>
            <a:pPr marL="685800" lvl="1" indent="-342900">
              <a:buFont typeface="Arial" panose="020B0604020202020204" pitchFamily="34" charset="0"/>
              <a:buChar char="•"/>
            </a:pPr>
            <a:r>
              <a:rPr lang="en-US" dirty="0"/>
              <a:t>Notification of Mass Transition event</a:t>
            </a:r>
          </a:p>
          <a:p>
            <a:pPr marL="685800" lvl="1" indent="-342900">
              <a:buFont typeface="Arial" panose="020B0604020202020204" pitchFamily="34" charset="0"/>
              <a:buChar char="•"/>
            </a:pPr>
            <a:r>
              <a:rPr lang="en-US" dirty="0"/>
              <a:t>Receipt of ESI ID file</a:t>
            </a:r>
          </a:p>
          <a:p>
            <a:pPr marL="342900" indent="-342900">
              <a:buAutoNum type="arabicPeriod" startAt="2"/>
            </a:pPr>
            <a:r>
              <a:rPr lang="en-US" i="1" dirty="0" smtClean="0"/>
              <a:t>“ERCOT Initiated” </a:t>
            </a:r>
            <a:r>
              <a:rPr lang="en-US" dirty="0" smtClean="0"/>
              <a:t>MarkeTrak issues </a:t>
            </a:r>
            <a:r>
              <a:rPr lang="en-US" dirty="0"/>
              <a:t>may be received by any impacted REPs with in-flight transactions involving exiting </a:t>
            </a:r>
            <a:r>
              <a:rPr lang="en-US" dirty="0" smtClean="0"/>
              <a:t>CR(s)</a:t>
            </a:r>
            <a:endParaRPr lang="en-US" dirty="0"/>
          </a:p>
          <a:p>
            <a:pPr marL="342900" indent="-342900">
              <a:buFontTx/>
              <a:buAutoNum type="arabicPeriod" startAt="2"/>
            </a:pPr>
            <a:r>
              <a:rPr lang="en-US" dirty="0"/>
              <a:t>Customer Billing and Contact Information (CBCI) </a:t>
            </a:r>
            <a:r>
              <a:rPr lang="en-US" dirty="0" smtClean="0"/>
              <a:t>file will </a:t>
            </a:r>
            <a:r>
              <a:rPr lang="en-US" dirty="0"/>
              <a:t>be received via </a:t>
            </a:r>
            <a:r>
              <a:rPr lang="en-US" dirty="0" smtClean="0"/>
              <a:t>NAESB</a:t>
            </a:r>
          </a:p>
          <a:p>
            <a:pPr marL="342900" indent="-342900">
              <a:buFontTx/>
              <a:buAutoNum type="arabicPeriod" startAt="2"/>
            </a:pPr>
            <a:r>
              <a:rPr lang="en-US" dirty="0" smtClean="0">
                <a:hlinkClick r:id="rId3"/>
              </a:rPr>
              <a:t>Mass Transition Web-Based Training </a:t>
            </a:r>
            <a:r>
              <a:rPr lang="en-US" dirty="0" smtClean="0"/>
              <a:t>for familiarity of Mass Transition process</a:t>
            </a:r>
            <a:endParaRPr lang="en-US" dirty="0"/>
          </a:p>
        </p:txBody>
      </p:sp>
    </p:spTree>
    <p:extLst>
      <p:ext uri="{BB962C8B-B14F-4D97-AF65-F5344CB8AC3E}">
        <p14:creationId xmlns:p14="http://schemas.microsoft.com/office/powerpoint/2010/main" val="40827866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85750" y="971550"/>
            <a:ext cx="8401050" cy="479822"/>
          </a:xfrm>
        </p:spPr>
        <p:txBody>
          <a:bodyPr>
            <a:normAutofit fontScale="90000"/>
          </a:bodyPr>
          <a:lstStyle/>
          <a:p>
            <a:pPr algn="l"/>
            <a:r>
              <a:rPr lang="en-US" altLang="en-US" sz="2100" u="sng" dirty="0"/>
              <a:t>Customer Communications (pre-transition)</a:t>
            </a:r>
          </a:p>
        </p:txBody>
      </p:sp>
      <p:sp>
        <p:nvSpPr>
          <p:cNvPr id="3075" name="Content Placeholder 2"/>
          <p:cNvSpPr>
            <a:spLocks noGrp="1"/>
          </p:cNvSpPr>
          <p:nvPr>
            <p:ph idx="1"/>
          </p:nvPr>
        </p:nvSpPr>
        <p:spPr>
          <a:xfrm>
            <a:off x="285750" y="1451371"/>
            <a:ext cx="8629650" cy="4263629"/>
          </a:xfrm>
        </p:spPr>
        <p:txBody>
          <a:bodyPr>
            <a:normAutofit lnSpcReduction="10000"/>
          </a:bodyPr>
          <a:lstStyle/>
          <a:p>
            <a:pPr marL="0" indent="0">
              <a:buNone/>
            </a:pPr>
            <a:endParaRPr lang="en-US" altLang="en-US" sz="1650" dirty="0"/>
          </a:p>
          <a:p>
            <a:pPr marL="0" indent="0">
              <a:buNone/>
            </a:pPr>
            <a:r>
              <a:rPr lang="en-US" altLang="en-US" sz="1650" dirty="0"/>
              <a:t>PUCT Subst. Rule </a:t>
            </a:r>
            <a:r>
              <a:rPr lang="en-US" sz="1650" dirty="0"/>
              <a:t>§25.43(t) - Notice of transition to POLR service to customers</a:t>
            </a:r>
          </a:p>
          <a:p>
            <a:pPr marL="0" indent="0">
              <a:buNone/>
            </a:pPr>
            <a:endParaRPr lang="en-US" sz="750" b="1" i="1" dirty="0"/>
          </a:p>
          <a:p>
            <a:pPr marL="0" indent="0">
              <a:buNone/>
            </a:pPr>
            <a:r>
              <a:rPr lang="en-US" sz="1650" b="1" i="1" dirty="0">
                <a:solidFill>
                  <a:srgbClr val="FF0000"/>
                </a:solidFill>
              </a:rPr>
              <a:t>When a customer is moved to POLR service, the customer shall be provided notice of the transition </a:t>
            </a:r>
            <a:r>
              <a:rPr lang="en-US" sz="1650" b="1" i="1" u="sng" dirty="0">
                <a:solidFill>
                  <a:srgbClr val="FF0000"/>
                </a:solidFill>
              </a:rPr>
              <a:t>by ERCOT, the REP transitioning the customer, and the POLR provider</a:t>
            </a:r>
            <a:r>
              <a:rPr lang="en-US" sz="1650" b="1" i="1" dirty="0">
                <a:solidFill>
                  <a:srgbClr val="FF0000"/>
                </a:solidFill>
              </a:rPr>
              <a:t>.</a:t>
            </a:r>
            <a:r>
              <a:rPr lang="en-US" sz="1650" dirty="0">
                <a:solidFill>
                  <a:srgbClr val="FF0000"/>
                </a:solidFill>
              </a:rPr>
              <a:t> </a:t>
            </a:r>
          </a:p>
          <a:p>
            <a:pPr marL="0" indent="0">
              <a:buNone/>
            </a:pPr>
            <a:r>
              <a:rPr lang="en-US" sz="750" dirty="0">
                <a:solidFill>
                  <a:srgbClr val="FF0000"/>
                </a:solidFill>
              </a:rPr>
              <a:t/>
            </a:r>
            <a:br>
              <a:rPr lang="en-US" sz="750" dirty="0">
                <a:solidFill>
                  <a:srgbClr val="FF0000"/>
                </a:solidFill>
              </a:rPr>
            </a:br>
            <a:r>
              <a:rPr lang="en-US" sz="1650" dirty="0"/>
              <a:t>The ERCOT notice shall be provided within two days of the time ERCOT and the transitioning REP know that the customer shall be transitioned and customer contact information is available. If ERCOT cannot provide notice to customers within two days, it shall provide notice as soon as practicable. </a:t>
            </a:r>
            <a:br>
              <a:rPr lang="en-US" sz="1650" dirty="0"/>
            </a:br>
            <a:endParaRPr lang="en-US" sz="750" dirty="0"/>
          </a:p>
          <a:p>
            <a:pPr marL="300038" lvl="2" indent="0">
              <a:buNone/>
            </a:pPr>
            <a:r>
              <a:rPr lang="en-US" sz="1650" dirty="0"/>
              <a:t>(1) ERCOT notice methods </a:t>
            </a:r>
            <a:r>
              <a:rPr lang="en-US" sz="1650" b="1" i="1" dirty="0">
                <a:solidFill>
                  <a:srgbClr val="FF0000"/>
                </a:solidFill>
              </a:rPr>
              <a:t>shall include a post-card</a:t>
            </a:r>
            <a:r>
              <a:rPr lang="en-US" sz="1650" dirty="0"/>
              <a:t>, containing the official commission seal with language and format approved by the commission. ERCOT shall notify transitioned customers with an </a:t>
            </a:r>
            <a:r>
              <a:rPr lang="en-US" sz="1650" b="1" i="1" dirty="0">
                <a:solidFill>
                  <a:srgbClr val="FF0000"/>
                </a:solidFill>
              </a:rPr>
              <a:t>automated phone-call and email </a:t>
            </a:r>
            <a:r>
              <a:rPr lang="en-US" sz="1650" dirty="0"/>
              <a:t>to the extent the information to contact the customer is available pursuant to subsection (p)(6) of this section. ERCOT shall study the effectiveness of the notice methods used and report the results to the commission. </a:t>
            </a:r>
            <a:endParaRPr lang="en-US" sz="1350" b="1" i="1" dirty="0"/>
          </a:p>
        </p:txBody>
      </p:sp>
      <p:sp>
        <p:nvSpPr>
          <p:cNvPr id="2" name="Slide Number Placeholder 1"/>
          <p:cNvSpPr>
            <a:spLocks noGrp="1"/>
          </p:cNvSpPr>
          <p:nvPr>
            <p:ph type="sldNum" sz="quarter" idx="12"/>
          </p:nvPr>
        </p:nvSpPr>
        <p:spPr/>
        <p:txBody>
          <a:bodyPr/>
          <a:lstStyle/>
          <a:p>
            <a:fld id="{1E09741A-8745-4CAC-98C4-CEF0F7BA0772}" type="slidenum">
              <a:rPr lang="en-US" smtClean="0"/>
              <a:t>32</a:t>
            </a:fld>
            <a:endParaRPr lang="en-US"/>
          </a:p>
        </p:txBody>
      </p:sp>
    </p:spTree>
    <p:extLst>
      <p:ext uri="{BB962C8B-B14F-4D97-AF65-F5344CB8AC3E}">
        <p14:creationId xmlns:p14="http://schemas.microsoft.com/office/powerpoint/2010/main" val="480569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1371600" y="1485900"/>
            <a:ext cx="6457950" cy="4229100"/>
          </a:xfrm>
        </p:spPr>
        <p:txBody>
          <a:bodyPr anchor="ctr"/>
          <a:lstStyle/>
          <a:p>
            <a:pPr marL="300038" lvl="1" indent="0" algn="ctr">
              <a:buNone/>
            </a:pPr>
            <a:r>
              <a:rPr lang="en-US" sz="3300" dirty="0"/>
              <a:t>Questions?</a:t>
            </a:r>
          </a:p>
          <a:p>
            <a:pPr marL="300038" lvl="1" indent="0" algn="ctr">
              <a:buNone/>
            </a:pPr>
            <a:endParaRPr lang="en-US" sz="3300" dirty="0"/>
          </a:p>
          <a:p>
            <a:pPr marL="300038" lvl="1" indent="0" algn="ctr">
              <a:buNone/>
            </a:pPr>
            <a:endParaRPr lang="en-US" sz="3300" dirty="0"/>
          </a:p>
        </p:txBody>
      </p:sp>
      <p:sp>
        <p:nvSpPr>
          <p:cNvPr id="2" name="Slide Number Placeholder 1"/>
          <p:cNvSpPr>
            <a:spLocks noGrp="1"/>
          </p:cNvSpPr>
          <p:nvPr>
            <p:ph type="sldNum" sz="quarter" idx="12"/>
          </p:nvPr>
        </p:nvSpPr>
        <p:spPr/>
        <p:txBody>
          <a:bodyPr/>
          <a:lstStyle/>
          <a:p>
            <a:fld id="{1E09741A-8745-4CAC-98C4-CEF0F7BA0772}" type="slidenum">
              <a:rPr lang="en-US" smtClean="0"/>
              <a:t>33</a:t>
            </a:fld>
            <a:endParaRPr lang="en-US"/>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8330" y="3458193"/>
            <a:ext cx="1607344" cy="1607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1256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normAutofit fontScale="90000"/>
          </a:bodyPr>
          <a:lstStyle/>
          <a:p>
            <a:r>
              <a:rPr lang="en-US" altLang="en-US" dirty="0" smtClean="0"/>
              <a:t>ERCOT Energy </a:t>
            </a:r>
            <a:r>
              <a:rPr lang="en-US" altLang="en-US" dirty="0"/>
              <a:t>Emergency </a:t>
            </a:r>
            <a:r>
              <a:rPr lang="en-US" altLang="en-US" dirty="0" smtClean="0"/>
              <a:t>Alert (EEA) Operations</a:t>
            </a:r>
            <a:endParaRPr lang="en-US" altLang="en-US" dirty="0"/>
          </a:p>
        </p:txBody>
      </p:sp>
      <p:sp>
        <p:nvSpPr>
          <p:cNvPr id="2" name="Slide Number Placeholder 1"/>
          <p:cNvSpPr>
            <a:spLocks noGrp="1"/>
          </p:cNvSpPr>
          <p:nvPr>
            <p:ph type="sldNum" sz="quarter" idx="12"/>
          </p:nvPr>
        </p:nvSpPr>
        <p:spPr/>
        <p:txBody>
          <a:bodyPr/>
          <a:lstStyle/>
          <a:p>
            <a:pPr>
              <a:defRPr/>
            </a:pPr>
            <a:fld id="{04D7E80F-B9B0-49F0-B125-13BE8CB3F230}" type="slidenum">
              <a:rPr lang="en-US" smtClean="0"/>
              <a:pPr>
                <a:defRPr/>
              </a:pPr>
              <a:t>4</a:t>
            </a:fld>
            <a:endParaRPr lang="en-US" dirty="0"/>
          </a:p>
        </p:txBody>
      </p:sp>
    </p:spTree>
    <p:extLst>
      <p:ext uri="{BB962C8B-B14F-4D97-AF65-F5344CB8AC3E}">
        <p14:creationId xmlns:p14="http://schemas.microsoft.com/office/powerpoint/2010/main" val="24129083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r>
              <a:rPr lang="en-US" altLang="en-US" dirty="0"/>
              <a:t>ERCOT Role </a:t>
            </a:r>
            <a:br>
              <a:rPr lang="en-US" altLang="en-US" dirty="0"/>
            </a:br>
            <a:r>
              <a:rPr lang="en-US" altLang="en-US" dirty="0"/>
              <a:t>&amp; Responsibilities</a:t>
            </a:r>
          </a:p>
        </p:txBody>
      </p:sp>
      <p:sp>
        <p:nvSpPr>
          <p:cNvPr id="2" name="Slide Number Placeholder 1"/>
          <p:cNvSpPr>
            <a:spLocks noGrp="1"/>
          </p:cNvSpPr>
          <p:nvPr>
            <p:ph type="sldNum" sz="quarter" idx="12"/>
          </p:nvPr>
        </p:nvSpPr>
        <p:spPr/>
        <p:txBody>
          <a:bodyPr/>
          <a:lstStyle/>
          <a:p>
            <a:pPr>
              <a:defRPr/>
            </a:pPr>
            <a:fld id="{04D7E80F-B9B0-49F0-B125-13BE8CB3F230}" type="slidenum">
              <a:rPr lang="en-US" smtClean="0"/>
              <a:pPr>
                <a:defRPr/>
              </a:pPr>
              <a:t>5</a:t>
            </a:fld>
            <a:endParaRPr lang="en-US" dirty="0"/>
          </a:p>
        </p:txBody>
      </p:sp>
    </p:spTree>
    <p:extLst>
      <p:ext uri="{BB962C8B-B14F-4D97-AF65-F5344CB8AC3E}">
        <p14:creationId xmlns:p14="http://schemas.microsoft.com/office/powerpoint/2010/main" val="18820949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905000" y="152400"/>
            <a:ext cx="5562600" cy="6479717"/>
          </a:xfrm>
          <a:prstGeom prst="rect">
            <a:avLst/>
          </a:prstGeom>
          <a:ln>
            <a:solidFill>
              <a:schemeClr val="tx1"/>
            </a:solidFill>
          </a:ln>
        </p:spPr>
      </p:pic>
      <p:sp>
        <p:nvSpPr>
          <p:cNvPr id="2" name="Slide Number Placeholder 1"/>
          <p:cNvSpPr>
            <a:spLocks noGrp="1"/>
          </p:cNvSpPr>
          <p:nvPr>
            <p:ph type="sldNum" sz="quarter" idx="12"/>
          </p:nvPr>
        </p:nvSpPr>
        <p:spPr/>
        <p:txBody>
          <a:bodyPr/>
          <a:lstStyle/>
          <a:p>
            <a:pPr>
              <a:defRPr/>
            </a:pPr>
            <a:fld id="{CD7B598F-1C66-4E41-949D-FD315BED91F4}" type="slidenum">
              <a:rPr lang="en-US" smtClean="0"/>
              <a:pPr>
                <a:defRPr/>
              </a:pPr>
              <a:t>6</a:t>
            </a:fld>
            <a:endParaRPr lang="en-US" dirty="0"/>
          </a:p>
        </p:txBody>
      </p:sp>
    </p:spTree>
    <p:extLst>
      <p:ext uri="{BB962C8B-B14F-4D97-AF65-F5344CB8AC3E}">
        <p14:creationId xmlns:p14="http://schemas.microsoft.com/office/powerpoint/2010/main" val="22664838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838200" y="457200"/>
            <a:ext cx="7386181" cy="4648200"/>
          </a:xfrm>
          <a:prstGeom prst="rect">
            <a:avLst/>
          </a:prstGeom>
          <a:ln>
            <a:solidFill>
              <a:schemeClr val="tx1"/>
            </a:solidFill>
          </a:ln>
        </p:spPr>
      </p:pic>
      <p:sp>
        <p:nvSpPr>
          <p:cNvPr id="2" name="Slide Number Placeholder 1"/>
          <p:cNvSpPr>
            <a:spLocks noGrp="1"/>
          </p:cNvSpPr>
          <p:nvPr>
            <p:ph type="sldNum" sz="quarter" idx="12"/>
          </p:nvPr>
        </p:nvSpPr>
        <p:spPr/>
        <p:txBody>
          <a:bodyPr/>
          <a:lstStyle/>
          <a:p>
            <a:pPr>
              <a:defRPr/>
            </a:pPr>
            <a:fld id="{CD7B598F-1C66-4E41-949D-FD315BED91F4}" type="slidenum">
              <a:rPr lang="en-US" smtClean="0"/>
              <a:pPr>
                <a:defRPr/>
              </a:pPr>
              <a:t>7</a:t>
            </a:fld>
            <a:endParaRPr lang="en-US" dirty="0"/>
          </a:p>
        </p:txBody>
      </p:sp>
      <p:pic>
        <p:nvPicPr>
          <p:cNvPr id="6" name="Picture 5"/>
          <p:cNvPicPr>
            <a:picLocks noChangeAspect="1"/>
          </p:cNvPicPr>
          <p:nvPr/>
        </p:nvPicPr>
        <p:blipFill rotWithShape="1">
          <a:blip r:embed="rId4"/>
          <a:srcRect l="2022"/>
          <a:stretch/>
        </p:blipFill>
        <p:spPr>
          <a:xfrm>
            <a:off x="838200" y="5133975"/>
            <a:ext cx="7386181" cy="809625"/>
          </a:xfrm>
          <a:prstGeom prst="rect">
            <a:avLst/>
          </a:prstGeom>
          <a:ln>
            <a:solidFill>
              <a:schemeClr val="tx1"/>
            </a:solidFill>
          </a:ln>
        </p:spPr>
      </p:pic>
      <p:sp>
        <p:nvSpPr>
          <p:cNvPr id="7" name="Rectangle 6"/>
          <p:cNvSpPr/>
          <p:nvPr/>
        </p:nvSpPr>
        <p:spPr>
          <a:xfrm>
            <a:off x="2514600" y="6155932"/>
            <a:ext cx="4266361" cy="369332"/>
          </a:xfrm>
          <a:prstGeom prst="rect">
            <a:avLst/>
          </a:prstGeom>
        </p:spPr>
        <p:txBody>
          <a:bodyPr wrap="none">
            <a:spAutoFit/>
          </a:bodyPr>
          <a:lstStyle/>
          <a:p>
            <a:r>
              <a:rPr lang="en-US" dirty="0">
                <a:hlinkClick r:id="rId5"/>
              </a:rPr>
              <a:t>http://</a:t>
            </a:r>
            <a:r>
              <a:rPr lang="en-US" dirty="0" smtClean="0">
                <a:hlinkClick r:id="rId5"/>
              </a:rPr>
              <a:t>www.ercot.com/news/summer2021</a:t>
            </a:r>
            <a:r>
              <a:rPr lang="en-US" dirty="0" smtClean="0"/>
              <a:t> </a:t>
            </a:r>
            <a:endParaRPr lang="en-US" dirty="0"/>
          </a:p>
        </p:txBody>
      </p:sp>
    </p:spTree>
    <p:extLst>
      <p:ext uri="{BB962C8B-B14F-4D97-AF65-F5344CB8AC3E}">
        <p14:creationId xmlns:p14="http://schemas.microsoft.com/office/powerpoint/2010/main" val="21313822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54AD2145-03B2-4A6E-B342-474B2550B6E9}" type="slidenum">
              <a:rPr lang="en-US" smtClean="0"/>
              <a:pPr>
                <a:defRPr/>
              </a:pPr>
              <a:t>8</a:t>
            </a:fld>
            <a:endParaRPr lang="en-US" dirty="0"/>
          </a:p>
        </p:txBody>
      </p:sp>
      <p:pic>
        <p:nvPicPr>
          <p:cNvPr id="6" name="Picture 5"/>
          <p:cNvPicPr>
            <a:picLocks noChangeAspect="1"/>
          </p:cNvPicPr>
          <p:nvPr/>
        </p:nvPicPr>
        <p:blipFill>
          <a:blip r:embed="rId3"/>
          <a:stretch>
            <a:fillRect/>
          </a:stretch>
        </p:blipFill>
        <p:spPr>
          <a:xfrm>
            <a:off x="228600" y="120650"/>
            <a:ext cx="8626217" cy="6051550"/>
          </a:xfrm>
          <a:prstGeom prst="rect">
            <a:avLst/>
          </a:prstGeom>
          <a:ln>
            <a:solidFill>
              <a:schemeClr val="tx1"/>
            </a:solidFill>
          </a:ln>
        </p:spPr>
      </p:pic>
    </p:spTree>
    <p:extLst>
      <p:ext uri="{BB962C8B-B14F-4D97-AF65-F5344CB8AC3E}">
        <p14:creationId xmlns:p14="http://schemas.microsoft.com/office/powerpoint/2010/main" val="37249223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28600" y="152400"/>
            <a:ext cx="8763000" cy="639762"/>
          </a:xfrm>
        </p:spPr>
        <p:txBody>
          <a:bodyPr>
            <a:noAutofit/>
          </a:bodyPr>
          <a:lstStyle/>
          <a:p>
            <a:pPr algn="l"/>
            <a:r>
              <a:rPr lang="en-US" altLang="en-US" sz="2400" u="sng" dirty="0"/>
              <a:t>Nodal Protocol 6.5.9, Emergency Operations</a:t>
            </a:r>
          </a:p>
        </p:txBody>
      </p:sp>
      <p:sp>
        <p:nvSpPr>
          <p:cNvPr id="3075" name="Content Placeholder 2"/>
          <p:cNvSpPr>
            <a:spLocks noGrp="1"/>
          </p:cNvSpPr>
          <p:nvPr>
            <p:ph idx="1"/>
          </p:nvPr>
        </p:nvSpPr>
        <p:spPr>
          <a:xfrm>
            <a:off x="457200" y="794437"/>
            <a:ext cx="8229600" cy="5638800"/>
          </a:xfrm>
        </p:spPr>
        <p:txBody>
          <a:bodyPr/>
          <a:lstStyle/>
          <a:p>
            <a:pPr marL="0" indent="0">
              <a:buNone/>
            </a:pPr>
            <a:endParaRPr lang="en-US" sz="2400" u="sng" dirty="0" smtClean="0"/>
          </a:p>
          <a:p>
            <a:pPr marL="0" indent="0">
              <a:buNone/>
            </a:pPr>
            <a:r>
              <a:rPr lang="en-US" sz="2400" u="sng" dirty="0" smtClean="0"/>
              <a:t>NP </a:t>
            </a:r>
            <a:r>
              <a:rPr lang="en-US" sz="2400" u="sng" dirty="0"/>
              <a:t>6.5.9.3(2) – Communication under Emergency Conditions</a:t>
            </a:r>
            <a:br>
              <a:rPr lang="en-US" sz="2400" u="sng" dirty="0"/>
            </a:br>
            <a:r>
              <a:rPr lang="en-US" sz="1000" dirty="0"/>
              <a:t/>
            </a:r>
            <a:br>
              <a:rPr lang="en-US" sz="1000" dirty="0"/>
            </a:br>
            <a:r>
              <a:rPr lang="en-US" sz="2000" i="1" dirty="0"/>
              <a:t>The type of communication ERCOT issues is determined primarily on the basis of the time available for the market to respond before an Emergency Condition occurs.  The timing of these communications could range from days in advance to immediate.  If there is insufficient time to allow the market to react, ERCOT may bypass one or more of the communication steps.</a:t>
            </a:r>
          </a:p>
          <a:p>
            <a:pPr marL="457200" indent="-457200">
              <a:buAutoNum type="arabicParenR"/>
            </a:pPr>
            <a:endParaRPr lang="en-US" sz="800" b="1" i="1" dirty="0"/>
          </a:p>
          <a:p>
            <a:pPr marL="857250" lvl="1" indent="-457200">
              <a:buAutoNum type="arabicParenR"/>
            </a:pPr>
            <a:r>
              <a:rPr lang="en-US" sz="2400" b="1" i="1" dirty="0"/>
              <a:t>Operating Condition Notice (OCN) [NP 6.5.9.3.1</a:t>
            </a:r>
            <a:r>
              <a:rPr lang="en-US" sz="2400" b="1" i="1" dirty="0" smtClean="0"/>
              <a:t>]</a:t>
            </a:r>
          </a:p>
          <a:p>
            <a:pPr marL="857250" lvl="1" indent="-457200">
              <a:buAutoNum type="arabicParenR"/>
            </a:pPr>
            <a:r>
              <a:rPr lang="en-US" sz="2400" b="1" i="1" dirty="0" smtClean="0"/>
              <a:t>Advance Action Notice (AAN) [NP 6.5.9.3.1.1]</a:t>
            </a:r>
            <a:endParaRPr lang="en-US" sz="2400" b="1" i="1" dirty="0"/>
          </a:p>
          <a:p>
            <a:pPr marL="857250" lvl="1" indent="-457200">
              <a:buAutoNum type="arabicParenR"/>
            </a:pPr>
            <a:r>
              <a:rPr lang="en-US" sz="2400" b="1" i="1" dirty="0"/>
              <a:t>Advisory [NP 6.5.9.3.2]</a:t>
            </a:r>
          </a:p>
          <a:p>
            <a:pPr marL="857250" lvl="1" indent="-457200">
              <a:buAutoNum type="arabicParenR"/>
            </a:pPr>
            <a:r>
              <a:rPr lang="en-US" sz="2400" b="1" i="1" dirty="0"/>
              <a:t>Watch [NP 6.5.9.3.3]</a:t>
            </a:r>
          </a:p>
          <a:p>
            <a:pPr marL="857250" lvl="1" indent="-457200">
              <a:buAutoNum type="arabicParenR"/>
            </a:pPr>
            <a:r>
              <a:rPr lang="en-US" sz="2400" b="1" i="1" dirty="0"/>
              <a:t>Emergency Notice [NP 6.5.9.3.4]</a:t>
            </a:r>
          </a:p>
          <a:p>
            <a:pPr marL="457200" indent="-457200">
              <a:buAutoNum type="arabicParenR"/>
            </a:pPr>
            <a:endParaRPr lang="en-US" sz="800" b="1" i="1" dirty="0" smtClean="0"/>
          </a:p>
          <a:p>
            <a:pPr marL="0" indent="0">
              <a:buNone/>
            </a:pPr>
            <a:endParaRPr lang="en-US" sz="2000" i="1" strike="sngStrike" dirty="0">
              <a:solidFill>
                <a:srgbClr val="FF0000"/>
              </a:solidFill>
            </a:endParaRPr>
          </a:p>
        </p:txBody>
      </p:sp>
      <p:sp>
        <p:nvSpPr>
          <p:cNvPr id="2" name="Slide Number Placeholder 1"/>
          <p:cNvSpPr>
            <a:spLocks noGrp="1"/>
          </p:cNvSpPr>
          <p:nvPr>
            <p:ph type="sldNum" sz="quarter" idx="12"/>
          </p:nvPr>
        </p:nvSpPr>
        <p:spPr/>
        <p:txBody>
          <a:bodyPr/>
          <a:lstStyle/>
          <a:p>
            <a:pPr>
              <a:defRPr/>
            </a:pPr>
            <a:fld id="{CD7B598F-1C66-4E41-949D-FD315BED91F4}" type="slidenum">
              <a:rPr lang="en-US" smtClean="0"/>
              <a:pPr>
                <a:defRPr/>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e9c0b8d7-bdb4-4fd3-b62a-f50327aaefce" origin="userSelected">
  <element uid="936e22d5-45a7-4cb7-95ab-1aa8c7c88789" value=""/>
</sisl>
</file>

<file path=customXml/itemProps1.xml><?xml version="1.0" encoding="utf-8"?>
<ds:datastoreItem xmlns:ds="http://schemas.openxmlformats.org/officeDocument/2006/customXml" ds:itemID="{A1052138-3E31-47F5-9A92-5EFAEE4FE84D}">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TM10001115[[fn=Parcel]]</Template>
  <TotalTime>9402</TotalTime>
  <Words>2116</Words>
  <Application>Microsoft Office PowerPoint</Application>
  <PresentationFormat>On-screen Show (4:3)</PresentationFormat>
  <Paragraphs>222</Paragraphs>
  <Slides>33</Slides>
  <Notes>33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8" baseType="lpstr">
      <vt:lpstr>Arial</vt:lpstr>
      <vt:lpstr>Calibri</vt:lpstr>
      <vt:lpstr>Gill Sans MT</vt:lpstr>
      <vt:lpstr>Parcel</vt:lpstr>
      <vt:lpstr>Document</vt:lpstr>
      <vt:lpstr>PowerPoint Presentation</vt:lpstr>
      <vt:lpstr>PowerPoint Presentation</vt:lpstr>
      <vt:lpstr>Scope &amp; Purpose</vt:lpstr>
      <vt:lpstr>ERCOT Energy Emergency Alert (EEA) Operations</vt:lpstr>
      <vt:lpstr>ERCOT Role  &amp; Responsibilities</vt:lpstr>
      <vt:lpstr>PowerPoint Presentation</vt:lpstr>
      <vt:lpstr>PowerPoint Presentation</vt:lpstr>
      <vt:lpstr>PowerPoint Presentation</vt:lpstr>
      <vt:lpstr>Nodal Protocol 6.5.9, Emergency Operations</vt:lpstr>
      <vt:lpstr>Nodal Protocol 6.5.9.3.4, Emergency Notice</vt:lpstr>
      <vt:lpstr>TSP/DSP  Role &amp; Responsibilities</vt:lpstr>
      <vt:lpstr>PowerPoint Presentation</vt:lpstr>
      <vt:lpstr>Example: Timing of ERCOT Instructions to TSP/DSP</vt:lpstr>
      <vt:lpstr>Nodal Operating Guide 4.5.3.4, Load Shed Obligation</vt:lpstr>
      <vt:lpstr>EEA Termination</vt:lpstr>
      <vt:lpstr>Nodal Operating Guide 4.5.3.5, EEA Termination</vt:lpstr>
      <vt:lpstr>Additional ERCOT Communications Information</vt:lpstr>
      <vt:lpstr>ERCOT Energy Emergency Alerts (EEA) Matrix  </vt:lpstr>
      <vt:lpstr>PowerPoint Presentation</vt:lpstr>
      <vt:lpstr> TDU evaluation and  approval of   Critical Care,  Chronic Condition &amp; Critical Load applications</vt:lpstr>
      <vt:lpstr>For your Reference</vt:lpstr>
      <vt:lpstr>Critical Load, Critical Care, Chronic Condition</vt:lpstr>
      <vt:lpstr>Critical Load, Critical Care, Chronic Condition</vt:lpstr>
      <vt:lpstr>PowerPoint Presentation</vt:lpstr>
      <vt:lpstr>TDSP AMS Data Practices   &amp;  TDSP EOP Procedures </vt:lpstr>
      <vt:lpstr>PowerPoint Presentation</vt:lpstr>
      <vt:lpstr>Overview of Mass Transition process, Timeline, and communications</vt:lpstr>
      <vt:lpstr>PowerPoint Presentation</vt:lpstr>
      <vt:lpstr>Mass Transition Timeline</vt:lpstr>
      <vt:lpstr>Market Communications of Mass Transition event</vt:lpstr>
      <vt:lpstr>ERCOT Market Communications</vt:lpstr>
      <vt:lpstr>Customer Communications (pre-transition)</vt:lpstr>
      <vt:lpstr>PowerPoint Presentation</vt:lpstr>
    </vt:vector>
  </TitlesOfParts>
  <Company>American Electric Power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RMS Summer  Preparedness Workshop</dc:title>
  <dc:creator>s262089</dc:creator>
  <cp:keywords/>
  <cp:lastModifiedBy>s262089</cp:lastModifiedBy>
  <cp:revision>83</cp:revision>
  <dcterms:created xsi:type="dcterms:W3CDTF">2019-02-13T19:54:11Z</dcterms:created>
  <dcterms:modified xsi:type="dcterms:W3CDTF">2021-11-01T21:22:57Z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ec94c437-166d-4171-ab34-967cb5c40d46</vt:lpwstr>
  </property>
  <property fmtid="{D5CDD505-2E9C-101B-9397-08002B2CF9AE}" pid="3" name="bjSaver">
    <vt:lpwstr>hVeZjyyepu7wfUb3kwBo4T82bAn9HrXq</vt:lpwstr>
  </property>
  <property fmtid="{D5CDD505-2E9C-101B-9397-08002B2CF9AE}" pid="4" name="bjDocumentLabelXML">
    <vt:lpwstr>&lt;?xml version="1.0" encoding="us-ascii"?&gt;&lt;sisl xmlns:xsi="http://www.w3.org/2001/XMLSchema-instance" xmlns:xsd="http://www.w3.org/2001/XMLSchema" sislVersion="0" policy="e9c0b8d7-bdb4-4fd3-b62a-f50327aaefce" origin="userSelected" xmlns="http://www.boldonj</vt:lpwstr>
  </property>
  <property fmtid="{D5CDD505-2E9C-101B-9397-08002B2CF9AE}" pid="5" name="bjDocumentLabelXML-0">
    <vt:lpwstr>ames.com/2008/01/sie/internal/label"&gt;&lt;element uid="936e22d5-45a7-4cb7-95ab-1aa8c7c88789" value="" /&gt;&lt;/sisl&gt;</vt:lpwstr>
  </property>
  <property fmtid="{D5CDD505-2E9C-101B-9397-08002B2CF9AE}" pid="6" name="bjDocumentSecurityLabel">
    <vt:lpwstr>Uncategorized</vt:lpwstr>
  </property>
</Properties>
</file>