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70" r:id="rId7"/>
    <p:sldId id="267" r:id="rId8"/>
    <p:sldId id="280" r:id="rId9"/>
    <p:sldId id="269" r:id="rId10"/>
    <p:sldId id="281" r:id="rId11"/>
    <p:sldId id="27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582" autoAdjust="0"/>
  </p:normalViewPr>
  <p:slideViewPr>
    <p:cSldViewPr showGuides="1">
      <p:cViewPr>
        <p:scale>
          <a:sx n="100" d="100"/>
          <a:sy n="100" d="100"/>
        </p:scale>
        <p:origin x="55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278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89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415790"/>
            <a:ext cx="5928360" cy="41833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3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2400" y="4415790"/>
            <a:ext cx="6629400" cy="4183380"/>
          </a:xfrm>
        </p:spPr>
        <p:txBody>
          <a:bodyPr/>
          <a:lstStyle/>
          <a:p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98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6200" y="4415790"/>
            <a:ext cx="6705600" cy="4652010"/>
          </a:xfrm>
        </p:spPr>
        <p:txBody>
          <a:bodyPr/>
          <a:lstStyle/>
          <a:p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91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6200" y="4415790"/>
            <a:ext cx="6781800" cy="4652010"/>
          </a:xfrm>
        </p:spPr>
        <p:txBody>
          <a:bodyPr/>
          <a:lstStyle/>
          <a:p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05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89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PRegistration@ercot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NPRR1073 Implementation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Davida Dwyer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November 3, 2021 WMS Meeting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NPRR1073  Adopted in Response to Uri Defaults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1600"/>
              </a:spcBef>
              <a:buNone/>
            </a:pPr>
            <a:r>
              <a:rPr lang="en-US" dirty="0">
                <a:solidFill>
                  <a:schemeClr val="tx2"/>
                </a:solidFill>
              </a:rPr>
              <a:t>Stakeholders expressed desires to prevent</a:t>
            </a:r>
          </a:p>
          <a:p>
            <a:pPr marL="571500" indent="-277813">
              <a:lnSpc>
                <a:spcPct val="150000"/>
              </a:lnSpc>
              <a:spcBef>
                <a:spcPts val="1600"/>
              </a:spcBef>
            </a:pPr>
            <a:r>
              <a:rPr lang="en-US" dirty="0">
                <a:solidFill>
                  <a:schemeClr val="tx2"/>
                </a:solidFill>
              </a:rPr>
              <a:t>re-entry of Principals of former Market Participants with outstanding financial obligations to ERCOT and</a:t>
            </a:r>
          </a:p>
          <a:p>
            <a:pPr marL="571500" indent="-277813">
              <a:lnSpc>
                <a:spcPct val="150000"/>
              </a:lnSpc>
              <a:spcBef>
                <a:spcPts val="1600"/>
              </a:spcBef>
            </a:pPr>
            <a:r>
              <a:rPr lang="en-US" dirty="0"/>
              <a:t>current Market Participants from exiting and re-entering to avoid default uplift charges.  </a:t>
            </a:r>
          </a:p>
          <a:p>
            <a:pPr marL="293687" indent="0">
              <a:lnSpc>
                <a:spcPct val="150000"/>
              </a:lnSpc>
              <a:spcBef>
                <a:spcPts val="1600"/>
              </a:spcBef>
              <a:buNone/>
            </a:pPr>
            <a:r>
              <a:rPr lang="en-US" dirty="0">
                <a:solidFill>
                  <a:schemeClr val="tx2"/>
                </a:solidFill>
              </a:rPr>
              <a:t>ERCOT Board recommended approval on 8/10/21; PUC voted to grant approval on 8/19/21.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71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NPRR1073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300" i="1" dirty="0">
                <a:ea typeface="Calibri" panose="020F0502020204030204" pitchFamily="34" charset="0"/>
              </a:rPr>
              <a:t>Inter alia</a:t>
            </a:r>
            <a:r>
              <a:rPr lang="en-US" sz="2300" dirty="0">
                <a:ea typeface="Calibri" panose="020F0502020204030204" pitchFamily="34" charset="0"/>
              </a:rPr>
              <a:t>, </a:t>
            </a:r>
            <a:r>
              <a:rPr lang="en-US" sz="2300" dirty="0">
                <a:effectLst/>
                <a:ea typeface="Calibri" panose="020F0502020204030204" pitchFamily="34" charset="0"/>
              </a:rPr>
              <a:t>adds at </a:t>
            </a:r>
            <a:r>
              <a:rPr lang="en-US" sz="23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Protocol § 16.1.2</a:t>
            </a:r>
            <a:r>
              <a:rPr lang="en-US" sz="2300" dirty="0">
                <a:effectLst/>
                <a:ea typeface="Calibri" panose="020F0502020204030204" pitchFamily="34" charset="0"/>
              </a:rPr>
              <a:t> a definition of a “Principal of a Market Participant” for purposes of registration and qualification.</a:t>
            </a:r>
            <a:endParaRPr lang="en-US" sz="2300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300" dirty="0">
                <a:effectLst/>
                <a:ea typeface="Calibri" panose="020F0502020204030204" pitchFamily="34" charset="0"/>
              </a:rPr>
              <a:t>Modifies ERCOT’s market-entry-qualification and continued-participation requirements for Counter Parties in ERCOT. 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300" dirty="0">
                <a:ea typeface="Calibri" panose="020F0502020204030204" pitchFamily="34" charset="0"/>
              </a:rPr>
              <a:t>Includes changes to applications to become a Counter Party and ongoing compliance obligations.</a:t>
            </a:r>
            <a:endParaRPr lang="en-US" sz="23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300" dirty="0"/>
              <a:t>Effective upon Staffing completion (1 FTE in Legal).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NPRR1073 does NOT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dirty="0"/>
              <a:t>Background checks (NPRR1067)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dirty="0">
                <a:solidFill>
                  <a:schemeClr val="tx2"/>
                </a:solidFill>
              </a:rPr>
              <a:t>Credit</a:t>
            </a:r>
            <a:r>
              <a:rPr lang="en-US" dirty="0"/>
              <a:t>-risk a</a:t>
            </a:r>
            <a:r>
              <a:rPr lang="en-US" dirty="0">
                <a:solidFill>
                  <a:schemeClr val="tx2"/>
                </a:solidFill>
              </a:rPr>
              <a:t>ssessments (NPRR1067)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dirty="0"/>
              <a:t>A different (non-ADR) appeals process (TBD)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dirty="0">
                <a:solidFill>
                  <a:schemeClr val="tx2"/>
                </a:solidFill>
              </a:rPr>
              <a:t>Securitization processes (NPRRs etc. are currently under development)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5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NPRR1073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181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200" dirty="0"/>
              <a:t>ERCOT is hiring a full-time employee in Legal, consistent with IA.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200" dirty="0"/>
              <a:t>Current expectation is an effective date of January 1, 2022; a Market Notice regarding the effective date will be sent at least 10 calendar days before that date.</a:t>
            </a:r>
            <a:endParaRPr lang="en-US" sz="22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200" dirty="0"/>
              <a:t>NPRR1073 included changes to QSE and CRRAH Applications for disclosures re Principals.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200" dirty="0"/>
              <a:t>QSEs’ and CRRAHs’ ongoing reporting obligations include disclosure of any changes in Principals within 2 business days.  This form will be available on the ERCOT website.</a:t>
            </a:r>
            <a:endParaRPr lang="en-US" sz="2200" dirty="0">
              <a:solidFill>
                <a:schemeClr val="tx2"/>
              </a:solidFill>
              <a:highlight>
                <a:srgbClr val="FFFF00"/>
              </a:highlight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6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NPRR1073 Implementation - continued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ERCOT is requiring a one-time report from all current QSEs or CRRAHs re their Principals.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Form available on the ERCOT website.</a:t>
            </a:r>
            <a:endParaRPr lang="en-US" dirty="0">
              <a:highlight>
                <a:srgbClr val="FFFF00"/>
              </a:highlight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Market Notice regarding this reporting requirement will be sent to all current QSEs and CRRAHs tomorrow, November 4, 2021 .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Completed form due to </a:t>
            </a:r>
            <a:r>
              <a:rPr lang="en-US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3"/>
              </a:rPr>
              <a:t>MPRegistration@ercot.com</a:t>
            </a:r>
            <a:r>
              <a:rPr lang="en-US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dirty="0"/>
              <a:t>by </a:t>
            </a:r>
            <a:r>
              <a:rPr lang="en-US" b="1" dirty="0"/>
              <a:t>December 15, 2021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5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2735" y="4194831"/>
            <a:ext cx="8450982" cy="1096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80821"/>
          </a:xfrm>
        </p:spPr>
        <p:txBody>
          <a:bodyPr/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5202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331</Words>
  <Application>Microsoft Office PowerPoint</Application>
  <PresentationFormat>On-screen Show (4:3)</PresentationFormat>
  <Paragraphs>51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NPRR1073  Adopted in Response to Uri Defaults</vt:lpstr>
      <vt:lpstr>NPRR1073</vt:lpstr>
      <vt:lpstr>NPRR1073 does NOT address</vt:lpstr>
      <vt:lpstr>NPRR1073 Implementation</vt:lpstr>
      <vt:lpstr>NPRR1073 Implementation - continued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70</cp:revision>
  <cp:lastPrinted>2016-01-21T20:53:15Z</cp:lastPrinted>
  <dcterms:created xsi:type="dcterms:W3CDTF">2016-01-21T15:20:31Z</dcterms:created>
  <dcterms:modified xsi:type="dcterms:W3CDTF">2021-10-29T15:01:05Z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