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95" r:id="rId8"/>
    <p:sldId id="281" r:id="rId9"/>
    <p:sldId id="275" r:id="rId10"/>
    <p:sldId id="263" r:id="rId11"/>
    <p:sldId id="307" r:id="rId12"/>
    <p:sldId id="308" r:id="rId13"/>
    <p:sldId id="292" r:id="rId14"/>
    <p:sldId id="293" r:id="rId15"/>
    <p:sldId id="309" r:id="rId16"/>
    <p:sldId id="31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187" autoAdjust="0"/>
  </p:normalViewPr>
  <p:slideViewPr>
    <p:cSldViewPr showGuides="1">
      <p:cViewPr varScale="1">
        <p:scale>
          <a:sx n="130" d="100"/>
          <a:sy n="130" d="100"/>
        </p:scale>
        <p:origin x="1236"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10/29/2021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44050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15202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673584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services/comm/mkt_notices/archives/5955"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277547"/>
          </a:xfrm>
          <a:prstGeom prst="rect">
            <a:avLst/>
          </a:prstGeom>
          <a:noFill/>
        </p:spPr>
        <p:txBody>
          <a:bodyPr wrap="square" rtlCol="0">
            <a:spAutoFit/>
          </a:bodyPr>
          <a:lstStyle/>
          <a:p>
            <a:r>
              <a:rPr lang="en-US" b="1" dirty="0"/>
              <a:t>Settlement Stability</a:t>
            </a:r>
          </a:p>
          <a:p>
            <a:r>
              <a:rPr lang="en-US" sz="1600" b="1" dirty="0"/>
              <a:t>2021 Q3 Update to WMS</a:t>
            </a:r>
          </a:p>
          <a:p>
            <a:endParaRPr lang="en-US" dirty="0"/>
          </a:p>
          <a:p>
            <a:r>
              <a:rPr lang="en-US" dirty="0"/>
              <a:t>Austin Covington</a:t>
            </a:r>
          </a:p>
          <a:p>
            <a:r>
              <a:rPr lang="en-US" dirty="0"/>
              <a:t>Settlements Group</a:t>
            </a:r>
          </a:p>
          <a:p>
            <a:r>
              <a:rPr lang="en-US" dirty="0"/>
              <a:t>ERCOT</a:t>
            </a:r>
          </a:p>
          <a:p>
            <a:endParaRPr lang="en-US" dirty="0"/>
          </a:p>
          <a:p>
            <a:r>
              <a:rPr lang="en-US" dirty="0"/>
              <a:t>11/03/2021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a:t>
            </a:r>
          </a:p>
        </p:txBody>
      </p:sp>
      <p:sp>
        <p:nvSpPr>
          <p:cNvPr id="3" name="Title Texts3"/>
          <p:cNvSpPr>
            <a:spLocks noGrp="1"/>
          </p:cNvSpPr>
          <p:nvPr>
            <p:ph idx="4294967295"/>
          </p:nvPr>
        </p:nvSpPr>
        <p:spPr>
          <a:xfrm>
            <a:off x="379476" y="5416296"/>
            <a:ext cx="8229600" cy="438754"/>
          </a:xfrm>
        </p:spPr>
        <p:txBody>
          <a:bodyPr/>
          <a:lstStyle/>
          <a:p>
            <a:pPr marL="0" marR="0" indent="0" algn="l">
              <a:spcBef>
                <a:spcPts val="0"/>
              </a:spcBef>
              <a:spcAft>
                <a:spcPts val="0"/>
              </a:spcAft>
              <a:buNone/>
            </a:pPr>
            <a:r>
              <a:rPr sz="11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3886200" y="5769706"/>
            <a:ext cx="5105400" cy="740664"/>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endParaRPr lang="en-US" sz="800" dirty="0">
              <a:solidFill>
                <a:srgbClr val="000000">
                  <a:alpha val="100000"/>
                </a:srgbClr>
              </a:solidFill>
              <a:latin typeface="Times New Roman"/>
              <a:ea typeface="Times New Roman"/>
              <a:cs typeface="Times New Roman"/>
            </a:endParaRP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extLst>
              <p:ext uri="{D42A27DB-BD31-4B8C-83A1-F6EECF244321}">
                <p14:modId xmlns:p14="http://schemas.microsoft.com/office/powerpoint/2010/main" val="2223429503"/>
              </p:ext>
            </p:extLst>
          </p:nvPr>
        </p:nvGraphicFramePr>
        <p:xfrm>
          <a:off x="379476" y="1088294"/>
          <a:ext cx="8385048" cy="4340352"/>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63500" marR="63500" algn="l">
                        <a:lnSpc>
                          <a:spcPct val="100000"/>
                        </a:lnSpc>
                        <a:spcBef>
                          <a:spcPts val="500"/>
                        </a:spcBef>
                        <a:spcAft>
                          <a:spcPts val="500"/>
                        </a:spcAft>
                        <a:buNone/>
                      </a:pPr>
                      <a:r>
                        <a:rPr sz="800" b="1" dirty="0">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6</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911.0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4"/>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Emergency Energy Charges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6"/>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ERCOT Admin Fee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63500" marR="63500" algn="l">
                        <a:lnSpc>
                          <a:spcPct val="100000"/>
                        </a:lnSpc>
                        <a:spcBef>
                          <a:spcPts val="500"/>
                        </a:spcBef>
                        <a:spcAft>
                          <a:spcPts val="500"/>
                        </a:spcAft>
                        <a:buNone/>
                      </a:pPr>
                      <a:r>
                        <a:rPr lang="en-US" sz="900" dirty="0">
                          <a:solidFill>
                            <a:srgbClr val="000000">
                              <a:alpha val="100000"/>
                            </a:srgbClr>
                          </a:solidFill>
                          <a:latin typeface="Times New Roman"/>
                          <a:cs typeface="Times New Roman"/>
                          <a:sym typeface="Times New Roman"/>
                        </a:rPr>
                        <a:t>ERO Pass-Through Fee</a:t>
                      </a:r>
                      <a:r>
                        <a:rPr lang="en-US" sz="900" baseline="30000" dirty="0">
                          <a:solidFill>
                            <a:srgbClr val="000000">
                              <a:alpha val="100000"/>
                            </a:srgbClr>
                          </a:solidFill>
                          <a:latin typeface="Times New Roman"/>
                          <a:cs typeface="Times New Roman"/>
                          <a:sym typeface="Times New Roman"/>
                        </a:rPr>
                        <a:t>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8"/>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ERS Settlement¹</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0"/>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ORDC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836.0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2"/>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Revenue Neutrality 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RMR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4"/>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RUC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6"/>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-63.0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 Allocation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8</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637.9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8"/>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Adjusted Metered Load (TWh)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$/MWh³</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193929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a:t>
            </a:r>
            <a:r>
              <a:rPr lang="en-US" sz="2000" dirty="0"/>
              <a:t>h</a:t>
            </a:r>
            <a:r>
              <a:rPr sz="2000" dirty="0"/>
              <a:t>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9302"/>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ZONAL AUCTION REVENUE PER CONGESTION MANAGEMENT ZONE</a:t>
            </a:r>
            <a:r>
              <a:rPr lang="en-US" sz="800" b="1" dirty="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02708"/>
            <a:ext cx="5788152" cy="219456"/>
          </a:xfrm>
        </p:spPr>
        <p:txBody>
          <a:bodyPr/>
          <a:lstStyle/>
          <a:p>
            <a:pPr marL="0" marR="0" indent="0" algn="ctr">
              <a:spcBef>
                <a:spcPts val="0"/>
              </a:spcBef>
              <a:spcAft>
                <a:spcPts val="0"/>
              </a:spcAft>
              <a:buNone/>
            </a:pPr>
            <a:r>
              <a:rPr lang="en-US" sz="800" b="1" dirty="0">
                <a:solidFill>
                  <a:srgbClr val="3DB0CD">
                    <a:alpha val="100000"/>
                  </a:srgbClr>
                </a:solidFill>
                <a:latin typeface="Times New Roman"/>
                <a:ea typeface="Times New Roman"/>
                <a:cs typeface="Times New Roman"/>
              </a:rPr>
              <a:t>NET ALLOCATION TO LOAD PER </a:t>
            </a:r>
            <a:r>
              <a:rPr sz="800" b="1" dirty="0">
                <a:solidFill>
                  <a:srgbClr val="3DB0CD">
                    <a:alpha val="100000"/>
                  </a:srgbClr>
                </a:solidFill>
                <a:latin typeface="Times New Roman"/>
                <a:ea typeface="Times New Roman"/>
                <a:cs typeface="Times New Roman"/>
              </a:rPr>
              <a:t>CONGESTION MANAGEMENT ZONE</a:t>
            </a:r>
            <a:r>
              <a:rPr lang="en-US" sz="800" b="1" dirty="0">
                <a:solidFill>
                  <a:srgbClr val="3DB0CD">
                    <a:alpha val="100000"/>
                  </a:srgbClr>
                </a:solidFill>
                <a:latin typeface="Times New Roman"/>
                <a:ea typeface="Times New Roman"/>
                <a:cs typeface="Times New Roman"/>
              </a:rPr>
              <a:t> ($/MWh)</a:t>
            </a:r>
            <a:r>
              <a:rPr sz="800" b="1" baseline="30000" dirty="0">
                <a:solidFill>
                  <a:srgbClr val="3DB0CD">
                    <a:alpha val="100000"/>
                  </a:srgbClr>
                </a:solidFill>
                <a:latin typeface="Times New Roman"/>
                <a:ea typeface="Times New Roman"/>
                <a:cs typeface="Times New Roman"/>
              </a:rPr>
              <a:t>4</a:t>
            </a:r>
          </a:p>
        </p:txBody>
      </p:sp>
      <p:graphicFrame>
        <p:nvGraphicFramePr>
          <p:cNvPr id="7" name="Table 6"/>
          <p:cNvGraphicFramePr>
            <a:graphicFrameLocks noGrp="1"/>
          </p:cNvGraphicFramePr>
          <p:nvPr>
            <p:extLst>
              <p:ext uri="{D42A27DB-BD31-4B8C-83A1-F6EECF244321}">
                <p14:modId xmlns:p14="http://schemas.microsoft.com/office/powerpoint/2010/main" val="3522067043"/>
              </p:ext>
            </p:extLst>
          </p:nvPr>
        </p:nvGraphicFramePr>
        <p:xfrm>
          <a:off x="365760" y="1042416"/>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-63.0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-48.4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20346051"/>
              </p:ext>
            </p:extLst>
          </p:nvPr>
        </p:nvGraphicFramePr>
        <p:xfrm>
          <a:off x="365760" y="239725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36.6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54115882"/>
              </p:ext>
            </p:extLst>
          </p:nvPr>
        </p:nvGraphicFramePr>
        <p:xfrm>
          <a:off x="365760" y="3797046"/>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77362231"/>
              </p:ext>
            </p:extLst>
          </p:nvPr>
        </p:nvGraphicFramePr>
        <p:xfrm>
          <a:off x="365760" y="5123688"/>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1125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059590335"/>
              </p:ext>
            </p:extLst>
          </p:nvPr>
        </p:nvGraphicFramePr>
        <p:xfrm>
          <a:off x="381001" y="1219200"/>
          <a:ext cx="8381999" cy="1146331"/>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2021 Q3</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9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9" name="TextBox 8"/>
          <p:cNvSpPr txBox="1"/>
          <p:nvPr/>
        </p:nvSpPr>
        <p:spPr>
          <a:xfrm>
            <a:off x="381000" y="2397204"/>
            <a:ext cx="8381999"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There were no price changes in Q3 2021.</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0522227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145011504"/>
              </p:ext>
            </p:extLst>
          </p:nvPr>
        </p:nvGraphicFramePr>
        <p:xfrm>
          <a:off x="609600" y="1143000"/>
          <a:ext cx="7924800" cy="2152593"/>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34126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2021 Q3</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95789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83444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02/17/2021 – 02/19/2021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Granted Dispute</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br>
                        <a:rPr lang="en-US" sz="1000" kern="1200" dirty="0">
                          <a:solidFill>
                            <a:schemeClr val="tx1"/>
                          </a:solidFill>
                          <a:effectLst/>
                          <a:latin typeface="Arial" panose="020B0604020202020204" pitchFamily="34" charset="0"/>
                          <a:ea typeface="Calibri" panose="020F0502020204030204" pitchFamily="34" charset="0"/>
                          <a:cs typeface="+mn-cs"/>
                        </a:rPr>
                      </a:br>
                      <a:r>
                        <a:rPr lang="en-US" sz="1000" kern="1200" dirty="0">
                          <a:solidFill>
                            <a:schemeClr val="tx1"/>
                          </a:solidFill>
                          <a:effectLst/>
                          <a:latin typeface="Arial" panose="020B0604020202020204" pitchFamily="34" charset="0"/>
                          <a:ea typeface="Calibri" panose="020F0502020204030204" pitchFamily="34" charset="0"/>
                          <a:cs typeface="+mn-cs"/>
                        </a:rPr>
                        <a:t>BPDAMT, LABPDAMT, RTEIAMT, LARTRNAMT, RTASIAMT,LAASIRNAMT, RTRDASIAMT, LARDASIRNAMT, ESACAMT, RRFQAMT, RTRRAMT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hlinkClick r:id="rId3"/>
                        </a:rPr>
                        <a:t>M-B071321-02</a:t>
                      </a:r>
                      <a:endParaRPr lang="en-US" sz="1000" kern="1200" dirty="0">
                        <a:solidFill>
                          <a:schemeClr val="tx1"/>
                        </a:solidFill>
                        <a:effectLst/>
                        <a:latin typeface="Arial" panose="020B0604020202020204" pitchFamily="34" charset="0"/>
                        <a:ea typeface="Calibri" panose="020F0502020204030204" pitchFamily="34" charset="0"/>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graphicFrame>
        <p:nvGraphicFramePr>
          <p:cNvPr id="5" name="Content Placeholder 10"/>
          <p:cNvGraphicFramePr>
            <a:graphicFrameLocks noGrp="1"/>
          </p:cNvGraphicFramePr>
          <p:nvPr>
            <p:ph idx="1"/>
            <p:extLst>
              <p:ext uri="{D42A27DB-BD31-4B8C-83A1-F6EECF244321}">
                <p14:modId xmlns:p14="http://schemas.microsoft.com/office/powerpoint/2010/main" val="274297795"/>
              </p:ext>
            </p:extLst>
          </p:nvPr>
        </p:nvGraphicFramePr>
        <p:xfrm>
          <a:off x="380999" y="990598"/>
          <a:ext cx="8382000" cy="4419601"/>
        </p:xfrm>
        <a:graphic>
          <a:graphicData uri="http://schemas.openxmlformats.org/drawingml/2006/table">
            <a:tbl>
              <a:tblPr/>
              <a:tblGrid>
                <a:gridCol w="2856707">
                  <a:extLst>
                    <a:ext uri="{9D8B030D-6E8A-4147-A177-3AD203B41FA5}">
                      <a16:colId xmlns:a16="http://schemas.microsoft.com/office/drawing/2014/main" val="20000"/>
                    </a:ext>
                  </a:extLst>
                </a:gridCol>
                <a:gridCol w="783853">
                  <a:extLst>
                    <a:ext uri="{9D8B030D-6E8A-4147-A177-3AD203B41FA5}">
                      <a16:colId xmlns:a16="http://schemas.microsoft.com/office/drawing/2014/main" val="20001"/>
                    </a:ext>
                  </a:extLst>
                </a:gridCol>
                <a:gridCol w="783853">
                  <a:extLst>
                    <a:ext uri="{9D8B030D-6E8A-4147-A177-3AD203B41FA5}">
                      <a16:colId xmlns:a16="http://schemas.microsoft.com/office/drawing/2014/main" val="20002"/>
                    </a:ext>
                  </a:extLst>
                </a:gridCol>
                <a:gridCol w="1316873">
                  <a:extLst>
                    <a:ext uri="{9D8B030D-6E8A-4147-A177-3AD203B41FA5}">
                      <a16:colId xmlns:a16="http://schemas.microsoft.com/office/drawing/2014/main" val="20003"/>
                    </a:ext>
                  </a:extLst>
                </a:gridCol>
                <a:gridCol w="1316873">
                  <a:extLst>
                    <a:ext uri="{9D8B030D-6E8A-4147-A177-3AD203B41FA5}">
                      <a16:colId xmlns:a16="http://schemas.microsoft.com/office/drawing/2014/main" val="20004"/>
                    </a:ext>
                  </a:extLst>
                </a:gridCol>
                <a:gridCol w="1323841">
                  <a:extLst>
                    <a:ext uri="{9D8B030D-6E8A-4147-A177-3AD203B41FA5}">
                      <a16:colId xmlns:a16="http://schemas.microsoft.com/office/drawing/2014/main" val="20005"/>
                    </a:ext>
                  </a:extLst>
                </a:gridCol>
              </a:tblGrid>
              <a:tr h="211319">
                <a:tc>
                  <a:txBody>
                    <a:bodyPr/>
                    <a:lstStyle/>
                    <a:p>
                      <a:pPr algn="ctr" fontAlgn="ctr"/>
                      <a:r>
                        <a:rPr lang="en-US" sz="800" b="0" i="0" u="none" strike="noStrike">
                          <a:solidFill>
                            <a:srgbClr val="000000"/>
                          </a:solidFill>
                          <a:effectLst/>
                          <a:latin typeface="Calibri" panose="020F0502020204030204" pitchFamily="34" charset="0"/>
                        </a:rPr>
                        <a:t>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a:solidFill>
                            <a:srgbClr val="000000"/>
                          </a:solidFill>
                          <a:effectLst/>
                          <a:latin typeface="Calibri" panose="020F0502020204030204" pitchFamily="34" charset="0"/>
                        </a:rPr>
                        <a:t>2021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800" b="0" i="0" u="none" strike="noStrike" dirty="0">
                          <a:solidFill>
                            <a:srgbClr val="000000"/>
                          </a:solidFill>
                          <a:effectLst/>
                          <a:latin typeface="Calibri" panose="020F0502020204030204" pitchFamily="34" charset="0"/>
                        </a:rPr>
                        <a:t>100% of dispute resolutions were timely.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211319">
                <a:tc>
                  <a:txBody>
                    <a:bodyPr/>
                    <a:lstStyle/>
                    <a:p>
                      <a:pPr algn="ctr" fontAlgn="ctr"/>
                      <a:r>
                        <a:rPr lang="en-US" sz="800" b="0" i="0" u="none" strike="noStrike">
                          <a:solidFill>
                            <a:srgbClr val="000000"/>
                          </a:solidFill>
                          <a:effectLst/>
                          <a:latin typeface="Calibri" panose="020F0502020204030204" pitchFamily="34" charset="0"/>
                        </a:rPr>
                        <a:t>CALENDAR QUARTER REPORTED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Q1 – Q3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354213">
                <a:tc>
                  <a:txBody>
                    <a:bodyPr/>
                    <a:lstStyle/>
                    <a:p>
                      <a:pPr algn="ctr" fontAlgn="ctr"/>
                      <a:r>
                        <a:rPr lang="en-US" sz="800" b="0" i="0" u="none" strike="noStrike">
                          <a:solidFill>
                            <a:srgbClr val="000000"/>
                          </a:solidFill>
                          <a:effectLst/>
                          <a:latin typeface="Calibri" panose="020F0502020204030204" pitchFamily="34" charset="0"/>
                        </a:rPr>
                        <a:t>Disputed Charge Sub-Type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Submitted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Resolved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Denied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 with Exceptions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2"/>
                  </a:ext>
                </a:extLst>
              </a:tr>
              <a:tr h="201257">
                <a:tc>
                  <a:txBody>
                    <a:bodyPr/>
                    <a:lstStyle/>
                    <a:p>
                      <a:pPr algn="ctr" fontAlgn="ctr"/>
                      <a:r>
                        <a:rPr lang="en-US" sz="800" b="0" i="0" u="none" strike="noStrike">
                          <a:solidFill>
                            <a:srgbClr val="000000"/>
                          </a:solidFill>
                          <a:effectLst/>
                          <a:latin typeface="Calibri" panose="020F0502020204030204" pitchFamily="34" charset="0"/>
                        </a:rPr>
                        <a:t>Administrative Fees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1257">
                <a:tc>
                  <a:txBody>
                    <a:bodyPr/>
                    <a:lstStyle/>
                    <a:p>
                      <a:pPr algn="ctr" fontAlgn="ctr"/>
                      <a:r>
                        <a:rPr lang="en-US" sz="800" b="0" i="0" u="none" strike="noStrike">
                          <a:solidFill>
                            <a:srgbClr val="000000"/>
                          </a:solidFill>
                          <a:effectLst/>
                          <a:latin typeface="Calibri" panose="020F0502020204030204" pitchFamily="34" charset="0"/>
                        </a:rPr>
                        <a:t>Ancillary Services-DAM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1257">
                <a:tc>
                  <a:txBody>
                    <a:bodyPr/>
                    <a:lstStyle/>
                    <a:p>
                      <a:pPr algn="ctr" fontAlgn="ctr"/>
                      <a:r>
                        <a:rPr lang="en-US" sz="800" b="0" i="0" u="none" strike="noStrike" dirty="0">
                          <a:solidFill>
                            <a:srgbClr val="000000"/>
                          </a:solidFill>
                          <a:effectLst/>
                          <a:latin typeface="Calibri" panose="020F0502020204030204" pitchFamily="34" charset="0"/>
                        </a:rPr>
                        <a:t>Ancillary Services-RTM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1257">
                <a:tc>
                  <a:txBody>
                    <a:bodyPr/>
                    <a:lstStyle/>
                    <a:p>
                      <a:pPr algn="ctr" fontAlgn="ctr"/>
                      <a:r>
                        <a:rPr lang="en-US" sz="800" b="0" i="0" u="none" strike="noStrike" dirty="0">
                          <a:solidFill>
                            <a:srgbClr val="000000"/>
                          </a:solidFill>
                          <a:effectLst/>
                          <a:latin typeface="Calibri" panose="020F0502020204030204" pitchFamily="34" charset="0"/>
                        </a:rPr>
                        <a:t>Black Start Capacity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1257">
                <a:tc>
                  <a:txBody>
                    <a:bodyPr/>
                    <a:lstStyle/>
                    <a:p>
                      <a:pPr algn="ctr" fontAlgn="ctr"/>
                      <a:r>
                        <a:rPr lang="en-US" sz="800" b="0" i="0" u="none" strike="noStrike" dirty="0">
                          <a:solidFill>
                            <a:srgbClr val="000000"/>
                          </a:solidFill>
                          <a:effectLst/>
                          <a:latin typeface="Calibri" panose="020F0502020204030204" pitchFamily="34" charset="0"/>
                        </a:rPr>
                        <a:t>Congestion Revenue Rights-DAM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1257">
                <a:tc>
                  <a:txBody>
                    <a:bodyPr/>
                    <a:lstStyle/>
                    <a:p>
                      <a:pPr algn="ctr" fontAlgn="ctr"/>
                      <a:r>
                        <a:rPr lang="en-US" sz="800" b="0" i="0" u="none" strike="noStrike" dirty="0">
                          <a:solidFill>
                            <a:srgbClr val="000000"/>
                          </a:solidFill>
                          <a:effectLst/>
                          <a:latin typeface="Calibri" panose="020F0502020204030204" pitchFamily="34" charset="0"/>
                        </a:rPr>
                        <a:t>CRR Auction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1257">
                <a:tc>
                  <a:txBody>
                    <a:bodyPr/>
                    <a:lstStyle/>
                    <a:p>
                      <a:pPr algn="ctr" fontAlgn="ctr"/>
                      <a:r>
                        <a:rPr lang="en-US" sz="800" b="0" i="0" u="none" strike="noStrike" dirty="0">
                          <a:solidFill>
                            <a:srgbClr val="000000"/>
                          </a:solidFill>
                          <a:effectLst/>
                          <a:latin typeface="Calibri" panose="020F0502020204030204" pitchFamily="34" charset="0"/>
                        </a:rPr>
                        <a:t>CRR Auction Revenue Dist.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1257">
                <a:tc>
                  <a:txBody>
                    <a:bodyPr/>
                    <a:lstStyle/>
                    <a:p>
                      <a:pPr algn="ctr" fontAlgn="ctr"/>
                      <a:r>
                        <a:rPr lang="en-US" sz="800" b="0" i="0" u="none" strike="noStrike" dirty="0">
                          <a:solidFill>
                            <a:srgbClr val="000000"/>
                          </a:solidFill>
                          <a:effectLst/>
                          <a:latin typeface="Calibri" panose="020F0502020204030204" pitchFamily="34" charset="0"/>
                        </a:rPr>
                        <a:t>CRR Balancing Ac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257">
                <a:tc>
                  <a:txBody>
                    <a:bodyPr/>
                    <a:lstStyle/>
                    <a:p>
                      <a:pPr algn="ctr" fontAlgn="ctr"/>
                      <a:r>
                        <a:rPr lang="en-US" sz="800" b="0" i="0" u="none" strike="noStrike" dirty="0">
                          <a:solidFill>
                            <a:srgbClr val="000000"/>
                          </a:solidFill>
                          <a:effectLst/>
                          <a:latin typeface="Calibri" panose="020F0502020204030204" pitchFamily="34" charset="0"/>
                        </a:rPr>
                        <a:t>DA/RT Invoice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606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257">
                <a:tc>
                  <a:txBody>
                    <a:bodyPr/>
                    <a:lstStyle/>
                    <a:p>
                      <a:pPr algn="ctr" fontAlgn="ctr"/>
                      <a:r>
                        <a:rPr lang="en-US" sz="800" b="0" i="0" u="none" strike="noStrike" dirty="0">
                          <a:solidFill>
                            <a:srgbClr val="000000"/>
                          </a:solidFill>
                          <a:effectLst/>
                          <a:latin typeface="Calibri" panose="020F0502020204030204" pitchFamily="34" charset="0"/>
                        </a:rPr>
                        <a:t>Emergency Operations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1257">
                <a:tc>
                  <a:txBody>
                    <a:bodyPr/>
                    <a:lstStyle/>
                    <a:p>
                      <a:pPr algn="ctr" fontAlgn="ctr"/>
                      <a:r>
                        <a:rPr lang="fr-FR" sz="800" b="0" i="0" u="none" strike="noStrike" dirty="0">
                          <a:solidFill>
                            <a:srgbClr val="000000"/>
                          </a:solidFill>
                          <a:effectLst/>
                          <a:latin typeface="Calibri" panose="020F0502020204030204" pitchFamily="34" charset="0"/>
                        </a:rPr>
                        <a:t>Gene. </a:t>
                      </a:r>
                      <a:r>
                        <a:rPr lang="fr-FR" sz="800" b="0" i="0" u="none" strike="noStrike" dirty="0" err="1">
                          <a:solidFill>
                            <a:srgbClr val="000000"/>
                          </a:solidFill>
                          <a:effectLst/>
                          <a:latin typeface="Calibri" panose="020F0502020204030204" pitchFamily="34" charset="0"/>
                        </a:rPr>
                        <a:t>Res</a:t>
                      </a:r>
                      <a:r>
                        <a:rPr lang="fr-FR" sz="800" b="0" i="0" u="none" strike="noStrike" dirty="0">
                          <a:solidFill>
                            <a:srgbClr val="000000"/>
                          </a:solidFill>
                          <a:effectLst/>
                          <a:latin typeface="Calibri" panose="020F0502020204030204" pitchFamily="34" charset="0"/>
                        </a:rPr>
                        <a:t>. Base Pt </a:t>
                      </a:r>
                      <a:r>
                        <a:rPr lang="fr-FR" sz="800" b="0" i="0" u="none" strike="noStrike" dirty="0" err="1">
                          <a:solidFill>
                            <a:srgbClr val="000000"/>
                          </a:solidFill>
                          <a:effectLst/>
                          <a:latin typeface="Calibri" panose="020F0502020204030204" pitchFamily="34" charset="0"/>
                        </a:rPr>
                        <a:t>Deviation</a:t>
                      </a:r>
                      <a:r>
                        <a:rPr lang="fr-FR" sz="8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01257">
                <a:tc>
                  <a:txBody>
                    <a:bodyPr/>
                    <a:lstStyle/>
                    <a:p>
                      <a:pPr algn="ctr" fontAlgn="ctr"/>
                      <a:r>
                        <a:rPr lang="en-US" sz="800" b="0" i="0" u="none" strike="noStrike" dirty="0">
                          <a:solidFill>
                            <a:srgbClr val="000000"/>
                          </a:solidFill>
                          <a:effectLst/>
                          <a:latin typeface="Calibri" panose="020F0502020204030204" pitchFamily="34" charset="0"/>
                        </a:rPr>
                        <a:t>Invoice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01257">
                <a:tc>
                  <a:txBody>
                    <a:bodyPr/>
                    <a:lstStyle/>
                    <a:p>
                      <a:pPr algn="ctr" fontAlgn="ctr"/>
                      <a:r>
                        <a:rPr lang="en-US" sz="800" b="0" i="0" u="none" strike="noStrike" dirty="0">
                          <a:solidFill>
                            <a:srgbClr val="000000"/>
                          </a:solidFill>
                          <a:effectLst/>
                          <a:latin typeface="Calibri" panose="020F0502020204030204" pitchFamily="34" charset="0"/>
                        </a:rPr>
                        <a:t>Reliability Must Run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01257">
                <a:tc>
                  <a:txBody>
                    <a:bodyPr/>
                    <a:lstStyle/>
                    <a:p>
                      <a:pPr algn="ctr" fontAlgn="ctr"/>
                      <a:r>
                        <a:rPr lang="en-US" sz="800" b="0" i="0" u="none" strike="noStrike" dirty="0">
                          <a:solidFill>
                            <a:srgbClr val="000000"/>
                          </a:solidFill>
                          <a:effectLst/>
                          <a:latin typeface="Calibri" panose="020F0502020204030204" pitchFamily="34" charset="0"/>
                        </a:rPr>
                        <a:t>Reliability Unit Commitment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1319">
                <a:tc>
                  <a:txBody>
                    <a:bodyPr/>
                    <a:lstStyle/>
                    <a:p>
                      <a:pPr algn="ctr" fontAlgn="ctr"/>
                      <a:r>
                        <a:rPr lang="en-US" sz="800" b="0" i="0" u="none" strike="noStrike" dirty="0">
                          <a:solidFill>
                            <a:srgbClr val="000000"/>
                          </a:solidFill>
                          <a:effectLst/>
                          <a:latin typeface="Calibri" panose="020F0502020204030204" pitchFamily="34" charset="0"/>
                        </a:rPr>
                        <a:t>Revenue Neutrality Allocation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1319">
                <a:tc>
                  <a:txBody>
                    <a:bodyPr/>
                    <a:lstStyle/>
                    <a:p>
                      <a:pPr algn="ctr" fontAlgn="ctr"/>
                      <a:r>
                        <a:rPr lang="en-US" sz="800" b="0" i="0" u="none" strike="noStrike" dirty="0">
                          <a:solidFill>
                            <a:srgbClr val="000000"/>
                          </a:solidFill>
                          <a:effectLst/>
                          <a:latin typeface="Calibri" panose="020F0502020204030204"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1,891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1,719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1,377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80498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5">
            <a:extLst>
              <a:ext uri="{FF2B5EF4-FFF2-40B4-BE49-F238E27FC236}">
                <a16:creationId xmlns:a16="http://schemas.microsoft.com/office/drawing/2014/main" id="{0EBBDDFC-56F1-49A4-8609-F09E4C013A03}"/>
              </a:ext>
            </a:extLst>
          </p:cNvPr>
          <p:cNvPicPr>
            <a:picLocks noChangeAspect="1"/>
          </p:cNvPicPr>
          <p:nvPr/>
        </p:nvPicPr>
        <p:blipFill>
          <a:blip r:embed="rId3" cstate="print"/>
          <a:stretch>
            <a:fillRect/>
          </a:stretch>
        </p:blipFill>
        <p:spPr>
          <a:xfrm>
            <a:off x="70975" y="879602"/>
            <a:ext cx="9002050" cy="2625598"/>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6"/>
          <p:cNvSpPr txBox="1"/>
          <p:nvPr/>
        </p:nvSpPr>
        <p:spPr>
          <a:xfrm>
            <a:off x="533400" y="391469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pic>
        <p:nvPicPr>
          <p:cNvPr id="8" name="Content Placeholder 6">
            <a:extLst>
              <a:ext uri="{FF2B5EF4-FFF2-40B4-BE49-F238E27FC236}">
                <a16:creationId xmlns:a16="http://schemas.microsoft.com/office/drawing/2014/main" id="{4115C130-61D8-40C1-B76D-DF021F3643B6}"/>
              </a:ext>
            </a:extLst>
          </p:cNvPr>
          <p:cNvPicPr>
            <a:picLocks noChangeAspect="1"/>
          </p:cNvPicPr>
          <p:nvPr/>
        </p:nvPicPr>
        <p:blipFill>
          <a:blip r:embed="rId4" cstate="print"/>
          <a:stretch>
            <a:fillRect/>
          </a:stretch>
        </p:blipFill>
        <p:spPr>
          <a:xfrm>
            <a:off x="6815096" y="3669607"/>
            <a:ext cx="1664854" cy="2667000"/>
          </a:xfrm>
          <a:prstGeom prst="rect">
            <a:avLst/>
          </a:prstGeom>
        </p:spPr>
      </p:pic>
      <p:sp>
        <p:nvSpPr>
          <p:cNvPr id="5" name="TextBox 7"/>
          <p:cNvSpPr txBox="1"/>
          <p:nvPr/>
        </p:nvSpPr>
        <p:spPr>
          <a:xfrm>
            <a:off x="6151047" y="3369748"/>
            <a:ext cx="2992953" cy="276999"/>
          </a:xfrm>
          <a:prstGeom prst="rect">
            <a:avLst/>
          </a:prstGeom>
          <a:noFill/>
        </p:spPr>
        <p:txBody>
          <a:bodyPr wrap="square" rtlCol="0">
            <a:spAutoFit/>
          </a:bodyPr>
          <a:lstStyle/>
          <a:p>
            <a:pPr algn="ctr"/>
            <a:r>
              <a:rPr lang="en-US" sz="1200" b="1" dirty="0"/>
              <a:t>Average percent change</a:t>
            </a:r>
          </a:p>
        </p:txBody>
      </p:sp>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p:cNvPicPr>
            <a:picLocks noGrp="1"/>
          </p:cNvPicPr>
          <p:nvPr>
            <p:ph/>
          </p:nvPr>
        </p:nvPicPr>
        <p:blipFill>
          <a:blip r:embed="rId3" cstate="print"/>
          <a:stretch>
            <a:fillRect/>
          </a:stretch>
        </p:blipFill>
        <p:spPr>
          <a:xfrm>
            <a:off x="533400" y="80756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79848" y="80756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3400" y="3562954"/>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79848" y="3562954"/>
            <a:ext cx="3730752" cy="2724912"/>
          </a:xfrm>
          <a:prstGeom prst="rect">
            <a:avLst/>
          </a:prstGeom>
        </p:spPr>
      </p:pic>
    </p:spTree>
    <p:extLst>
      <p:ext uri="{BB962C8B-B14F-4D97-AF65-F5344CB8AC3E}">
        <p14:creationId xmlns:p14="http://schemas.microsoft.com/office/powerpoint/2010/main" val="1279894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p:cNvPicPr>
            <a:picLocks noGrp="1"/>
          </p:cNvPicPr>
          <p:nvPr>
            <p:ph/>
          </p:nvPr>
        </p:nvPicPr>
        <p:blipFill>
          <a:blip r:embed="rId3" cstate="print"/>
          <a:stretch>
            <a:fillRect/>
          </a:stretch>
        </p:blipFill>
        <p:spPr>
          <a:xfrm>
            <a:off x="533400" y="81518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79848" y="81518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3400" y="3540094"/>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79848" y="3540094"/>
            <a:ext cx="3730752" cy="2724912"/>
          </a:xfrm>
          <a:prstGeom prst="rect">
            <a:avLst/>
          </a:prstGeom>
        </p:spPr>
      </p:pic>
    </p:spTree>
    <p:extLst>
      <p:ext uri="{BB962C8B-B14F-4D97-AF65-F5344CB8AC3E}">
        <p14:creationId xmlns:p14="http://schemas.microsoft.com/office/powerpoint/2010/main" val="184234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0966D194-AAB0-4AE0-97F3-DE86EAD3F6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640" y="815182"/>
            <a:ext cx="7360920" cy="5352819"/>
          </a:xfrm>
          <a:prstGeom prst="rect">
            <a:avLst/>
          </a:prstGeom>
        </p:spPr>
      </p:pic>
    </p:spTree>
    <p:extLst>
      <p:ext uri="{BB962C8B-B14F-4D97-AF65-F5344CB8AC3E}">
        <p14:creationId xmlns:p14="http://schemas.microsoft.com/office/powerpoint/2010/main" val="910299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pic>
        <p:nvPicPr>
          <p:cNvPr id="5" name="Picture 4" descr="Graphical user interface, chart, application&#10;&#10;Description automatically generated">
            <a:extLst>
              <a:ext uri="{FF2B5EF4-FFF2-40B4-BE49-F238E27FC236}">
                <a16:creationId xmlns:a16="http://schemas.microsoft.com/office/drawing/2014/main" id="{449A1A3F-7127-4206-A841-129C6342A0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851" y="815182"/>
            <a:ext cx="7336298" cy="5355561"/>
          </a:xfrm>
          <a:prstGeom prst="rect">
            <a:avLst/>
          </a:prstGeom>
        </p:spPr>
      </p:pic>
    </p:spTree>
    <p:extLst>
      <p:ext uri="{BB962C8B-B14F-4D97-AF65-F5344CB8AC3E}">
        <p14:creationId xmlns:p14="http://schemas.microsoft.com/office/powerpoint/2010/main" val="271574136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 ds:uri="c34af464-7aa1-4edd-9be4-83dffc1cb92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31591</TotalTime>
  <Words>1929</Words>
  <Application>Microsoft Office PowerPoint</Application>
  <PresentationFormat>On-screen Show (4:3)</PresentationFormat>
  <Paragraphs>843</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vt:lpstr>
      <vt:lpstr>8.2(2)(g) Net Allocation to Load - Totals and $/MWh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431</cp:revision>
  <cp:lastPrinted>2017-07-14T19:25:35Z</cp:lastPrinted>
  <dcterms:created xsi:type="dcterms:W3CDTF">2016-01-21T15:20:31Z</dcterms:created>
  <dcterms:modified xsi:type="dcterms:W3CDTF">2021-10-29T15:03:12Z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