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95" r:id="rId8"/>
    <p:sldId id="281" r:id="rId9"/>
    <p:sldId id="275" r:id="rId10"/>
    <p:sldId id="263" r:id="rId11"/>
    <p:sldId id="307" r:id="rId12"/>
    <p:sldId id="308" r:id="rId13"/>
    <p:sldId id="292" r:id="rId14"/>
    <p:sldId id="293" r:id="rId15"/>
    <p:sldId id="309" r:id="rId16"/>
    <p:sldId id="310"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00" autoAdjust="0"/>
    <p:restoredTop sz="96187" autoAdjust="0"/>
  </p:normalViewPr>
  <p:slideViewPr>
    <p:cSldViewPr showGuides="1">
      <p:cViewPr varScale="1">
        <p:scale>
          <a:sx n="130" d="100"/>
          <a:sy n="130" d="100"/>
        </p:scale>
        <p:origin x="1236" y="12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10/29/2021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10/29/2021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440508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081837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3155248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4087692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063412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335588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2152024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2673584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hyperlink" Target="http://www.ercot.com/services/comm/mkt_notices/archives/5955"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277547"/>
          </a:xfrm>
          <a:prstGeom prst="rect">
            <a:avLst/>
          </a:prstGeom>
          <a:noFill/>
        </p:spPr>
        <p:txBody>
          <a:bodyPr wrap="square" rtlCol="0">
            <a:spAutoFit/>
          </a:bodyPr>
          <a:lstStyle/>
          <a:p>
            <a:r>
              <a:rPr lang="en-US" b="1" dirty="0"/>
              <a:t>Settlement Stability</a:t>
            </a:r>
          </a:p>
          <a:p>
            <a:r>
              <a:rPr lang="en-US" sz="1600" b="1" dirty="0"/>
              <a:t>2021 Q3 Update to WMS</a:t>
            </a:r>
          </a:p>
          <a:p>
            <a:endParaRPr lang="en-US" dirty="0"/>
          </a:p>
          <a:p>
            <a:r>
              <a:rPr lang="en-US" dirty="0"/>
              <a:t>Austin Covington</a:t>
            </a:r>
          </a:p>
          <a:p>
            <a:r>
              <a:rPr lang="en-US" dirty="0"/>
              <a:t>Settlements Group</a:t>
            </a:r>
          </a:p>
          <a:p>
            <a:r>
              <a:rPr lang="en-US" dirty="0"/>
              <a:t>ERCOT</a:t>
            </a:r>
          </a:p>
          <a:p>
            <a:endParaRPr lang="en-US" dirty="0"/>
          </a:p>
          <a:p>
            <a:r>
              <a:rPr lang="en-US" dirty="0"/>
              <a:t>11/03/2021</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2000" dirty="0"/>
              <a:t>8.2(2)(g) Net Allocation to Load - Totals and $/MWh</a:t>
            </a:r>
          </a:p>
        </p:txBody>
      </p:sp>
      <p:sp>
        <p:nvSpPr>
          <p:cNvPr id="3" name="Title Texts3"/>
          <p:cNvSpPr>
            <a:spLocks noGrp="1"/>
          </p:cNvSpPr>
          <p:nvPr>
            <p:ph idx="4294967295"/>
          </p:nvPr>
        </p:nvSpPr>
        <p:spPr>
          <a:xfrm>
            <a:off x="379476" y="5416296"/>
            <a:ext cx="8229600" cy="438754"/>
          </a:xfrm>
        </p:spPr>
        <p:txBody>
          <a:bodyPr/>
          <a:lstStyle/>
          <a:p>
            <a:pPr marL="0" marR="0" indent="0" algn="l">
              <a:spcBef>
                <a:spcPts val="0"/>
              </a:spcBef>
              <a:spcAft>
                <a:spcPts val="0"/>
              </a:spcAft>
              <a:buNone/>
            </a:pPr>
            <a:r>
              <a:rPr sz="1100" dirty="0">
                <a:solidFill>
                  <a:srgbClr val="000000">
                    <a:alpha val="100000"/>
                  </a:srgbClr>
                </a:solidFill>
                <a:latin typeface="Times New Roman"/>
                <a:ea typeface="Times New Roman"/>
                <a:cs typeface="Times New Roman"/>
              </a:rPr>
              <a:t>Note: The Net Allocation to Load amounts provided in this presentation are for informational purposes only and cannot be relied upon for accurate measurements or forecasts of individual QSE charges and payments.
    </a:t>
            </a:r>
          </a:p>
        </p:txBody>
      </p:sp>
      <p:sp>
        <p:nvSpPr>
          <p:cNvPr id="4" name="Title Texts4"/>
          <p:cNvSpPr>
            <a:spLocks noGrp="1"/>
          </p:cNvSpPr>
          <p:nvPr>
            <p:ph idx="4"/>
          </p:nvPr>
        </p:nvSpPr>
        <p:spPr>
          <a:xfrm>
            <a:off x="3886200" y="5769706"/>
            <a:ext cx="5105400" cy="740664"/>
          </a:xfrm>
        </p:spPr>
        <p:txBody>
          <a:bodyPr/>
          <a:lstStyle/>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1</a:t>
            </a:r>
            <a:r>
              <a:rPr sz="800" dirty="0">
                <a:solidFill>
                  <a:srgbClr val="000000">
                    <a:alpha val="100000"/>
                  </a:srgbClr>
                </a:solidFill>
                <a:latin typeface="Times New Roman"/>
                <a:ea typeface="Times New Roman"/>
                <a:cs typeface="Times New Roman"/>
              </a:rPr>
              <a:t>The total ERS charges have been evenly allocated across the contract period.</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2</a:t>
            </a:r>
            <a:r>
              <a:rPr sz="800" dirty="0">
                <a:solidFill>
                  <a:srgbClr val="000000">
                    <a:alpha val="100000"/>
                  </a:srgbClr>
                </a:solidFill>
                <a:latin typeface="Times New Roman"/>
                <a:ea typeface="Times New Roman"/>
                <a:cs typeface="Times New Roman"/>
              </a:rPr>
              <a:t>Zonal Auction Distribution by 2003 Congestion Management Zone, shown below.</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3</a:t>
            </a:r>
            <a:r>
              <a:rPr sz="800" dirty="0">
                <a:solidFill>
                  <a:srgbClr val="000000">
                    <a:alpha val="100000"/>
                  </a:srgbClr>
                </a:solidFill>
                <a:latin typeface="Times New Roman"/>
                <a:ea typeface="Times New Roman"/>
                <a:cs typeface="Times New Roman"/>
              </a:rPr>
              <a:t>The $/MWh value as calculated per PR 8.2 (2) g</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4</a:t>
            </a:r>
            <a:r>
              <a:rPr sz="800" dirty="0">
                <a:solidFill>
                  <a:srgbClr val="000000">
                    <a:alpha val="100000"/>
                  </a:srgbClr>
                </a:solidFill>
                <a:latin typeface="Times New Roman"/>
                <a:ea typeface="Times New Roman"/>
                <a:cs typeface="Times New Roman"/>
              </a:rPr>
              <a:t>The $/MWh value by 2003 Congestion Management Zone, as calculated per PR 8.2(2) g</a:t>
            </a:r>
            <a:endParaRPr lang="en-US" sz="800" dirty="0">
              <a:solidFill>
                <a:srgbClr val="000000">
                  <a:alpha val="100000"/>
                </a:srgbClr>
              </a:solidFill>
              <a:latin typeface="Times New Roman"/>
              <a:ea typeface="Times New Roman"/>
              <a:cs typeface="Times New Roman"/>
            </a:endParaRPr>
          </a:p>
          <a:p>
            <a:pPr algn="l"/>
            <a:r>
              <a:rPr lang="en-US" sz="800" baseline="30000" dirty="0">
                <a:solidFill>
                  <a:srgbClr val="000000">
                    <a:alpha val="100000"/>
                  </a:srgbClr>
                </a:solidFill>
                <a:latin typeface="Times New Roman"/>
                <a:ea typeface="Times New Roman"/>
                <a:cs typeface="Times New Roman"/>
              </a:rPr>
              <a:t>5</a:t>
            </a:r>
            <a:r>
              <a:rPr lang="en-US" sz="800" dirty="0">
                <a:solidFill>
                  <a:srgbClr val="000000">
                    <a:alpha val="100000"/>
                  </a:srgbClr>
                </a:solidFill>
                <a:latin typeface="Times New Roman"/>
                <a:ea typeface="Times New Roman"/>
                <a:cs typeface="Times New Roman"/>
              </a:rPr>
              <a:t>Allocated to load from two years prior per the </a:t>
            </a:r>
            <a:r>
              <a:rPr lang="en-US" sz="800" i="1" dirty="0">
                <a:solidFill>
                  <a:srgbClr val="000000">
                    <a:alpha val="100000"/>
                  </a:srgbClr>
                </a:solidFill>
                <a:latin typeface="Times New Roman"/>
                <a:ea typeface="Times New Roman"/>
                <a:cs typeface="Times New Roman"/>
              </a:rPr>
              <a:t>Electric Reliability Organization Fee Assessment and Collection Guide</a:t>
            </a:r>
          </a:p>
        </p:txBody>
      </p:sp>
      <p:sp>
        <p:nvSpPr>
          <p:cNvPr id="5" name="Title Texts5"/>
          <p:cNvSpPr>
            <a:spLocks noGrp="1"/>
          </p:cNvSpPr>
          <p:nvPr>
            <p:ph idx="4294967295"/>
          </p:nvPr>
        </p:nvSpPr>
        <p:spPr>
          <a:xfrm>
            <a:off x="1691640" y="813816"/>
            <a:ext cx="5788152" cy="219456"/>
          </a:xfrm>
        </p:spPr>
        <p:txBody>
          <a:bodyPr/>
          <a:lstStyle/>
          <a:p>
            <a:pPr marL="0" marR="0" indent="0" algn="ctr">
              <a:spcBef>
                <a:spcPts val="0"/>
              </a:spcBef>
              <a:spcAft>
                <a:spcPts val="0"/>
              </a:spcAft>
              <a:buNone/>
            </a:pPr>
            <a:r>
              <a:rPr sz="800" b="1" dirty="0">
                <a:solidFill>
                  <a:srgbClr val="3DB0CD">
                    <a:alpha val="100000"/>
                  </a:srgbClr>
                </a:solidFill>
                <a:latin typeface="Times New Roman"/>
                <a:ea typeface="Times New Roman"/>
                <a:cs typeface="Times New Roman"/>
              </a:rPr>
              <a:t>NET ALLOCATION TO LOAD ($M)</a:t>
            </a:r>
          </a:p>
        </p:txBody>
      </p:sp>
      <p:graphicFrame>
        <p:nvGraphicFramePr>
          <p:cNvPr id="6" name="Table 5"/>
          <p:cNvGraphicFramePr>
            <a:graphicFrameLocks noGrp="1"/>
          </p:cNvGraphicFramePr>
          <p:nvPr>
            <p:extLst>
              <p:ext uri="{D42A27DB-BD31-4B8C-83A1-F6EECF244321}">
                <p14:modId xmlns:p14="http://schemas.microsoft.com/office/powerpoint/2010/main" val="2223429503"/>
              </p:ext>
            </p:extLst>
          </p:nvPr>
        </p:nvGraphicFramePr>
        <p:xfrm>
          <a:off x="379476" y="1088294"/>
          <a:ext cx="8385048" cy="4340352"/>
        </p:xfrm>
        <a:graphic>
          <a:graphicData uri="http://schemas.openxmlformats.org/drawingml/2006/table">
            <a:tbl>
              <a:tblPr/>
              <a:tblGrid>
                <a:gridCol w="1728216">
                  <a:extLst>
                    <a:ext uri="{9D8B030D-6E8A-4147-A177-3AD203B41FA5}">
                      <a16:colId xmlns:a16="http://schemas.microsoft.com/office/drawing/2014/main" val="20000"/>
                    </a:ext>
                  </a:extLst>
                </a:gridCol>
                <a:gridCol w="512064">
                  <a:extLst>
                    <a:ext uri="{9D8B030D-6E8A-4147-A177-3AD203B41FA5}">
                      <a16:colId xmlns:a16="http://schemas.microsoft.com/office/drawing/2014/main" val="20001"/>
                    </a:ext>
                  </a:extLst>
                </a:gridCol>
                <a:gridCol w="512064">
                  <a:extLst>
                    <a:ext uri="{9D8B030D-6E8A-4147-A177-3AD203B41FA5}">
                      <a16:colId xmlns:a16="http://schemas.microsoft.com/office/drawing/2014/main" val="20002"/>
                    </a:ext>
                  </a:extLst>
                </a:gridCol>
                <a:gridCol w="512064">
                  <a:extLst>
                    <a:ext uri="{9D8B030D-6E8A-4147-A177-3AD203B41FA5}">
                      <a16:colId xmlns:a16="http://schemas.microsoft.com/office/drawing/2014/main" val="20003"/>
                    </a:ext>
                  </a:extLst>
                </a:gridCol>
                <a:gridCol w="512064">
                  <a:extLst>
                    <a:ext uri="{9D8B030D-6E8A-4147-A177-3AD203B41FA5}">
                      <a16:colId xmlns:a16="http://schemas.microsoft.com/office/drawing/2014/main" val="20004"/>
                    </a:ext>
                  </a:extLst>
                </a:gridCol>
                <a:gridCol w="512064">
                  <a:extLst>
                    <a:ext uri="{9D8B030D-6E8A-4147-A177-3AD203B41FA5}">
                      <a16:colId xmlns:a16="http://schemas.microsoft.com/office/drawing/2014/main" val="20005"/>
                    </a:ext>
                  </a:extLst>
                </a:gridCol>
                <a:gridCol w="512064">
                  <a:extLst>
                    <a:ext uri="{9D8B030D-6E8A-4147-A177-3AD203B41FA5}">
                      <a16:colId xmlns:a16="http://schemas.microsoft.com/office/drawing/2014/main" val="20006"/>
                    </a:ext>
                  </a:extLst>
                </a:gridCol>
                <a:gridCol w="512064">
                  <a:extLst>
                    <a:ext uri="{9D8B030D-6E8A-4147-A177-3AD203B41FA5}">
                      <a16:colId xmlns:a16="http://schemas.microsoft.com/office/drawing/2014/main" val="20007"/>
                    </a:ext>
                  </a:extLst>
                </a:gridCol>
                <a:gridCol w="512064">
                  <a:extLst>
                    <a:ext uri="{9D8B030D-6E8A-4147-A177-3AD203B41FA5}">
                      <a16:colId xmlns:a16="http://schemas.microsoft.com/office/drawing/2014/main" val="20008"/>
                    </a:ext>
                  </a:extLst>
                </a:gridCol>
                <a:gridCol w="512064">
                  <a:extLst>
                    <a:ext uri="{9D8B030D-6E8A-4147-A177-3AD203B41FA5}">
                      <a16:colId xmlns:a16="http://schemas.microsoft.com/office/drawing/2014/main" val="20009"/>
                    </a:ext>
                  </a:extLst>
                </a:gridCol>
                <a:gridCol w="512064">
                  <a:extLst>
                    <a:ext uri="{9D8B030D-6E8A-4147-A177-3AD203B41FA5}">
                      <a16:colId xmlns:a16="http://schemas.microsoft.com/office/drawing/2014/main" val="20010"/>
                    </a:ext>
                  </a:extLst>
                </a:gridCol>
                <a:gridCol w="512064">
                  <a:extLst>
                    <a:ext uri="{9D8B030D-6E8A-4147-A177-3AD203B41FA5}">
                      <a16:colId xmlns:a16="http://schemas.microsoft.com/office/drawing/2014/main" val="20011"/>
                    </a:ext>
                  </a:extLst>
                </a:gridCol>
                <a:gridCol w="512064">
                  <a:extLst>
                    <a:ext uri="{9D8B030D-6E8A-4147-A177-3AD203B41FA5}">
                      <a16:colId xmlns:a16="http://schemas.microsoft.com/office/drawing/2014/main" val="20012"/>
                    </a:ext>
                  </a:extLst>
                </a:gridCol>
                <a:gridCol w="512064">
                  <a:extLst>
                    <a:ext uri="{9D8B030D-6E8A-4147-A177-3AD203B41FA5}">
                      <a16:colId xmlns:a16="http://schemas.microsoft.com/office/drawing/2014/main" val="20013"/>
                    </a:ext>
                  </a:extLst>
                </a:gridCol>
              </a:tblGrid>
              <a:tr h="201168">
                <a:tc>
                  <a:txBody>
                    <a:bodyPr/>
                    <a:lstStyle/>
                    <a:p>
                      <a:pPr marL="63500" marR="63500" algn="l">
                        <a:lnSpc>
                          <a:spcPct val="100000"/>
                        </a:lnSpc>
                        <a:spcBef>
                          <a:spcPts val="500"/>
                        </a:spcBef>
                        <a:spcAft>
                          <a:spcPts val="500"/>
                        </a:spcAft>
                        <a:buNone/>
                      </a:pPr>
                      <a:r>
                        <a:rPr sz="800" b="1" dirty="0">
                          <a:solidFill>
                            <a:srgbClr val="000000">
                              <a:alpha val="100000"/>
                            </a:srgbClr>
                          </a:solidFill>
                          <a:latin typeface="times"/>
                          <a:cs typeface="times"/>
                          <a:sym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Sep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Oct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Nov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Dec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Jan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Feb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Mar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Apr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May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Jun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Jul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Aug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Sep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Ancillary Service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25.3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6</a:t>
                      </a:r>
                      <a:r>
                        <a:rPr lang="en-US" sz="900" dirty="0">
                          <a:solidFill>
                            <a:srgbClr val="000000">
                              <a:alpha val="100000"/>
                            </a:srgbClr>
                          </a:solidFill>
                          <a:latin typeface="Times New Roman"/>
                          <a:cs typeface="Times New Roman"/>
                          <a:sym typeface="Times New Roman"/>
                        </a:rPr>
                        <a:t>,</a:t>
                      </a:r>
                      <a:r>
                        <a:rPr sz="900" dirty="0">
                          <a:solidFill>
                            <a:srgbClr val="000000">
                              <a:alpha val="100000"/>
                            </a:srgbClr>
                          </a:solidFill>
                          <a:latin typeface="Times New Roman"/>
                          <a:cs typeface="Times New Roman"/>
                          <a:sym typeface="Times New Roman"/>
                        </a:rPr>
                        <a:t>911.0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69.2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1"/>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Balancing Account Payout to Load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2"/>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Base Point Deviation Payments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3"/>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Black Start Service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4"/>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Block Load Transfer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5"/>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Emergency Energy Charges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15.9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6"/>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ERCOT Admin Fee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18.2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15.2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17.1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15.2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17.7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23.0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7"/>
                  </a:ext>
                </a:extLst>
              </a:tr>
              <a:tr h="201168">
                <a:tc>
                  <a:txBody>
                    <a:bodyPr/>
                    <a:lstStyle/>
                    <a:p>
                      <a:pPr marL="63500" marR="63500" algn="l">
                        <a:lnSpc>
                          <a:spcPct val="100000"/>
                        </a:lnSpc>
                        <a:spcBef>
                          <a:spcPts val="500"/>
                        </a:spcBef>
                        <a:spcAft>
                          <a:spcPts val="500"/>
                        </a:spcAft>
                        <a:buNone/>
                      </a:pPr>
                      <a:r>
                        <a:rPr lang="en-US" sz="900" dirty="0">
                          <a:solidFill>
                            <a:srgbClr val="000000">
                              <a:alpha val="100000"/>
                            </a:srgbClr>
                          </a:solidFill>
                          <a:latin typeface="Times New Roman"/>
                          <a:cs typeface="Times New Roman"/>
                          <a:sym typeface="Times New Roman"/>
                        </a:rPr>
                        <a:t>ERO Pass-Through Fee</a:t>
                      </a:r>
                      <a:r>
                        <a:rPr lang="en-US" sz="900" baseline="30000" dirty="0">
                          <a:solidFill>
                            <a:srgbClr val="000000">
                              <a:alpha val="100000"/>
                            </a:srgbClr>
                          </a:solidFill>
                          <a:latin typeface="Times New Roman"/>
                          <a:cs typeface="Times New Roman"/>
                          <a:sym typeface="Times New Roman"/>
                        </a:rPr>
                        <a:t>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8"/>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ERS Settlement¹</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9"/>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High Dispatch Limit Override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10"/>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Non-Zonal Auction Distribution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-12.6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-14.3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11"/>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ORDC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1</a:t>
                      </a:r>
                      <a:r>
                        <a:rPr lang="en-US" sz="900" dirty="0">
                          <a:solidFill>
                            <a:srgbClr val="000000">
                              <a:alpha val="100000"/>
                            </a:srgbClr>
                          </a:solidFill>
                          <a:latin typeface="Times New Roman"/>
                          <a:cs typeface="Times New Roman"/>
                          <a:sym typeface="Times New Roman"/>
                        </a:rPr>
                        <a:t>,</a:t>
                      </a:r>
                      <a:r>
                        <a:rPr sz="900" dirty="0">
                          <a:solidFill>
                            <a:srgbClr val="000000">
                              <a:alpha val="100000"/>
                            </a:srgbClr>
                          </a:solidFill>
                          <a:latin typeface="Times New Roman"/>
                          <a:cs typeface="Times New Roman"/>
                          <a:sym typeface="Times New Roman"/>
                        </a:rPr>
                        <a:t>836.0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12"/>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Revenue Neutrality 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22.3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-57.0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15.7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13"/>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RMR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14"/>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RUC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15"/>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Voltage Services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16"/>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Zonal Auction Distribution²</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-48.7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-44.0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-48.9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-58.6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-63.0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-59.0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-48.4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extLst>
                  <a:ext uri="{0D108BD9-81ED-4DB2-BD59-A6C34878D82A}">
                    <a16:rowId xmlns:a16="http://schemas.microsoft.com/office/drawing/2014/main" val="10017"/>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Total Allocation to Load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18.2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8</a:t>
                      </a:r>
                      <a:r>
                        <a:rPr lang="en-US" sz="900" dirty="0">
                          <a:solidFill>
                            <a:srgbClr val="000000">
                              <a:alpha val="100000"/>
                            </a:srgbClr>
                          </a:solidFill>
                          <a:latin typeface="Times New Roman"/>
                          <a:cs typeface="Times New Roman"/>
                          <a:sym typeface="Times New Roman"/>
                        </a:rPr>
                        <a:t>,</a:t>
                      </a:r>
                      <a:r>
                        <a:rPr sz="900" dirty="0">
                          <a:solidFill>
                            <a:srgbClr val="000000">
                              <a:alpha val="100000"/>
                            </a:srgbClr>
                          </a:solidFill>
                          <a:latin typeface="Times New Roman"/>
                          <a:cs typeface="Times New Roman"/>
                          <a:sym typeface="Times New Roman"/>
                        </a:rPr>
                        <a:t>637.9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27.3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26.6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27.2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18"/>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Adjusted Metered Load (TWh)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32.8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29.2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28.1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39.6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36.6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extLst>
                  <a:ext uri="{0D108BD9-81ED-4DB2-BD59-A6C34878D82A}">
                    <a16:rowId xmlns:a16="http://schemas.microsoft.com/office/drawing/2014/main" val="10019"/>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$/MWh³</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295.8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3193929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2000" dirty="0"/>
              <a:t>8.2(2)(g) Net Allocation to Load - Totals and $/MW</a:t>
            </a:r>
            <a:r>
              <a:rPr lang="en-US" sz="2000" dirty="0"/>
              <a:t>h</a:t>
            </a:r>
            <a:r>
              <a:rPr sz="2000" dirty="0"/>
              <a:t> </a:t>
            </a:r>
          </a:p>
        </p:txBody>
      </p:sp>
      <p:sp>
        <p:nvSpPr>
          <p:cNvPr id="3" name="Title Texts3"/>
          <p:cNvSpPr>
            <a:spLocks noGrp="1"/>
          </p:cNvSpPr>
          <p:nvPr>
            <p:ph idx="4294967295"/>
          </p:nvPr>
        </p:nvSpPr>
        <p:spPr>
          <a:xfrm>
            <a:off x="1901952" y="804672"/>
            <a:ext cx="5788152" cy="219456"/>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ZONAL AUCTION DISTRIBUTION PER CONGESTION MANAGEMENT ZONE ($M)</a:t>
            </a:r>
          </a:p>
        </p:txBody>
      </p:sp>
      <p:sp>
        <p:nvSpPr>
          <p:cNvPr id="4" name="Title Texts5"/>
          <p:cNvSpPr>
            <a:spLocks noGrp="1"/>
          </p:cNvSpPr>
          <p:nvPr>
            <p:ph idx="4294967295"/>
          </p:nvPr>
        </p:nvSpPr>
        <p:spPr>
          <a:xfrm>
            <a:off x="1901952" y="2167128"/>
            <a:ext cx="5788152" cy="219456"/>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REAL-TIME ADJUSTED METERED LOAD BY CONGESTION MANAGEMENT ZONE (TWh)</a:t>
            </a:r>
          </a:p>
        </p:txBody>
      </p:sp>
      <p:sp>
        <p:nvSpPr>
          <p:cNvPr id="5" name="Title Texts7"/>
          <p:cNvSpPr>
            <a:spLocks noGrp="1"/>
          </p:cNvSpPr>
          <p:nvPr>
            <p:ph idx="4294967295"/>
          </p:nvPr>
        </p:nvSpPr>
        <p:spPr>
          <a:xfrm>
            <a:off x="1901952" y="3559302"/>
            <a:ext cx="5788152" cy="219456"/>
          </a:xfrm>
        </p:spPr>
        <p:txBody>
          <a:bodyPr/>
          <a:lstStyle/>
          <a:p>
            <a:pPr marL="0" marR="0" indent="0" algn="ctr">
              <a:spcBef>
                <a:spcPts val="0"/>
              </a:spcBef>
              <a:spcAft>
                <a:spcPts val="0"/>
              </a:spcAft>
              <a:buNone/>
            </a:pPr>
            <a:r>
              <a:rPr sz="800" b="1" dirty="0">
                <a:solidFill>
                  <a:srgbClr val="3DB0CD">
                    <a:alpha val="100000"/>
                  </a:srgbClr>
                </a:solidFill>
                <a:latin typeface="Times New Roman"/>
                <a:ea typeface="Times New Roman"/>
                <a:cs typeface="Times New Roman"/>
              </a:rPr>
              <a:t>ZONAL AUCTION REVENUE PER CONGESTION MANAGEMENT ZONE</a:t>
            </a:r>
            <a:r>
              <a:rPr lang="en-US" sz="800" b="1" dirty="0">
                <a:solidFill>
                  <a:srgbClr val="3DB0CD">
                    <a:alpha val="100000"/>
                  </a:srgbClr>
                </a:solidFill>
                <a:latin typeface="Times New Roman"/>
                <a:ea typeface="Times New Roman"/>
                <a:cs typeface="Times New Roman"/>
              </a:rPr>
              <a:t> ($/MWh)</a:t>
            </a:r>
            <a:endParaRPr sz="800" b="1" dirty="0">
              <a:solidFill>
                <a:srgbClr val="3DB0CD">
                  <a:alpha val="100000"/>
                </a:srgbClr>
              </a:solidFill>
              <a:latin typeface="Times New Roman"/>
              <a:ea typeface="Times New Roman"/>
              <a:cs typeface="Times New Roman"/>
            </a:endParaRPr>
          </a:p>
        </p:txBody>
      </p:sp>
      <p:sp>
        <p:nvSpPr>
          <p:cNvPr id="6" name="Title Texts9"/>
          <p:cNvSpPr>
            <a:spLocks noGrp="1"/>
          </p:cNvSpPr>
          <p:nvPr>
            <p:ph idx="4294967295"/>
          </p:nvPr>
        </p:nvSpPr>
        <p:spPr>
          <a:xfrm>
            <a:off x="1901952" y="4902708"/>
            <a:ext cx="5788152" cy="219456"/>
          </a:xfrm>
        </p:spPr>
        <p:txBody>
          <a:bodyPr/>
          <a:lstStyle/>
          <a:p>
            <a:pPr marL="0" marR="0" indent="0" algn="ctr">
              <a:spcBef>
                <a:spcPts val="0"/>
              </a:spcBef>
              <a:spcAft>
                <a:spcPts val="0"/>
              </a:spcAft>
              <a:buNone/>
            </a:pPr>
            <a:r>
              <a:rPr lang="en-US" sz="800" b="1" dirty="0">
                <a:solidFill>
                  <a:srgbClr val="3DB0CD">
                    <a:alpha val="100000"/>
                  </a:srgbClr>
                </a:solidFill>
                <a:latin typeface="Times New Roman"/>
                <a:ea typeface="Times New Roman"/>
                <a:cs typeface="Times New Roman"/>
              </a:rPr>
              <a:t>NET ALLOCATION TO LOAD PER </a:t>
            </a:r>
            <a:r>
              <a:rPr sz="800" b="1" dirty="0">
                <a:solidFill>
                  <a:srgbClr val="3DB0CD">
                    <a:alpha val="100000"/>
                  </a:srgbClr>
                </a:solidFill>
                <a:latin typeface="Times New Roman"/>
                <a:ea typeface="Times New Roman"/>
                <a:cs typeface="Times New Roman"/>
              </a:rPr>
              <a:t>CONGESTION MANAGEMENT ZONE</a:t>
            </a:r>
            <a:r>
              <a:rPr lang="en-US" sz="800" b="1" dirty="0">
                <a:solidFill>
                  <a:srgbClr val="3DB0CD">
                    <a:alpha val="100000"/>
                  </a:srgbClr>
                </a:solidFill>
                <a:latin typeface="Times New Roman"/>
                <a:ea typeface="Times New Roman"/>
                <a:cs typeface="Times New Roman"/>
              </a:rPr>
              <a:t> ($/MWh)</a:t>
            </a:r>
            <a:r>
              <a:rPr sz="800" b="1" baseline="30000" dirty="0">
                <a:solidFill>
                  <a:srgbClr val="3DB0CD">
                    <a:alpha val="100000"/>
                  </a:srgbClr>
                </a:solidFill>
                <a:latin typeface="Times New Roman"/>
                <a:ea typeface="Times New Roman"/>
                <a:cs typeface="Times New Roman"/>
              </a:rPr>
              <a:t>4</a:t>
            </a:r>
          </a:p>
        </p:txBody>
      </p:sp>
      <p:graphicFrame>
        <p:nvGraphicFramePr>
          <p:cNvPr id="7" name="Table 6"/>
          <p:cNvGraphicFramePr>
            <a:graphicFrameLocks noGrp="1"/>
          </p:cNvGraphicFramePr>
          <p:nvPr>
            <p:extLst>
              <p:ext uri="{D42A27DB-BD31-4B8C-83A1-F6EECF244321}">
                <p14:modId xmlns:p14="http://schemas.microsoft.com/office/powerpoint/2010/main" val="3522067043"/>
              </p:ext>
            </p:extLst>
          </p:nvPr>
        </p:nvGraphicFramePr>
        <p:xfrm>
          <a:off x="365760" y="1042416"/>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dirty="0">
                          <a:solidFill>
                            <a:srgbClr val="000000">
                              <a:alpha val="100000"/>
                            </a:srgbClr>
                          </a:solidFill>
                          <a:latin typeface="times"/>
                          <a:cs typeface="times"/>
                          <a:sym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Sep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Oct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Nov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Dec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Jan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Feb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Apr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May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Jul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Aug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Sep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-12.6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-18.8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-18.0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-19.3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-18.0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-48.7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-44.0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-48.9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-58.6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-63.0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-59.0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-48.4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620346051"/>
              </p:ext>
            </p:extLst>
          </p:nvPr>
        </p:nvGraphicFramePr>
        <p:xfrm>
          <a:off x="365760" y="2397252"/>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dirty="0">
                          <a:solidFill>
                            <a:srgbClr val="000000">
                              <a:alpha val="100000"/>
                            </a:srgbClr>
                          </a:solidFill>
                          <a:latin typeface="times"/>
                          <a:cs typeface="times"/>
                          <a:sym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Sep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dirty="0">
                          <a:solidFill>
                            <a:srgbClr val="000000">
                              <a:alpha val="100000"/>
                            </a:srgbClr>
                          </a:solidFill>
                          <a:latin typeface="times"/>
                          <a:cs typeface="times"/>
                          <a:sym typeface="times"/>
                        </a:rPr>
                        <a:t>Oct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Nov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Dec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Jan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Feb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Apr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May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Jul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Aug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Sep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12.8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12.5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32.8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29.2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28.1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39.6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36.6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254115882"/>
              </p:ext>
            </p:extLst>
          </p:nvPr>
        </p:nvGraphicFramePr>
        <p:xfrm>
          <a:off x="365760" y="3797046"/>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dirty="0">
                          <a:solidFill>
                            <a:srgbClr val="000000">
                              <a:alpha val="100000"/>
                            </a:srgbClr>
                          </a:solidFill>
                          <a:latin typeface="times"/>
                          <a:cs typeface="times"/>
                          <a:sym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dirty="0">
                          <a:solidFill>
                            <a:srgbClr val="000000">
                              <a:alpha val="100000"/>
                            </a:srgbClr>
                          </a:solidFill>
                          <a:latin typeface="times"/>
                          <a:cs typeface="times"/>
                          <a:sym typeface="times"/>
                        </a:rPr>
                        <a:t>Sep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dirty="0">
                          <a:solidFill>
                            <a:srgbClr val="000000">
                              <a:alpha val="100000"/>
                            </a:srgbClr>
                          </a:solidFill>
                          <a:latin typeface="times"/>
                          <a:cs typeface="times"/>
                          <a:sym typeface="times"/>
                        </a:rPr>
                        <a:t>Oct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Nov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Dec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Jan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Feb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Apr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May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Jul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Aug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Sep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577362231"/>
              </p:ext>
            </p:extLst>
          </p:nvPr>
        </p:nvGraphicFramePr>
        <p:xfrm>
          <a:off x="365760" y="5123688"/>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dirty="0">
                          <a:solidFill>
                            <a:srgbClr val="000000">
                              <a:alpha val="100000"/>
                            </a:srgbClr>
                          </a:solidFill>
                          <a:latin typeface="times"/>
                          <a:cs typeface="times"/>
                          <a:sym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dirty="0">
                          <a:solidFill>
                            <a:srgbClr val="000000">
                              <a:alpha val="100000"/>
                            </a:srgbClr>
                          </a:solidFill>
                          <a:latin typeface="times"/>
                          <a:cs typeface="times"/>
                          <a:sym typeface="times"/>
                        </a:rPr>
                        <a:t>Sep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Oct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Nov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Dec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Jan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Feb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Apr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May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Jul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Aug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Sep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296.7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296.6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295.6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292.0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295.8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11254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8.2(2)(c)(</a:t>
            </a:r>
            <a:r>
              <a:rPr lang="en-US" sz="2000" dirty="0" err="1"/>
              <a:t>i</a:t>
            </a:r>
            <a:r>
              <a:rPr lang="en-US" sz="2000" dirty="0"/>
              <a:t>) Track number of price changes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059590335"/>
              </p:ext>
            </p:extLst>
          </p:nvPr>
        </p:nvGraphicFramePr>
        <p:xfrm>
          <a:off x="381001" y="1219200"/>
          <a:ext cx="8381999" cy="1146331"/>
        </p:xfrm>
        <a:graphic>
          <a:graphicData uri="http://schemas.openxmlformats.org/drawingml/2006/table">
            <a:tbl>
              <a:tblPr firstRow="1" firstCol="1" bandRow="1"/>
              <a:tblGrid>
                <a:gridCol w="1027479">
                  <a:extLst>
                    <a:ext uri="{9D8B030D-6E8A-4147-A177-3AD203B41FA5}">
                      <a16:colId xmlns:a16="http://schemas.microsoft.com/office/drawing/2014/main" val="20000"/>
                    </a:ext>
                  </a:extLst>
                </a:gridCol>
                <a:gridCol w="566463">
                  <a:extLst>
                    <a:ext uri="{9D8B030D-6E8A-4147-A177-3AD203B41FA5}">
                      <a16:colId xmlns:a16="http://schemas.microsoft.com/office/drawing/2014/main" val="20001"/>
                    </a:ext>
                  </a:extLst>
                </a:gridCol>
                <a:gridCol w="541361">
                  <a:extLst>
                    <a:ext uri="{9D8B030D-6E8A-4147-A177-3AD203B41FA5}">
                      <a16:colId xmlns:a16="http://schemas.microsoft.com/office/drawing/2014/main" val="20002"/>
                    </a:ext>
                  </a:extLst>
                </a:gridCol>
                <a:gridCol w="730700">
                  <a:extLst>
                    <a:ext uri="{9D8B030D-6E8A-4147-A177-3AD203B41FA5}">
                      <a16:colId xmlns:a16="http://schemas.microsoft.com/office/drawing/2014/main" val="20003"/>
                    </a:ext>
                  </a:extLst>
                </a:gridCol>
                <a:gridCol w="655781">
                  <a:extLst>
                    <a:ext uri="{9D8B030D-6E8A-4147-A177-3AD203B41FA5}">
                      <a16:colId xmlns:a16="http://schemas.microsoft.com/office/drawing/2014/main" val="20004"/>
                    </a:ext>
                  </a:extLst>
                </a:gridCol>
                <a:gridCol w="655781">
                  <a:extLst>
                    <a:ext uri="{9D8B030D-6E8A-4147-A177-3AD203B41FA5}">
                      <a16:colId xmlns:a16="http://schemas.microsoft.com/office/drawing/2014/main" val="20005"/>
                    </a:ext>
                  </a:extLst>
                </a:gridCol>
                <a:gridCol w="584673">
                  <a:extLst>
                    <a:ext uri="{9D8B030D-6E8A-4147-A177-3AD203B41FA5}">
                      <a16:colId xmlns:a16="http://schemas.microsoft.com/office/drawing/2014/main" val="20006"/>
                    </a:ext>
                  </a:extLst>
                </a:gridCol>
                <a:gridCol w="647961">
                  <a:extLst>
                    <a:ext uri="{9D8B030D-6E8A-4147-A177-3AD203B41FA5}">
                      <a16:colId xmlns:a16="http://schemas.microsoft.com/office/drawing/2014/main" val="20007"/>
                    </a:ext>
                  </a:extLst>
                </a:gridCol>
                <a:gridCol w="685800">
                  <a:extLst>
                    <a:ext uri="{9D8B030D-6E8A-4147-A177-3AD203B41FA5}">
                      <a16:colId xmlns:a16="http://schemas.microsoft.com/office/drawing/2014/main" val="20008"/>
                    </a:ext>
                  </a:extLst>
                </a:gridCol>
                <a:gridCol w="641858">
                  <a:extLst>
                    <a:ext uri="{9D8B030D-6E8A-4147-A177-3AD203B41FA5}">
                      <a16:colId xmlns:a16="http://schemas.microsoft.com/office/drawing/2014/main" val="20009"/>
                    </a:ext>
                  </a:extLst>
                </a:gridCol>
                <a:gridCol w="577342">
                  <a:extLst>
                    <a:ext uri="{9D8B030D-6E8A-4147-A177-3AD203B41FA5}">
                      <a16:colId xmlns:a16="http://schemas.microsoft.com/office/drawing/2014/main" val="20010"/>
                    </a:ext>
                  </a:extLst>
                </a:gridCol>
                <a:gridCol w="1066800">
                  <a:extLst>
                    <a:ext uri="{9D8B030D-6E8A-4147-A177-3AD203B41FA5}">
                      <a16:colId xmlns:a16="http://schemas.microsoft.com/office/drawing/2014/main" val="20011"/>
                    </a:ext>
                  </a:extLst>
                </a:gridCol>
              </a:tblGrid>
              <a:tr h="271962">
                <a:tc gridSpan="1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lt1"/>
                          </a:solidFill>
                          <a:effectLst/>
                          <a:latin typeface="+mn-lt"/>
                          <a:ea typeface="+mn-ea"/>
                          <a:cs typeface="+mn-cs"/>
                        </a:rPr>
                        <a:t>Reporting Period: </a:t>
                      </a:r>
                      <a:r>
                        <a:rPr lang="en-US" sz="1200" b="1" kern="1200" dirty="0">
                          <a:solidFill>
                            <a:schemeClr val="bg1"/>
                          </a:solidFill>
                          <a:effectLst/>
                          <a:latin typeface="+mn-lt"/>
                          <a:ea typeface="+mn-ea"/>
                          <a:cs typeface="+mn-cs"/>
                        </a:rPr>
                        <a:t>2021 Q3</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349615">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r>
                        <a:rPr lang="en-US" sz="1200" dirty="0">
                          <a:effectLst/>
                          <a:latin typeface="+mn-lt"/>
                        </a:rPr>
                        <a:t>Operating Day</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gridSpan="5">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a:solidFill>
                            <a:schemeClr val="tx1"/>
                          </a:solidFill>
                          <a:effectLst/>
                          <a:latin typeface="+mn-lt"/>
                          <a:ea typeface="+mn-ea"/>
                          <a:cs typeface="+mn-cs"/>
                        </a:rPr>
                        <a:t># of Corrected Prices</a:t>
                      </a:r>
                      <a:endParaRPr lang="en-US" sz="1200"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200" dirty="0">
                        <a:solidFill>
                          <a:schemeClr val="tx1"/>
                        </a:solidFill>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gridSpan="5">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a:effectLst/>
                          <a:latin typeface="+mn-lt"/>
                          <a:ea typeface="+mn-ea"/>
                          <a:cs typeface="+mn-cs"/>
                        </a:rPr>
                        <a:t># of Intervals</a:t>
                      </a:r>
                      <a:r>
                        <a:rPr lang="en-US" sz="1200" baseline="0" dirty="0">
                          <a:effectLst/>
                          <a:latin typeface="+mn-lt"/>
                          <a:ea typeface="+mn-ea"/>
                          <a:cs typeface="+mn-cs"/>
                        </a:rPr>
                        <a:t> Affected</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200"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rowSpan="2">
                  <a:txBody>
                    <a:bodyPr/>
                    <a:lstStyle/>
                    <a:p>
                      <a:pPr marL="0" marR="0" algn="ctr">
                        <a:spcBef>
                          <a:spcPts val="0"/>
                        </a:spcBef>
                        <a:spcAft>
                          <a:spcPts val="0"/>
                        </a:spcAft>
                      </a:pPr>
                      <a:r>
                        <a:rPr lang="en-US" sz="1200" dirty="0">
                          <a:effectLst/>
                          <a:latin typeface="+mn-lt"/>
                          <a:ea typeface="Calibri"/>
                          <a:cs typeface="Times New Roman"/>
                        </a:rPr>
                        <a:t>Market</a:t>
                      </a:r>
                      <a:r>
                        <a:rPr lang="en-US" sz="1200" baseline="0" dirty="0">
                          <a:effectLst/>
                          <a:latin typeface="+mn-lt"/>
                          <a:ea typeface="Calibri"/>
                          <a:cs typeface="Times New Roman"/>
                        </a:rPr>
                        <a:t> Notice</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1"/>
                  </a:ext>
                </a:extLst>
              </a:tr>
              <a:tr h="291346">
                <a:tc vMerge="1">
                  <a:txBody>
                    <a:bodyPr/>
                    <a:lstStyle/>
                    <a:p>
                      <a:endParaRPr lang="en-US"/>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900" b="1" dirty="0">
                          <a:effectLst/>
                          <a:latin typeface="+mn-lt"/>
                        </a:rPr>
                        <a:t>DASPP </a:t>
                      </a:r>
                      <a:endParaRPr lang="en-US" sz="900" b="1"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dirty="0">
                          <a:solidFill>
                            <a:srgbClr val="000000"/>
                          </a:solidFill>
                          <a:effectLst/>
                          <a:latin typeface="Arial" panose="020B0604020202020204" pitchFamily="34" charset="0"/>
                        </a:rPr>
                        <a:t>MCPC</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RTSPP</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RTRMPR</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ORDC Adders</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900" b="1" dirty="0">
                          <a:effectLst/>
                          <a:latin typeface="+mn-lt"/>
                        </a:rPr>
                        <a:t>DASPP </a:t>
                      </a:r>
                      <a:endParaRPr lang="en-US" sz="9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MCPC</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RTSPP</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RTRMPR</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dirty="0">
                          <a:solidFill>
                            <a:srgbClr val="000000"/>
                          </a:solidFill>
                          <a:effectLst/>
                          <a:latin typeface="Arial" panose="020B0604020202020204" pitchFamily="34" charset="0"/>
                        </a:rPr>
                        <a:t>ORDC Adders</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tc vMerge="1">
                  <a:txBody>
                    <a:bodyPr/>
                    <a:lstStyle/>
                    <a:p>
                      <a:pPr marL="0" marR="0" algn="ctr">
                        <a:spcBef>
                          <a:spcPts val="0"/>
                        </a:spcBef>
                        <a:spcAft>
                          <a:spcPts val="0"/>
                        </a:spcAft>
                      </a:pP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extLst>
                  <a:ext uri="{0D108BD9-81ED-4DB2-BD59-A6C34878D82A}">
                    <a16:rowId xmlns:a16="http://schemas.microsoft.com/office/drawing/2014/main" val="10002"/>
                  </a:ext>
                </a:extLst>
              </a:tr>
              <a:tr h="233408">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a:solidFill>
                            <a:schemeClr val="bg1"/>
                          </a:solidFill>
                          <a:effectLst/>
                          <a:latin typeface="+mn-lt"/>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a:solidFill>
                            <a:schemeClr val="dk1"/>
                          </a:solidFill>
                          <a:latin typeface="+mn-lt"/>
                          <a:ea typeface="+mn-ea"/>
                          <a:cs typeface="+mn-cs"/>
                        </a:rPr>
                        <a:t>-</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a:solidFill>
                            <a:schemeClr val="dk1"/>
                          </a:solidFill>
                          <a:latin typeface="+mn-lt"/>
                          <a:ea typeface="+mn-ea"/>
                          <a:cs typeface="+mn-cs"/>
                        </a:rPr>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900" kern="1200" dirty="0">
                          <a:solidFill>
                            <a:schemeClr val="dk1"/>
                          </a:solidFill>
                          <a:latin typeface="+mn-lt"/>
                          <a:ea typeface="+mn-ea"/>
                          <a:cs typeface="+mn-cs"/>
                        </a:rPr>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3"/>
                  </a:ext>
                </a:extLst>
              </a:tr>
            </a:tbl>
          </a:graphicData>
        </a:graphic>
      </p:graphicFrame>
      <p:sp>
        <p:nvSpPr>
          <p:cNvPr id="9" name="TextBox 8"/>
          <p:cNvSpPr txBox="1"/>
          <p:nvPr/>
        </p:nvSpPr>
        <p:spPr>
          <a:xfrm>
            <a:off x="381000" y="2397204"/>
            <a:ext cx="8381999" cy="1107996"/>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p>
          <a:p>
            <a:pPr defTabSz="457200"/>
            <a:endParaRPr lang="en-US" sz="1100" b="1" u="sng" dirty="0">
              <a:solidFill>
                <a:prstClr val="black"/>
              </a:solidFill>
            </a:endParaRPr>
          </a:p>
          <a:p>
            <a:pPr defTabSz="457200"/>
            <a:r>
              <a:rPr lang="en-US" sz="1100" dirty="0">
                <a:solidFill>
                  <a:prstClr val="black"/>
                </a:solidFill>
              </a:rPr>
              <a:t>There were no price changes in Q3 2021.</a:t>
            </a:r>
          </a:p>
          <a:p>
            <a:pPr defTabSz="457200"/>
            <a:endParaRPr lang="en-US" sz="1100" dirty="0">
              <a:solidFill>
                <a:prstClr val="black"/>
              </a:solidFill>
            </a:endParaRPr>
          </a:p>
          <a:p>
            <a:pPr defTabSz="457200"/>
            <a:r>
              <a:rPr lang="en-US" sz="1100" dirty="0">
                <a:solidFill>
                  <a:prstClr val="black"/>
                </a:solidFill>
              </a:rPr>
              <a:t>The price changes reported on this slide display the price corrections that have been done after the Settlement Statement has posted for the Operating Day.</a:t>
            </a:r>
          </a:p>
        </p:txBody>
      </p:sp>
    </p:spTree>
    <p:extLst>
      <p:ext uri="{BB962C8B-B14F-4D97-AF65-F5344CB8AC3E}">
        <p14:creationId xmlns:p14="http://schemas.microsoft.com/office/powerpoint/2010/main" val="105222276"/>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Track number of resettlements due to non-price errors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4145011504"/>
              </p:ext>
            </p:extLst>
          </p:nvPr>
        </p:nvGraphicFramePr>
        <p:xfrm>
          <a:off x="609600" y="1143000"/>
          <a:ext cx="7924800" cy="2152593"/>
        </p:xfrm>
        <a:graphic>
          <a:graphicData uri="http://schemas.openxmlformats.org/drawingml/2006/table">
            <a:tbl>
              <a:tblPr firstRow="1" firstCol="1" bandRow="1"/>
              <a:tblGrid>
                <a:gridCol w="1066800">
                  <a:extLst>
                    <a:ext uri="{9D8B030D-6E8A-4147-A177-3AD203B41FA5}">
                      <a16:colId xmlns:a16="http://schemas.microsoft.com/office/drawing/2014/main" val="20000"/>
                    </a:ext>
                  </a:extLst>
                </a:gridCol>
                <a:gridCol w="2354426">
                  <a:extLst>
                    <a:ext uri="{9D8B030D-6E8A-4147-A177-3AD203B41FA5}">
                      <a16:colId xmlns:a16="http://schemas.microsoft.com/office/drawing/2014/main" val="20001"/>
                    </a:ext>
                  </a:extLst>
                </a:gridCol>
                <a:gridCol w="2488162">
                  <a:extLst>
                    <a:ext uri="{9D8B030D-6E8A-4147-A177-3AD203B41FA5}">
                      <a16:colId xmlns:a16="http://schemas.microsoft.com/office/drawing/2014/main" val="20002"/>
                    </a:ext>
                  </a:extLst>
                </a:gridCol>
                <a:gridCol w="2015412">
                  <a:extLst>
                    <a:ext uri="{9D8B030D-6E8A-4147-A177-3AD203B41FA5}">
                      <a16:colId xmlns:a16="http://schemas.microsoft.com/office/drawing/2014/main" val="20003"/>
                    </a:ext>
                  </a:extLst>
                </a:gridCol>
              </a:tblGrid>
              <a:tr h="341260">
                <a:tc gridSpan="3">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lt1"/>
                          </a:solidFill>
                          <a:effectLst/>
                          <a:latin typeface="+mn-lt"/>
                          <a:ea typeface="+mn-ea"/>
                          <a:cs typeface="+mn-cs"/>
                        </a:rPr>
                        <a:t>Reporting Period: </a:t>
                      </a:r>
                      <a:r>
                        <a:rPr lang="en-US" sz="1200" b="1" kern="1200" dirty="0">
                          <a:solidFill>
                            <a:schemeClr val="bg1"/>
                          </a:solidFill>
                          <a:effectLst/>
                          <a:latin typeface="+mn-lt"/>
                          <a:ea typeface="+mn-ea"/>
                          <a:cs typeface="+mn-cs"/>
                        </a:rPr>
                        <a:t>2021 Q3</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957893">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endParaRPr lang="en-US" sz="1200" dirty="0">
                        <a:effectLst/>
                        <a:latin typeface="+mn-lt"/>
                      </a:endParaRPr>
                    </a:p>
                    <a:p>
                      <a:pPr marL="0" marR="0" algn="ctr">
                        <a:spcBef>
                          <a:spcPts val="0"/>
                        </a:spcBef>
                        <a:spcAft>
                          <a:spcPts val="0"/>
                        </a:spcAft>
                      </a:pPr>
                      <a:r>
                        <a:rPr lang="en-US" sz="1200" dirty="0">
                          <a:effectLst/>
                          <a:latin typeface="+mn-lt"/>
                        </a:rPr>
                        <a:t>Operating Day(s) Resettled</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solidFill>
                            <a:schemeClr val="tx1"/>
                          </a:solidFill>
                          <a:effectLst/>
                          <a:latin typeface="+mn-lt"/>
                          <a:ea typeface="+mn-ea"/>
                          <a:cs typeface="+mn-cs"/>
                        </a:rPr>
                        <a:t>R</a:t>
                      </a:r>
                      <a:r>
                        <a:rPr lang="en-US" sz="1200" b="1" baseline="0" dirty="0">
                          <a:solidFill>
                            <a:schemeClr val="tx1"/>
                          </a:solidFill>
                          <a:effectLst/>
                          <a:latin typeface="+mn-lt"/>
                          <a:ea typeface="+mn-ea"/>
                          <a:cs typeface="+mn-cs"/>
                        </a:rPr>
                        <a:t>eason for Resettlement</a:t>
                      </a:r>
                      <a:endParaRPr lang="en-US" sz="1200" b="1"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effectLst/>
                          <a:latin typeface="+mn-lt"/>
                          <a:ea typeface="+mn-ea"/>
                          <a:cs typeface="+mn-cs"/>
                        </a:rPr>
                        <a:t>Affected Charge Types</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a:spcBef>
                          <a:spcPts val="0"/>
                        </a:spcBef>
                        <a:spcAft>
                          <a:spcPts val="0"/>
                        </a:spcAft>
                      </a:pPr>
                      <a:r>
                        <a:rPr lang="en-US" sz="1200" b="1" dirty="0">
                          <a:effectLst/>
                          <a:latin typeface="+mn-lt"/>
                          <a:ea typeface="Calibri"/>
                          <a:cs typeface="Times New Roman"/>
                        </a:rPr>
                        <a:t>Market</a:t>
                      </a:r>
                      <a:r>
                        <a:rPr lang="en-US" sz="1200" b="1" baseline="0" dirty="0">
                          <a:effectLst/>
                          <a:latin typeface="+mn-lt"/>
                          <a:ea typeface="Calibri"/>
                          <a:cs typeface="Times New Roman"/>
                        </a:rPr>
                        <a:t> Notice Number</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1"/>
                  </a:ext>
                </a:extLst>
              </a:tr>
              <a:tr h="834447">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a:solidFill>
                            <a:schemeClr val="bg1"/>
                          </a:solidFill>
                          <a:effectLst/>
                          <a:latin typeface="+mn-lt"/>
                        </a:rPr>
                        <a:t>02/17/2021 – 02/19/2021</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dirty="0"/>
                        <a:t>Granted Dispute</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fontAlgn="t">
                        <a:spcBef>
                          <a:spcPts val="0"/>
                        </a:spcBef>
                        <a:spcAft>
                          <a:spcPts val="0"/>
                        </a:spcAft>
                      </a:pPr>
                      <a:br>
                        <a:rPr lang="en-US" sz="1000" kern="1200" dirty="0">
                          <a:solidFill>
                            <a:schemeClr val="tx1"/>
                          </a:solidFill>
                          <a:effectLst/>
                          <a:latin typeface="Arial" panose="020B0604020202020204" pitchFamily="34" charset="0"/>
                          <a:ea typeface="Calibri" panose="020F0502020204030204" pitchFamily="34" charset="0"/>
                          <a:cs typeface="+mn-cs"/>
                        </a:rPr>
                      </a:br>
                      <a:r>
                        <a:rPr lang="en-US" sz="1000" kern="1200" dirty="0">
                          <a:solidFill>
                            <a:schemeClr val="tx1"/>
                          </a:solidFill>
                          <a:effectLst/>
                          <a:latin typeface="Arial" panose="020B0604020202020204" pitchFamily="34" charset="0"/>
                          <a:ea typeface="Calibri" panose="020F0502020204030204" pitchFamily="34" charset="0"/>
                          <a:cs typeface="+mn-cs"/>
                        </a:rPr>
                        <a:t>BPDAMT, LABPDAMT, RTEIAMT, LARTRNAMT, RTASIAMT,LAASIRNAMT, RTRDASIAMT, LARDASIRNAMT, ESACAMT, RRFQAMT, RTRRAMT</a:t>
                      </a:r>
                    </a:p>
                  </a:txBody>
                  <a:tcPr marL="45720" marR="4572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a:solidFill>
                            <a:schemeClr val="tx1"/>
                          </a:solidFill>
                          <a:effectLst/>
                          <a:latin typeface="Arial" panose="020B0604020202020204" pitchFamily="34" charset="0"/>
                          <a:ea typeface="Calibri" panose="020F0502020204030204" pitchFamily="34" charset="0"/>
                          <a:cs typeface="+mn-cs"/>
                          <a:hlinkClick r:id="rId3"/>
                        </a:rPr>
                        <a:t>M-B071321-02</a:t>
                      </a:r>
                      <a:endParaRPr lang="en-US" sz="1000" kern="1200" dirty="0">
                        <a:solidFill>
                          <a:schemeClr val="tx1"/>
                        </a:solidFill>
                        <a:effectLst/>
                        <a:latin typeface="Arial" panose="020B0604020202020204" pitchFamily="34" charset="0"/>
                        <a:ea typeface="Calibri" panose="020F0502020204030204" pitchFamily="34" charset="0"/>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971881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8.2(2)(c)(ii) Track number and types of disputes submitted</a:t>
            </a:r>
            <a:br>
              <a:rPr lang="en-US" sz="2000" dirty="0"/>
            </a:br>
            <a:r>
              <a:rPr lang="en-US" sz="2000" dirty="0"/>
              <a:t>8.2(2)(c)(iii) Compliance with timeliness of response to disputes </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3" name="TextBox 2"/>
          <p:cNvSpPr txBox="1"/>
          <p:nvPr/>
        </p:nvSpPr>
        <p:spPr>
          <a:xfrm>
            <a:off x="621093" y="5486400"/>
            <a:ext cx="4876800" cy="707886"/>
          </a:xfrm>
          <a:prstGeom prst="rect">
            <a:avLst/>
          </a:prstGeom>
          <a:noFill/>
        </p:spPr>
        <p:txBody>
          <a:bodyPr wrap="square" rtlCol="0">
            <a:spAutoFit/>
          </a:bodyPr>
          <a:lstStyle/>
          <a:p>
            <a:r>
              <a:rPr lang="en-US" sz="800" dirty="0"/>
              <a:t>Submitted but not resolved disputes may be:</a:t>
            </a:r>
          </a:p>
          <a:p>
            <a:pPr marL="171450" indent="-171450">
              <a:buFont typeface="Arial" panose="020B0604020202020204" pitchFamily="34" charset="0"/>
              <a:buChar char="•"/>
            </a:pPr>
            <a:r>
              <a:rPr lang="en-US" sz="800" dirty="0"/>
              <a:t>Not started</a:t>
            </a:r>
          </a:p>
          <a:p>
            <a:pPr marL="171450" indent="-171450">
              <a:buFont typeface="Arial" panose="020B0604020202020204" pitchFamily="34" charset="0"/>
              <a:buChar char="•"/>
            </a:pPr>
            <a:r>
              <a:rPr lang="en-US" sz="800" dirty="0"/>
              <a:t>Open</a:t>
            </a:r>
          </a:p>
          <a:p>
            <a:pPr marL="171450" indent="-171450">
              <a:buFont typeface="Arial" panose="020B0604020202020204" pitchFamily="34" charset="0"/>
              <a:buChar char="•"/>
            </a:pPr>
            <a:r>
              <a:rPr lang="en-US" sz="800" dirty="0"/>
              <a:t>Rejected</a:t>
            </a:r>
          </a:p>
          <a:p>
            <a:pPr marL="171450" indent="-171450">
              <a:buFont typeface="Arial" panose="020B0604020202020204" pitchFamily="34" charset="0"/>
              <a:buChar char="•"/>
            </a:pPr>
            <a:r>
              <a:rPr lang="en-US" sz="800" dirty="0"/>
              <a:t>Withdrawn</a:t>
            </a:r>
          </a:p>
        </p:txBody>
      </p:sp>
      <p:graphicFrame>
        <p:nvGraphicFramePr>
          <p:cNvPr id="5" name="Content Placeholder 10"/>
          <p:cNvGraphicFramePr>
            <a:graphicFrameLocks noGrp="1"/>
          </p:cNvGraphicFramePr>
          <p:nvPr>
            <p:ph idx="1"/>
            <p:extLst>
              <p:ext uri="{D42A27DB-BD31-4B8C-83A1-F6EECF244321}">
                <p14:modId xmlns:p14="http://schemas.microsoft.com/office/powerpoint/2010/main" val="274297795"/>
              </p:ext>
            </p:extLst>
          </p:nvPr>
        </p:nvGraphicFramePr>
        <p:xfrm>
          <a:off x="380999" y="990598"/>
          <a:ext cx="8382000" cy="4419601"/>
        </p:xfrm>
        <a:graphic>
          <a:graphicData uri="http://schemas.openxmlformats.org/drawingml/2006/table">
            <a:tbl>
              <a:tblPr/>
              <a:tblGrid>
                <a:gridCol w="2856707">
                  <a:extLst>
                    <a:ext uri="{9D8B030D-6E8A-4147-A177-3AD203B41FA5}">
                      <a16:colId xmlns:a16="http://schemas.microsoft.com/office/drawing/2014/main" val="20000"/>
                    </a:ext>
                  </a:extLst>
                </a:gridCol>
                <a:gridCol w="783853">
                  <a:extLst>
                    <a:ext uri="{9D8B030D-6E8A-4147-A177-3AD203B41FA5}">
                      <a16:colId xmlns:a16="http://schemas.microsoft.com/office/drawing/2014/main" val="20001"/>
                    </a:ext>
                  </a:extLst>
                </a:gridCol>
                <a:gridCol w="783853">
                  <a:extLst>
                    <a:ext uri="{9D8B030D-6E8A-4147-A177-3AD203B41FA5}">
                      <a16:colId xmlns:a16="http://schemas.microsoft.com/office/drawing/2014/main" val="20002"/>
                    </a:ext>
                  </a:extLst>
                </a:gridCol>
                <a:gridCol w="1316873">
                  <a:extLst>
                    <a:ext uri="{9D8B030D-6E8A-4147-A177-3AD203B41FA5}">
                      <a16:colId xmlns:a16="http://schemas.microsoft.com/office/drawing/2014/main" val="20003"/>
                    </a:ext>
                  </a:extLst>
                </a:gridCol>
                <a:gridCol w="1316873">
                  <a:extLst>
                    <a:ext uri="{9D8B030D-6E8A-4147-A177-3AD203B41FA5}">
                      <a16:colId xmlns:a16="http://schemas.microsoft.com/office/drawing/2014/main" val="20004"/>
                    </a:ext>
                  </a:extLst>
                </a:gridCol>
                <a:gridCol w="1323841">
                  <a:extLst>
                    <a:ext uri="{9D8B030D-6E8A-4147-A177-3AD203B41FA5}">
                      <a16:colId xmlns:a16="http://schemas.microsoft.com/office/drawing/2014/main" val="20005"/>
                    </a:ext>
                  </a:extLst>
                </a:gridCol>
              </a:tblGrid>
              <a:tr h="211319">
                <a:tc>
                  <a:txBody>
                    <a:bodyPr/>
                    <a:lstStyle/>
                    <a:p>
                      <a:pPr algn="ctr" fontAlgn="ctr"/>
                      <a:r>
                        <a:rPr lang="en-US" sz="800" b="0" i="0" u="none" strike="noStrike">
                          <a:solidFill>
                            <a:srgbClr val="000000"/>
                          </a:solidFill>
                          <a:effectLst/>
                          <a:latin typeface="Calibri" panose="020F0502020204030204" pitchFamily="34" charset="0"/>
                        </a:rPr>
                        <a:t>YEAR</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gridSpan="2">
                  <a:txBody>
                    <a:bodyPr/>
                    <a:lstStyle/>
                    <a:p>
                      <a:pPr algn="ctr" fontAlgn="ctr"/>
                      <a:r>
                        <a:rPr lang="en-US" sz="800" b="0" i="0" u="none" strike="noStrike">
                          <a:solidFill>
                            <a:srgbClr val="000000"/>
                          </a:solidFill>
                          <a:effectLst/>
                          <a:latin typeface="Calibri" panose="020F0502020204030204" pitchFamily="34" charset="0"/>
                        </a:rPr>
                        <a:t>2021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tc rowSpan="2" gridSpan="3">
                  <a:txBody>
                    <a:bodyPr/>
                    <a:lstStyle/>
                    <a:p>
                      <a:pPr algn="ctr" fontAlgn="ctr"/>
                      <a:r>
                        <a:rPr lang="en-US" sz="800" b="0" i="0" u="none" strike="noStrike" dirty="0">
                          <a:solidFill>
                            <a:srgbClr val="000000"/>
                          </a:solidFill>
                          <a:effectLst/>
                          <a:latin typeface="Calibri" panose="020F0502020204030204" pitchFamily="34" charset="0"/>
                        </a:rPr>
                        <a:t>100% of dispute resolutions were timely.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10000"/>
                  </a:ext>
                </a:extLst>
              </a:tr>
              <a:tr h="211319">
                <a:tc>
                  <a:txBody>
                    <a:bodyPr/>
                    <a:lstStyle/>
                    <a:p>
                      <a:pPr algn="ctr" fontAlgn="ctr"/>
                      <a:r>
                        <a:rPr lang="en-US" sz="800" b="0" i="0" u="none" strike="noStrike">
                          <a:solidFill>
                            <a:srgbClr val="000000"/>
                          </a:solidFill>
                          <a:effectLst/>
                          <a:latin typeface="Calibri" panose="020F0502020204030204" pitchFamily="34" charset="0"/>
                        </a:rPr>
                        <a:t>CALENDAR QUARTER REPORTED</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gridSpan="2">
                  <a:txBody>
                    <a:bodyPr/>
                    <a:lstStyle/>
                    <a:p>
                      <a:pPr algn="ctr" fontAlgn="ctr"/>
                      <a:r>
                        <a:rPr lang="en-US" sz="800" b="0" i="0" u="none" strike="noStrike" dirty="0">
                          <a:solidFill>
                            <a:srgbClr val="000000"/>
                          </a:solidFill>
                          <a:effectLst/>
                          <a:latin typeface="Calibri" panose="020F0502020204030204" pitchFamily="34" charset="0"/>
                        </a:rPr>
                        <a:t>Q1 – Q3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1"/>
                  </a:ext>
                </a:extLst>
              </a:tr>
              <a:tr h="354213">
                <a:tc>
                  <a:txBody>
                    <a:bodyPr/>
                    <a:lstStyle/>
                    <a:p>
                      <a:pPr algn="ctr" fontAlgn="ctr"/>
                      <a:r>
                        <a:rPr lang="en-US" sz="800" b="0" i="0" u="none" strike="noStrike">
                          <a:solidFill>
                            <a:srgbClr val="000000"/>
                          </a:solidFill>
                          <a:effectLst/>
                          <a:latin typeface="Calibri" panose="020F0502020204030204" pitchFamily="34" charset="0"/>
                        </a:rPr>
                        <a:t>Disputed Charge Sub-Type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Submitted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Resolved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Denied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Granted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Granted with Exceptions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10002"/>
                  </a:ext>
                </a:extLst>
              </a:tr>
              <a:tr h="201257">
                <a:tc>
                  <a:txBody>
                    <a:bodyPr/>
                    <a:lstStyle/>
                    <a:p>
                      <a:pPr algn="ctr" fontAlgn="ctr"/>
                      <a:r>
                        <a:rPr lang="en-US" sz="800" b="0" i="0" u="none" strike="noStrike">
                          <a:solidFill>
                            <a:srgbClr val="000000"/>
                          </a:solidFill>
                          <a:effectLst/>
                          <a:latin typeface="Calibri" panose="020F0502020204030204" pitchFamily="34" charset="0"/>
                        </a:rPr>
                        <a:t>Administrative Fees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54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51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51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1257">
                <a:tc>
                  <a:txBody>
                    <a:bodyPr/>
                    <a:lstStyle/>
                    <a:p>
                      <a:pPr algn="ctr" fontAlgn="ctr"/>
                      <a:r>
                        <a:rPr lang="en-US" sz="800" b="0" i="0" u="none" strike="noStrike">
                          <a:solidFill>
                            <a:srgbClr val="000000"/>
                          </a:solidFill>
                          <a:effectLst/>
                          <a:latin typeface="Calibri" panose="020F0502020204030204" pitchFamily="34" charset="0"/>
                        </a:rPr>
                        <a:t>Ancillary Services-DAM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192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156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156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1257">
                <a:tc>
                  <a:txBody>
                    <a:bodyPr/>
                    <a:lstStyle/>
                    <a:p>
                      <a:pPr algn="ctr" fontAlgn="ctr"/>
                      <a:r>
                        <a:rPr lang="en-US" sz="800" b="0" i="0" u="none" strike="noStrike" dirty="0">
                          <a:solidFill>
                            <a:srgbClr val="000000"/>
                          </a:solidFill>
                          <a:effectLst/>
                          <a:latin typeface="Calibri" panose="020F0502020204030204" pitchFamily="34" charset="0"/>
                        </a:rPr>
                        <a:t>Ancillary Services-RTM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393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360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40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319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1257">
                <a:tc>
                  <a:txBody>
                    <a:bodyPr/>
                    <a:lstStyle/>
                    <a:p>
                      <a:pPr algn="ctr" fontAlgn="ctr"/>
                      <a:r>
                        <a:rPr lang="en-US" sz="800" b="0" i="0" u="none" strike="noStrike" dirty="0">
                          <a:solidFill>
                            <a:srgbClr val="000000"/>
                          </a:solidFill>
                          <a:effectLst/>
                          <a:latin typeface="Calibri" panose="020F0502020204030204" pitchFamily="34" charset="0"/>
                        </a:rPr>
                        <a:t>Black Start Capacity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41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1257">
                <a:tc>
                  <a:txBody>
                    <a:bodyPr/>
                    <a:lstStyle/>
                    <a:p>
                      <a:pPr algn="ctr" fontAlgn="ctr"/>
                      <a:r>
                        <a:rPr lang="en-US" sz="800" b="0" i="0" u="none" strike="noStrike" dirty="0">
                          <a:solidFill>
                            <a:srgbClr val="000000"/>
                          </a:solidFill>
                          <a:effectLst/>
                          <a:latin typeface="Calibri" panose="020F0502020204030204" pitchFamily="34" charset="0"/>
                        </a:rPr>
                        <a:t>Congestion Revenue Rights-DAM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1257">
                <a:tc>
                  <a:txBody>
                    <a:bodyPr/>
                    <a:lstStyle/>
                    <a:p>
                      <a:pPr algn="ctr" fontAlgn="ctr"/>
                      <a:r>
                        <a:rPr lang="en-US" sz="800" b="0" i="0" u="none" strike="noStrike" dirty="0">
                          <a:solidFill>
                            <a:srgbClr val="000000"/>
                          </a:solidFill>
                          <a:effectLst/>
                          <a:latin typeface="Calibri" panose="020F0502020204030204" pitchFamily="34" charset="0"/>
                        </a:rPr>
                        <a:t>CRR Auction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58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58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58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01257">
                <a:tc>
                  <a:txBody>
                    <a:bodyPr/>
                    <a:lstStyle/>
                    <a:p>
                      <a:pPr algn="ctr" fontAlgn="ctr"/>
                      <a:r>
                        <a:rPr lang="en-US" sz="800" b="0" i="0" u="none" strike="noStrike" dirty="0">
                          <a:solidFill>
                            <a:srgbClr val="000000"/>
                          </a:solidFill>
                          <a:effectLst/>
                          <a:latin typeface="Calibri" panose="020F0502020204030204" pitchFamily="34" charset="0"/>
                        </a:rPr>
                        <a:t>CRR Auction Revenue Dist.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01257">
                <a:tc>
                  <a:txBody>
                    <a:bodyPr/>
                    <a:lstStyle/>
                    <a:p>
                      <a:pPr algn="ctr" fontAlgn="ctr"/>
                      <a:r>
                        <a:rPr lang="en-US" sz="800" b="0" i="0" u="none" strike="noStrike" dirty="0">
                          <a:solidFill>
                            <a:srgbClr val="000000"/>
                          </a:solidFill>
                          <a:effectLst/>
                          <a:latin typeface="Calibri" panose="020F0502020204030204" pitchFamily="34" charset="0"/>
                        </a:rPr>
                        <a:t>CRR Balancing Ac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01257">
                <a:tc>
                  <a:txBody>
                    <a:bodyPr/>
                    <a:lstStyle/>
                    <a:p>
                      <a:pPr algn="ctr" fontAlgn="ctr"/>
                      <a:r>
                        <a:rPr lang="en-US" sz="800" b="0" i="0" u="none" strike="noStrike" dirty="0">
                          <a:solidFill>
                            <a:srgbClr val="000000"/>
                          </a:solidFill>
                          <a:effectLst/>
                          <a:latin typeface="Calibri" panose="020F0502020204030204" pitchFamily="34" charset="0"/>
                        </a:rPr>
                        <a:t>DA/RT Invoice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606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596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596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01257">
                <a:tc>
                  <a:txBody>
                    <a:bodyPr/>
                    <a:lstStyle/>
                    <a:p>
                      <a:pPr algn="ctr" fontAlgn="ctr"/>
                      <a:r>
                        <a:rPr lang="en-US" sz="800" b="0" i="0" u="none" strike="noStrike" dirty="0">
                          <a:solidFill>
                            <a:srgbClr val="000000"/>
                          </a:solidFill>
                          <a:effectLst/>
                          <a:latin typeface="Calibri" panose="020F0502020204030204" pitchFamily="34" charset="0"/>
                        </a:rPr>
                        <a:t>Emergency Operations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20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01257">
                <a:tc>
                  <a:txBody>
                    <a:bodyPr/>
                    <a:lstStyle/>
                    <a:p>
                      <a:pPr algn="ctr" fontAlgn="ctr"/>
                      <a:r>
                        <a:rPr lang="en-US" sz="800" b="0" i="0" u="none" strike="noStrike" dirty="0">
                          <a:solidFill>
                            <a:srgbClr val="000000"/>
                          </a:solidFill>
                          <a:effectLst/>
                          <a:latin typeface="Calibri" panose="020F0502020204030204" pitchFamily="34" charset="0"/>
                        </a:rPr>
                        <a:t>Energy-DAM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01257">
                <a:tc>
                  <a:txBody>
                    <a:bodyPr/>
                    <a:lstStyle/>
                    <a:p>
                      <a:pPr algn="ctr" fontAlgn="ctr"/>
                      <a:r>
                        <a:rPr lang="en-US" sz="800" b="0" i="0" u="none" strike="noStrike" dirty="0">
                          <a:solidFill>
                            <a:srgbClr val="000000"/>
                          </a:solidFill>
                          <a:effectLst/>
                          <a:latin typeface="Calibri" panose="020F0502020204030204" pitchFamily="34" charset="0"/>
                        </a:rPr>
                        <a:t>Energy-RTM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338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280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259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01257">
                <a:tc>
                  <a:txBody>
                    <a:bodyPr/>
                    <a:lstStyle/>
                    <a:p>
                      <a:pPr algn="ctr" fontAlgn="ctr"/>
                      <a:r>
                        <a:rPr lang="fr-FR" sz="800" b="0" i="0" u="none" strike="noStrike" dirty="0">
                          <a:solidFill>
                            <a:srgbClr val="000000"/>
                          </a:solidFill>
                          <a:effectLst/>
                          <a:latin typeface="Calibri" panose="020F0502020204030204" pitchFamily="34" charset="0"/>
                        </a:rPr>
                        <a:t>Gene. </a:t>
                      </a:r>
                      <a:r>
                        <a:rPr lang="fr-FR" sz="800" b="0" i="0" u="none" strike="noStrike" dirty="0" err="1">
                          <a:solidFill>
                            <a:srgbClr val="000000"/>
                          </a:solidFill>
                          <a:effectLst/>
                          <a:latin typeface="Calibri" panose="020F0502020204030204" pitchFamily="34" charset="0"/>
                        </a:rPr>
                        <a:t>Res</a:t>
                      </a:r>
                      <a:r>
                        <a:rPr lang="fr-FR" sz="800" b="0" i="0" u="none" strike="noStrike" dirty="0">
                          <a:solidFill>
                            <a:srgbClr val="000000"/>
                          </a:solidFill>
                          <a:effectLst/>
                          <a:latin typeface="Calibri" panose="020F0502020204030204" pitchFamily="34" charset="0"/>
                        </a:rPr>
                        <a:t>. Base Pt </a:t>
                      </a:r>
                      <a:r>
                        <a:rPr lang="fr-FR" sz="800" b="0" i="0" u="none" strike="noStrike" dirty="0" err="1">
                          <a:solidFill>
                            <a:srgbClr val="000000"/>
                          </a:solidFill>
                          <a:effectLst/>
                          <a:latin typeface="Calibri" panose="020F0502020204030204" pitchFamily="34" charset="0"/>
                        </a:rPr>
                        <a:t>Deviation</a:t>
                      </a:r>
                      <a:r>
                        <a:rPr lang="fr-FR" sz="800" b="0" i="0" u="none" strike="noStrike" dirty="0">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43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40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01257">
                <a:tc>
                  <a:txBody>
                    <a:bodyPr/>
                    <a:lstStyle/>
                    <a:p>
                      <a:pPr algn="ctr" fontAlgn="ctr"/>
                      <a:r>
                        <a:rPr lang="en-US" sz="800" b="0" i="0" u="none" strike="noStrike" dirty="0">
                          <a:solidFill>
                            <a:srgbClr val="000000"/>
                          </a:solidFill>
                          <a:effectLst/>
                          <a:latin typeface="Calibri" panose="020F0502020204030204" pitchFamily="34" charset="0"/>
                        </a:rPr>
                        <a:t>Invoice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42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40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40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01257">
                <a:tc>
                  <a:txBody>
                    <a:bodyPr/>
                    <a:lstStyle/>
                    <a:p>
                      <a:pPr algn="ctr" fontAlgn="ctr"/>
                      <a:r>
                        <a:rPr lang="en-US" sz="800" b="0" i="0" u="none" strike="noStrike" dirty="0">
                          <a:solidFill>
                            <a:srgbClr val="000000"/>
                          </a:solidFill>
                          <a:effectLst/>
                          <a:latin typeface="Calibri" panose="020F0502020204030204" pitchFamily="34" charset="0"/>
                        </a:rPr>
                        <a:t>Reliability Must Run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01257">
                <a:tc>
                  <a:txBody>
                    <a:bodyPr/>
                    <a:lstStyle/>
                    <a:p>
                      <a:pPr algn="ctr" fontAlgn="ctr"/>
                      <a:r>
                        <a:rPr lang="en-US" sz="800" b="0" i="0" u="none" strike="noStrike" dirty="0">
                          <a:solidFill>
                            <a:srgbClr val="000000"/>
                          </a:solidFill>
                          <a:effectLst/>
                          <a:latin typeface="Calibri" panose="020F0502020204030204" pitchFamily="34" charset="0"/>
                        </a:rPr>
                        <a:t>Reliability Unit Commitment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211319">
                <a:tc>
                  <a:txBody>
                    <a:bodyPr/>
                    <a:lstStyle/>
                    <a:p>
                      <a:pPr algn="ctr" fontAlgn="ctr"/>
                      <a:r>
                        <a:rPr lang="en-US" sz="800" b="0" i="0" u="none" strike="noStrike" dirty="0">
                          <a:solidFill>
                            <a:srgbClr val="000000"/>
                          </a:solidFill>
                          <a:effectLst/>
                          <a:latin typeface="Calibri" panose="020F0502020204030204" pitchFamily="34" charset="0"/>
                        </a:rPr>
                        <a:t>Revenue Neutrality Allocation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57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49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49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211319">
                <a:tc>
                  <a:txBody>
                    <a:bodyPr/>
                    <a:lstStyle/>
                    <a:p>
                      <a:pPr algn="ctr" fontAlgn="ctr"/>
                      <a:r>
                        <a:rPr lang="en-US" sz="800" b="0" i="0" u="none" strike="noStrike" dirty="0">
                          <a:solidFill>
                            <a:srgbClr val="000000"/>
                          </a:solidFill>
                          <a:effectLst/>
                          <a:latin typeface="Calibri" panose="020F0502020204030204" pitchFamily="34" charset="0"/>
                        </a:rPr>
                        <a:t>TOTAL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1,891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1,719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1,377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20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322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2804983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5">
            <a:extLst>
              <a:ext uri="{FF2B5EF4-FFF2-40B4-BE49-F238E27FC236}">
                <a16:creationId xmlns:a16="http://schemas.microsoft.com/office/drawing/2014/main" id="{0EBBDDFC-56F1-49A4-8609-F09E4C013A03}"/>
              </a:ext>
            </a:extLst>
          </p:cNvPr>
          <p:cNvPicPr>
            <a:picLocks noChangeAspect="1"/>
          </p:cNvPicPr>
          <p:nvPr/>
        </p:nvPicPr>
        <p:blipFill>
          <a:blip r:embed="rId3" cstate="print"/>
          <a:stretch>
            <a:fillRect/>
          </a:stretch>
        </p:blipFill>
        <p:spPr>
          <a:xfrm>
            <a:off x="70975" y="879602"/>
            <a:ext cx="9002050" cy="2625598"/>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a:t>8.2(2)(c)(iv)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4" name="TextBox 6"/>
          <p:cNvSpPr txBox="1"/>
          <p:nvPr/>
        </p:nvSpPr>
        <p:spPr>
          <a:xfrm>
            <a:off x="533400" y="3914695"/>
            <a:ext cx="3276600" cy="215444"/>
          </a:xfrm>
          <a:prstGeom prst="rect">
            <a:avLst/>
          </a:prstGeom>
          <a:noFill/>
        </p:spPr>
        <p:txBody>
          <a:bodyPr wrap="square" rtlCol="0">
            <a:spAutoFit/>
          </a:bodyPr>
          <a:lstStyle/>
          <a:p>
            <a:r>
              <a:rPr lang="en-US" sz="800" b="1" dirty="0"/>
              <a:t>NOTE: </a:t>
            </a:r>
            <a:r>
              <a:rPr lang="en-US" sz="800" dirty="0"/>
              <a:t>ERS Final settlement OD data is not represented in graph.</a:t>
            </a:r>
          </a:p>
        </p:txBody>
      </p:sp>
      <p:pic>
        <p:nvPicPr>
          <p:cNvPr id="8" name="Content Placeholder 6">
            <a:extLst>
              <a:ext uri="{FF2B5EF4-FFF2-40B4-BE49-F238E27FC236}">
                <a16:creationId xmlns:a16="http://schemas.microsoft.com/office/drawing/2014/main" id="{4115C130-61D8-40C1-B76D-DF021F3643B6}"/>
              </a:ext>
            </a:extLst>
          </p:cNvPr>
          <p:cNvPicPr>
            <a:picLocks noChangeAspect="1"/>
          </p:cNvPicPr>
          <p:nvPr/>
        </p:nvPicPr>
        <p:blipFill>
          <a:blip r:embed="rId4" cstate="print"/>
          <a:stretch>
            <a:fillRect/>
          </a:stretch>
        </p:blipFill>
        <p:spPr>
          <a:xfrm>
            <a:off x="6815096" y="3669607"/>
            <a:ext cx="1664854" cy="2667000"/>
          </a:xfrm>
          <a:prstGeom prst="rect">
            <a:avLst/>
          </a:prstGeom>
        </p:spPr>
      </p:pic>
      <p:sp>
        <p:nvSpPr>
          <p:cNvPr id="5" name="TextBox 7"/>
          <p:cNvSpPr txBox="1"/>
          <p:nvPr/>
        </p:nvSpPr>
        <p:spPr>
          <a:xfrm>
            <a:off x="6151047" y="3369748"/>
            <a:ext cx="2992953" cy="276999"/>
          </a:xfrm>
          <a:prstGeom prst="rect">
            <a:avLst/>
          </a:prstGeom>
          <a:noFill/>
        </p:spPr>
        <p:txBody>
          <a:bodyPr wrap="square" rtlCol="0">
            <a:spAutoFit/>
          </a:bodyPr>
          <a:lstStyle/>
          <a:p>
            <a:pPr algn="ctr"/>
            <a:r>
              <a:rPr lang="en-US" sz="1200" b="1" dirty="0"/>
              <a:t>Average percent change</a:t>
            </a:r>
          </a:p>
        </p:txBody>
      </p:sp>
    </p:spTree>
    <p:extLst>
      <p:ext uri="{BB962C8B-B14F-4D97-AF65-F5344CB8AC3E}">
        <p14:creationId xmlns:p14="http://schemas.microsoft.com/office/powerpoint/2010/main" val="559534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pic>
        <p:nvPicPr>
          <p:cNvPr id="4" name="Content Placeholder 3"/>
          <p:cNvPicPr>
            <a:picLocks noGrp="1"/>
          </p:cNvPicPr>
          <p:nvPr>
            <p:ph/>
          </p:nvPr>
        </p:nvPicPr>
        <p:blipFill>
          <a:blip r:embed="rId3" cstate="print"/>
          <a:stretch>
            <a:fillRect/>
          </a:stretch>
        </p:blipFill>
        <p:spPr>
          <a:xfrm>
            <a:off x="533400" y="807562"/>
            <a:ext cx="3730752" cy="2724912"/>
          </a:xfrm>
          <a:prstGeom prst="rect">
            <a:avLst/>
          </a:prstGeom>
        </p:spPr>
      </p:pic>
      <p:pic>
        <p:nvPicPr>
          <p:cNvPr id="5" name="Content Placeholder 4"/>
          <p:cNvPicPr>
            <a:picLocks noGrp="1"/>
          </p:cNvPicPr>
          <p:nvPr>
            <p:ph/>
          </p:nvPr>
        </p:nvPicPr>
        <p:blipFill>
          <a:blip r:embed="rId4" cstate="print"/>
          <a:stretch>
            <a:fillRect/>
          </a:stretch>
        </p:blipFill>
        <p:spPr>
          <a:xfrm>
            <a:off x="4879848" y="807562"/>
            <a:ext cx="3730752" cy="2724912"/>
          </a:xfrm>
          <a:prstGeom prst="rect">
            <a:avLst/>
          </a:prstGeom>
        </p:spPr>
      </p:pic>
      <p:pic>
        <p:nvPicPr>
          <p:cNvPr id="6" name="Content Placeholder 5"/>
          <p:cNvPicPr>
            <a:picLocks noGrp="1"/>
          </p:cNvPicPr>
          <p:nvPr>
            <p:ph/>
          </p:nvPr>
        </p:nvPicPr>
        <p:blipFill>
          <a:blip r:embed="rId5" cstate="print"/>
          <a:stretch>
            <a:fillRect/>
          </a:stretch>
        </p:blipFill>
        <p:spPr>
          <a:xfrm>
            <a:off x="533400" y="3562954"/>
            <a:ext cx="3730752" cy="2724912"/>
          </a:xfrm>
          <a:prstGeom prst="rect">
            <a:avLst/>
          </a:prstGeom>
        </p:spPr>
      </p:pic>
      <p:pic>
        <p:nvPicPr>
          <p:cNvPr id="7" name="Content Placeholder 6"/>
          <p:cNvPicPr>
            <a:picLocks noGrp="1"/>
          </p:cNvPicPr>
          <p:nvPr>
            <p:ph/>
          </p:nvPr>
        </p:nvPicPr>
        <p:blipFill>
          <a:blip r:embed="rId6" cstate="print"/>
          <a:stretch>
            <a:fillRect/>
          </a:stretch>
        </p:blipFill>
        <p:spPr>
          <a:xfrm>
            <a:off x="4879848" y="3562954"/>
            <a:ext cx="3730752" cy="2724912"/>
          </a:xfrm>
          <a:prstGeom prst="rect">
            <a:avLst/>
          </a:prstGeom>
        </p:spPr>
      </p:pic>
    </p:spTree>
    <p:extLst>
      <p:ext uri="{BB962C8B-B14F-4D97-AF65-F5344CB8AC3E}">
        <p14:creationId xmlns:p14="http://schemas.microsoft.com/office/powerpoint/2010/main" val="1279894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pic>
        <p:nvPicPr>
          <p:cNvPr id="4" name="Content Placeholder 3"/>
          <p:cNvPicPr>
            <a:picLocks noGrp="1"/>
          </p:cNvPicPr>
          <p:nvPr>
            <p:ph/>
          </p:nvPr>
        </p:nvPicPr>
        <p:blipFill>
          <a:blip r:embed="rId3" cstate="print"/>
          <a:stretch>
            <a:fillRect/>
          </a:stretch>
        </p:blipFill>
        <p:spPr>
          <a:xfrm>
            <a:off x="533400" y="815182"/>
            <a:ext cx="3730752" cy="2724912"/>
          </a:xfrm>
          <a:prstGeom prst="rect">
            <a:avLst/>
          </a:prstGeom>
        </p:spPr>
      </p:pic>
      <p:pic>
        <p:nvPicPr>
          <p:cNvPr id="5" name="Content Placeholder 4"/>
          <p:cNvPicPr>
            <a:picLocks noGrp="1"/>
          </p:cNvPicPr>
          <p:nvPr>
            <p:ph/>
          </p:nvPr>
        </p:nvPicPr>
        <p:blipFill>
          <a:blip r:embed="rId4" cstate="print"/>
          <a:stretch>
            <a:fillRect/>
          </a:stretch>
        </p:blipFill>
        <p:spPr>
          <a:xfrm>
            <a:off x="4879848" y="815182"/>
            <a:ext cx="3730752" cy="2724912"/>
          </a:xfrm>
          <a:prstGeom prst="rect">
            <a:avLst/>
          </a:prstGeom>
        </p:spPr>
      </p:pic>
      <p:pic>
        <p:nvPicPr>
          <p:cNvPr id="6" name="Content Placeholder 5"/>
          <p:cNvPicPr>
            <a:picLocks noGrp="1"/>
          </p:cNvPicPr>
          <p:nvPr>
            <p:ph/>
          </p:nvPr>
        </p:nvPicPr>
        <p:blipFill>
          <a:blip r:embed="rId5" cstate="print"/>
          <a:stretch>
            <a:fillRect/>
          </a:stretch>
        </p:blipFill>
        <p:spPr>
          <a:xfrm>
            <a:off x="533400" y="3540094"/>
            <a:ext cx="3730752" cy="2724912"/>
          </a:xfrm>
          <a:prstGeom prst="rect">
            <a:avLst/>
          </a:prstGeom>
        </p:spPr>
      </p:pic>
      <p:pic>
        <p:nvPicPr>
          <p:cNvPr id="7" name="Content Placeholder 6"/>
          <p:cNvPicPr>
            <a:picLocks noGrp="1"/>
          </p:cNvPicPr>
          <p:nvPr>
            <p:ph/>
          </p:nvPr>
        </p:nvPicPr>
        <p:blipFill>
          <a:blip r:embed="rId6" cstate="print"/>
          <a:stretch>
            <a:fillRect/>
          </a:stretch>
        </p:blipFill>
        <p:spPr>
          <a:xfrm>
            <a:off x="4879848" y="3540094"/>
            <a:ext cx="3730752" cy="2724912"/>
          </a:xfrm>
          <a:prstGeom prst="rect">
            <a:avLst/>
          </a:prstGeom>
        </p:spPr>
      </p:pic>
    </p:spTree>
    <p:extLst>
      <p:ext uri="{BB962C8B-B14F-4D97-AF65-F5344CB8AC3E}">
        <p14:creationId xmlns:p14="http://schemas.microsoft.com/office/powerpoint/2010/main" val="1842348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dirty="0"/>
          </a:p>
        </p:txBody>
      </p:sp>
      <p:pic>
        <p:nvPicPr>
          <p:cNvPr id="7" name="Picture 6" descr="Graphical user interface, text, application, email&#10;&#10;Description automatically generated">
            <a:extLst>
              <a:ext uri="{FF2B5EF4-FFF2-40B4-BE49-F238E27FC236}">
                <a16:creationId xmlns:a16="http://schemas.microsoft.com/office/drawing/2014/main" id="{0966D194-AAB0-4AE0-97F3-DE86EAD3F6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9640" y="815182"/>
            <a:ext cx="7360920" cy="5352819"/>
          </a:xfrm>
          <a:prstGeom prst="rect">
            <a:avLst/>
          </a:prstGeom>
        </p:spPr>
      </p:pic>
    </p:spTree>
    <p:extLst>
      <p:ext uri="{BB962C8B-B14F-4D97-AF65-F5344CB8AC3E}">
        <p14:creationId xmlns:p14="http://schemas.microsoft.com/office/powerpoint/2010/main" val="910299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dirty="0"/>
          </a:p>
        </p:txBody>
      </p:sp>
      <p:pic>
        <p:nvPicPr>
          <p:cNvPr id="5" name="Picture 4" descr="Graphical user interface, chart, application&#10;&#10;Description automatically generated">
            <a:extLst>
              <a:ext uri="{FF2B5EF4-FFF2-40B4-BE49-F238E27FC236}">
                <a16:creationId xmlns:a16="http://schemas.microsoft.com/office/drawing/2014/main" id="{449A1A3F-7127-4206-A841-129C6342A0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3851" y="815182"/>
            <a:ext cx="7336298" cy="5355561"/>
          </a:xfrm>
          <a:prstGeom prst="rect">
            <a:avLst/>
          </a:prstGeom>
        </p:spPr>
      </p:pic>
    </p:spTree>
    <p:extLst>
      <p:ext uri="{BB962C8B-B14F-4D97-AF65-F5344CB8AC3E}">
        <p14:creationId xmlns:p14="http://schemas.microsoft.com/office/powerpoint/2010/main" val="271574136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248F63C-08AC-4CDD-B36F-0851B11853CB}">
  <ds:schemaRefs>
    <ds:schemaRef ds:uri="http://schemas.openxmlformats.org/package/2006/metadata/core-properties"/>
    <ds:schemaRef ds:uri="http://purl.org/dc/terms/"/>
    <ds:schemaRef ds:uri="http://schemas.microsoft.com/office/2006/documentManagement/types"/>
    <ds:schemaRef ds:uri="http://schemas.microsoft.com/office/2006/metadata/properties"/>
    <ds:schemaRef ds:uri="http://schemas.microsoft.com/office/infopath/2007/PartnerControls"/>
    <ds:schemaRef ds:uri="http://purl.org/dc/elements/1.1/"/>
    <ds:schemaRef ds:uri="c34af464-7aa1-4edd-9be4-83dffc1cb926"/>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31591</TotalTime>
  <Words>1929</Words>
  <Application>Microsoft Office PowerPoint</Application>
  <PresentationFormat>On-screen Show (4:3)</PresentationFormat>
  <Paragraphs>843</Paragraphs>
  <Slides>11</Slides>
  <Notes>8</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11</vt:i4>
      </vt:variant>
    </vt:vector>
  </HeadingPairs>
  <TitlesOfParts>
    <vt:vector size="18" baseType="lpstr">
      <vt:lpstr>Arial</vt:lpstr>
      <vt:lpstr>Calibri</vt:lpstr>
      <vt:lpstr>times</vt:lpstr>
      <vt:lpstr>Times New Roman</vt:lpstr>
      <vt:lpstr>1_Custom Design</vt:lpstr>
      <vt:lpstr>Office Theme</vt:lpstr>
      <vt:lpstr>Custom Design</vt:lpstr>
      <vt:lpstr>PowerPoint Presentation</vt:lpstr>
      <vt:lpstr>8.2(2)(c)(i) Track number of price changes</vt:lpstr>
      <vt:lpstr>8.2(2)(c)(iv) Track number of resettlements due to non-price errors</vt:lpstr>
      <vt:lpstr>8.2(2)(c)(ii) Track number and types of disputes submitted 8.2(2)(c)(iii) Compliance with timeliness of response to disputes </vt:lpstr>
      <vt:lpstr>8.2(2)(c)(iv) Other Settlement metrics</vt:lpstr>
      <vt:lpstr>8.2(2)(c)(iv) Other Settlement metrics</vt:lpstr>
      <vt:lpstr>8.2(2)(c)(iv) Other Settlement metrics</vt:lpstr>
      <vt:lpstr>8.2(2)(c)(v) Availability of ESIID consumption data</vt:lpstr>
      <vt:lpstr>8.2(2)(c)(v) Availability of ESIID consumption data</vt:lpstr>
      <vt:lpstr>8.2(2)(g) Net Allocation to Load - Totals and $/MWh</vt:lpstr>
      <vt:lpstr>8.2(2)(g) Net Allocation to Load - Totals and $/MWh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Clifton, Suzy</cp:lastModifiedBy>
  <cp:revision>431</cp:revision>
  <cp:lastPrinted>2017-07-14T19:25:35Z</cp:lastPrinted>
  <dcterms:created xsi:type="dcterms:W3CDTF">2016-01-21T15:20:31Z</dcterms:created>
  <dcterms:modified xsi:type="dcterms:W3CDTF">2021-10-29T15:03:12Z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