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57" r:id="rId4"/>
    <p:sldId id="356" r:id="rId5"/>
    <p:sldId id="293" r:id="rId6"/>
    <p:sldId id="258" r:id="rId7"/>
    <p:sldId id="353" r:id="rId8"/>
    <p:sldId id="355" r:id="rId9"/>
    <p:sldId id="357" r:id="rId10"/>
    <p:sldId id="304" r:id="rId11"/>
    <p:sldId id="337" r:id="rId12"/>
    <p:sldId id="35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Bill" initials="BB" lastIdx="1" clrIdx="0">
    <p:extLst>
      <p:ext uri="{19B8F6BF-5375-455C-9EA6-DF929625EA0E}">
        <p15:presenceInfo xmlns:p15="http://schemas.microsoft.com/office/powerpoint/2012/main" userId="S::Bill.Barnes@nrg.com::abf1f437-3153-4041-a80b-501522cdd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10" d="100"/>
          <a:sy n="110" d="100"/>
        </p:scale>
        <p:origin x="16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10/27/2021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20198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BB6A6-E261-B44D-B975-464FE0EFF9A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OC"/>
          </a:p>
        </p:txBody>
      </p:sp>
      <p:sp>
        <p:nvSpPr>
          <p:cNvPr id="3" name="Subtitle 2">
            <a:extLst>
              <a:ext uri="{FF2B5EF4-FFF2-40B4-BE49-F238E27FC236}">
                <a16:creationId xmlns:a16="http://schemas.microsoft.com/office/drawing/2014/main" id="{A5DEE6EE-4CD0-994B-A6C0-AE48C6E1B39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OC"/>
          </a:p>
        </p:txBody>
      </p:sp>
      <p:sp>
        <p:nvSpPr>
          <p:cNvPr id="4" name="Date Placeholder 3">
            <a:extLst>
              <a:ext uri="{FF2B5EF4-FFF2-40B4-BE49-F238E27FC236}">
                <a16:creationId xmlns:a16="http://schemas.microsoft.com/office/drawing/2014/main" id="{0C6CA3C0-5AC9-1548-8E6C-94C186A6A8B9}"/>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5" name="Footer Placeholder 4">
            <a:extLst>
              <a:ext uri="{FF2B5EF4-FFF2-40B4-BE49-F238E27FC236}">
                <a16:creationId xmlns:a16="http://schemas.microsoft.com/office/drawing/2014/main" id="{CF64ADB0-21B3-994B-A769-168D110B3575}"/>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87CDB63E-F781-784C-B957-0A348AFF81E1}"/>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3177019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32BA-C096-914F-AC1C-F74B90657C2D}"/>
              </a:ext>
            </a:extLst>
          </p:cNvPr>
          <p:cNvSpPr>
            <a:spLocks noGrp="1"/>
          </p:cNvSpPr>
          <p:nvPr>
            <p:ph type="title"/>
          </p:nvPr>
        </p:nvSpPr>
        <p:spPr/>
        <p:txBody>
          <a:bodyPr/>
          <a:lstStyle/>
          <a:p>
            <a:r>
              <a:rPr lang="en-US"/>
              <a:t>Click to edit Master title style</a:t>
            </a:r>
            <a:endParaRPr lang="en-OC"/>
          </a:p>
        </p:txBody>
      </p:sp>
      <p:sp>
        <p:nvSpPr>
          <p:cNvPr id="3" name="Content Placeholder 2">
            <a:extLst>
              <a:ext uri="{FF2B5EF4-FFF2-40B4-BE49-F238E27FC236}">
                <a16:creationId xmlns:a16="http://schemas.microsoft.com/office/drawing/2014/main" id="{5A9193EA-59E7-D147-B0B7-47EAB8996A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7CD2C85-736C-7C47-A9A8-EFEE20D02779}"/>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5" name="Footer Placeholder 4">
            <a:extLst>
              <a:ext uri="{FF2B5EF4-FFF2-40B4-BE49-F238E27FC236}">
                <a16:creationId xmlns:a16="http://schemas.microsoft.com/office/drawing/2014/main" id="{6D6CC8A1-7339-4A45-91E0-914004D4157B}"/>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AF449185-7D36-4849-9BD0-9D56F9BC42B1}"/>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769702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1E684-348A-334F-BA46-987374EB230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OC"/>
          </a:p>
        </p:txBody>
      </p:sp>
      <p:sp>
        <p:nvSpPr>
          <p:cNvPr id="3" name="Text Placeholder 2">
            <a:extLst>
              <a:ext uri="{FF2B5EF4-FFF2-40B4-BE49-F238E27FC236}">
                <a16:creationId xmlns:a16="http://schemas.microsoft.com/office/drawing/2014/main" id="{912FFEEC-0D89-E444-AF85-E0DE28FE1F7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4ACB69-7BD5-544F-8367-EAC8C8D1ED18}"/>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5" name="Footer Placeholder 4">
            <a:extLst>
              <a:ext uri="{FF2B5EF4-FFF2-40B4-BE49-F238E27FC236}">
                <a16:creationId xmlns:a16="http://schemas.microsoft.com/office/drawing/2014/main" id="{0E0DDD23-E47C-E94A-879B-0CB661C1FFA6}"/>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B005F459-C2EB-6540-87EB-6D81514226A5}"/>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4211974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7A0B-6A8E-464C-846C-9AD92EC961F5}"/>
              </a:ext>
            </a:extLst>
          </p:cNvPr>
          <p:cNvSpPr>
            <a:spLocks noGrp="1"/>
          </p:cNvSpPr>
          <p:nvPr>
            <p:ph type="title"/>
          </p:nvPr>
        </p:nvSpPr>
        <p:spPr/>
        <p:txBody>
          <a:bodyPr/>
          <a:lstStyle/>
          <a:p>
            <a:r>
              <a:rPr lang="en-US"/>
              <a:t>Click to edit Master title style</a:t>
            </a:r>
            <a:endParaRPr lang="en-OC"/>
          </a:p>
        </p:txBody>
      </p:sp>
      <p:sp>
        <p:nvSpPr>
          <p:cNvPr id="3" name="Content Placeholder 2">
            <a:extLst>
              <a:ext uri="{FF2B5EF4-FFF2-40B4-BE49-F238E27FC236}">
                <a16:creationId xmlns:a16="http://schemas.microsoft.com/office/drawing/2014/main" id="{87B7E5F3-5D55-B745-ACC9-3BA578136D7A}"/>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Content Placeholder 3">
            <a:extLst>
              <a:ext uri="{FF2B5EF4-FFF2-40B4-BE49-F238E27FC236}">
                <a16:creationId xmlns:a16="http://schemas.microsoft.com/office/drawing/2014/main" id="{92B4F17A-E89F-6A43-95D4-500A63A6E85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5" name="Date Placeholder 4">
            <a:extLst>
              <a:ext uri="{FF2B5EF4-FFF2-40B4-BE49-F238E27FC236}">
                <a16:creationId xmlns:a16="http://schemas.microsoft.com/office/drawing/2014/main" id="{77148BF5-3954-4441-A4CB-306FE9054950}"/>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6" name="Footer Placeholder 5">
            <a:extLst>
              <a:ext uri="{FF2B5EF4-FFF2-40B4-BE49-F238E27FC236}">
                <a16:creationId xmlns:a16="http://schemas.microsoft.com/office/drawing/2014/main" id="{5DEDA02F-94A4-634D-A16D-2BE0BB29A4BA}"/>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7DFEEEC7-61A6-CB4F-B2A5-FD9194D33145}"/>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560284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73F12-115A-D744-8632-0092A3CE4C14}"/>
              </a:ext>
            </a:extLst>
          </p:cNvPr>
          <p:cNvSpPr>
            <a:spLocks noGrp="1"/>
          </p:cNvSpPr>
          <p:nvPr>
            <p:ph type="title"/>
          </p:nvPr>
        </p:nvSpPr>
        <p:spPr>
          <a:xfrm>
            <a:off x="629841" y="365126"/>
            <a:ext cx="7886700" cy="1325563"/>
          </a:xfrm>
        </p:spPr>
        <p:txBody>
          <a:bodyPr/>
          <a:lstStyle/>
          <a:p>
            <a:r>
              <a:rPr lang="en-US"/>
              <a:t>Click to edit Master title style</a:t>
            </a:r>
            <a:endParaRPr lang="en-OC"/>
          </a:p>
        </p:txBody>
      </p:sp>
      <p:sp>
        <p:nvSpPr>
          <p:cNvPr id="3" name="Text Placeholder 2">
            <a:extLst>
              <a:ext uri="{FF2B5EF4-FFF2-40B4-BE49-F238E27FC236}">
                <a16:creationId xmlns:a16="http://schemas.microsoft.com/office/drawing/2014/main" id="{57137731-628E-8C40-8D17-30210A58B1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08D84DE-EAB3-8140-AE09-67C6CCBCA81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5" name="Text Placeholder 4">
            <a:extLst>
              <a:ext uri="{FF2B5EF4-FFF2-40B4-BE49-F238E27FC236}">
                <a16:creationId xmlns:a16="http://schemas.microsoft.com/office/drawing/2014/main" id="{59DEC489-E618-8546-8D98-3BDBE38A7AD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D962EF2-5793-E247-9BB0-C2D078E33E8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7" name="Date Placeholder 6">
            <a:extLst>
              <a:ext uri="{FF2B5EF4-FFF2-40B4-BE49-F238E27FC236}">
                <a16:creationId xmlns:a16="http://schemas.microsoft.com/office/drawing/2014/main" id="{72067D6B-7FF3-074A-830C-8E34F8B52F4F}"/>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8" name="Footer Placeholder 7">
            <a:extLst>
              <a:ext uri="{FF2B5EF4-FFF2-40B4-BE49-F238E27FC236}">
                <a16:creationId xmlns:a16="http://schemas.microsoft.com/office/drawing/2014/main" id="{4227D235-C693-1D42-9FB5-62A7A58840A9}"/>
              </a:ext>
            </a:extLst>
          </p:cNvPr>
          <p:cNvSpPr>
            <a:spLocks noGrp="1"/>
          </p:cNvSpPr>
          <p:nvPr>
            <p:ph type="ftr" sz="quarter" idx="11"/>
          </p:nvPr>
        </p:nvSpPr>
        <p:spPr/>
        <p:txBody>
          <a:bodyPr/>
          <a:lstStyle/>
          <a:p>
            <a:endParaRPr lang="en-OC"/>
          </a:p>
        </p:txBody>
      </p:sp>
      <p:sp>
        <p:nvSpPr>
          <p:cNvPr id="9" name="Slide Number Placeholder 8">
            <a:extLst>
              <a:ext uri="{FF2B5EF4-FFF2-40B4-BE49-F238E27FC236}">
                <a16:creationId xmlns:a16="http://schemas.microsoft.com/office/drawing/2014/main" id="{BC0710F2-82E0-1B41-B715-6DDDA30E6406}"/>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831979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19B17-0216-164E-B11A-4839E9D53272}"/>
              </a:ext>
            </a:extLst>
          </p:cNvPr>
          <p:cNvSpPr>
            <a:spLocks noGrp="1"/>
          </p:cNvSpPr>
          <p:nvPr>
            <p:ph type="title"/>
          </p:nvPr>
        </p:nvSpPr>
        <p:spPr/>
        <p:txBody>
          <a:bodyPr/>
          <a:lstStyle/>
          <a:p>
            <a:r>
              <a:rPr lang="en-US"/>
              <a:t>Click to edit Master title style</a:t>
            </a:r>
            <a:endParaRPr lang="en-OC"/>
          </a:p>
        </p:txBody>
      </p:sp>
      <p:sp>
        <p:nvSpPr>
          <p:cNvPr id="3" name="Date Placeholder 2">
            <a:extLst>
              <a:ext uri="{FF2B5EF4-FFF2-40B4-BE49-F238E27FC236}">
                <a16:creationId xmlns:a16="http://schemas.microsoft.com/office/drawing/2014/main" id="{E16B267E-283B-DE4D-8A03-4D5950321C7D}"/>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4" name="Footer Placeholder 3">
            <a:extLst>
              <a:ext uri="{FF2B5EF4-FFF2-40B4-BE49-F238E27FC236}">
                <a16:creationId xmlns:a16="http://schemas.microsoft.com/office/drawing/2014/main" id="{831030B2-BF7D-844D-9C28-4627A9E5ADA5}"/>
              </a:ext>
            </a:extLst>
          </p:cNvPr>
          <p:cNvSpPr>
            <a:spLocks noGrp="1"/>
          </p:cNvSpPr>
          <p:nvPr>
            <p:ph type="ftr" sz="quarter" idx="11"/>
          </p:nvPr>
        </p:nvSpPr>
        <p:spPr/>
        <p:txBody>
          <a:bodyPr/>
          <a:lstStyle/>
          <a:p>
            <a:endParaRPr lang="en-OC"/>
          </a:p>
        </p:txBody>
      </p:sp>
      <p:sp>
        <p:nvSpPr>
          <p:cNvPr id="5" name="Slide Number Placeholder 4">
            <a:extLst>
              <a:ext uri="{FF2B5EF4-FFF2-40B4-BE49-F238E27FC236}">
                <a16:creationId xmlns:a16="http://schemas.microsoft.com/office/drawing/2014/main" id="{A05E7A51-805B-A447-9B72-CB387116CFE4}"/>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382202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039F2-6DAC-3648-9A29-82EB28F3F27A}"/>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3" name="Footer Placeholder 2">
            <a:extLst>
              <a:ext uri="{FF2B5EF4-FFF2-40B4-BE49-F238E27FC236}">
                <a16:creationId xmlns:a16="http://schemas.microsoft.com/office/drawing/2014/main" id="{FE6817F3-7251-0A4E-9694-4D51F2F75791}"/>
              </a:ext>
            </a:extLst>
          </p:cNvPr>
          <p:cNvSpPr>
            <a:spLocks noGrp="1"/>
          </p:cNvSpPr>
          <p:nvPr>
            <p:ph type="ftr" sz="quarter" idx="11"/>
          </p:nvPr>
        </p:nvSpPr>
        <p:spPr/>
        <p:txBody>
          <a:bodyPr/>
          <a:lstStyle/>
          <a:p>
            <a:endParaRPr lang="en-OC"/>
          </a:p>
        </p:txBody>
      </p:sp>
      <p:sp>
        <p:nvSpPr>
          <p:cNvPr id="4" name="Slide Number Placeholder 3">
            <a:extLst>
              <a:ext uri="{FF2B5EF4-FFF2-40B4-BE49-F238E27FC236}">
                <a16:creationId xmlns:a16="http://schemas.microsoft.com/office/drawing/2014/main" id="{0753C049-999B-D64B-8237-D2C370E41E14}"/>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571826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E5F3A-C5ED-7B49-BF06-EC8EABCDBB5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OC"/>
          </a:p>
        </p:txBody>
      </p:sp>
      <p:sp>
        <p:nvSpPr>
          <p:cNvPr id="3" name="Content Placeholder 2">
            <a:extLst>
              <a:ext uri="{FF2B5EF4-FFF2-40B4-BE49-F238E27FC236}">
                <a16:creationId xmlns:a16="http://schemas.microsoft.com/office/drawing/2014/main" id="{1C1EE64D-F228-C54F-A4AA-EF11B17A5A7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Text Placeholder 3">
            <a:extLst>
              <a:ext uri="{FF2B5EF4-FFF2-40B4-BE49-F238E27FC236}">
                <a16:creationId xmlns:a16="http://schemas.microsoft.com/office/drawing/2014/main" id="{0F709B38-B014-7440-BD6D-06007893A9A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35B826E-7402-9D41-86F4-F1A297890D47}"/>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6" name="Footer Placeholder 5">
            <a:extLst>
              <a:ext uri="{FF2B5EF4-FFF2-40B4-BE49-F238E27FC236}">
                <a16:creationId xmlns:a16="http://schemas.microsoft.com/office/drawing/2014/main" id="{5253421C-FD6F-A34B-964F-9C918B407605}"/>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4628AFEA-1416-0E49-BA1B-0E4345065A46}"/>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409743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FF7E0-434F-AC40-BF12-CBC857BDAAB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OC"/>
          </a:p>
        </p:txBody>
      </p:sp>
      <p:sp>
        <p:nvSpPr>
          <p:cNvPr id="3" name="Picture Placeholder 2">
            <a:extLst>
              <a:ext uri="{FF2B5EF4-FFF2-40B4-BE49-F238E27FC236}">
                <a16:creationId xmlns:a16="http://schemas.microsoft.com/office/drawing/2014/main" id="{C9CBD567-3322-3545-ADC2-206A7789F3E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OC"/>
          </a:p>
        </p:txBody>
      </p:sp>
      <p:sp>
        <p:nvSpPr>
          <p:cNvPr id="4" name="Text Placeholder 3">
            <a:extLst>
              <a:ext uri="{FF2B5EF4-FFF2-40B4-BE49-F238E27FC236}">
                <a16:creationId xmlns:a16="http://schemas.microsoft.com/office/drawing/2014/main" id="{1BDBB086-8657-E248-A414-75A10D72BB5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EFFADFC-78FC-5745-9DC6-4EC02F818355}"/>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6" name="Footer Placeholder 5">
            <a:extLst>
              <a:ext uri="{FF2B5EF4-FFF2-40B4-BE49-F238E27FC236}">
                <a16:creationId xmlns:a16="http://schemas.microsoft.com/office/drawing/2014/main" id="{2BC84D2B-EBA6-004B-B9E6-4CA0CCD4D7EA}"/>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80628357-9479-5B47-9AA7-31349914E8FB}"/>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16113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712B-6E7B-4148-88BC-7319652AB9EE}"/>
              </a:ext>
            </a:extLst>
          </p:cNvPr>
          <p:cNvSpPr>
            <a:spLocks noGrp="1"/>
          </p:cNvSpPr>
          <p:nvPr>
            <p:ph type="title"/>
          </p:nvPr>
        </p:nvSpPr>
        <p:spPr/>
        <p:txBody>
          <a:bodyPr/>
          <a:lstStyle/>
          <a:p>
            <a:r>
              <a:rPr lang="en-US"/>
              <a:t>Click to edit Master title style</a:t>
            </a:r>
            <a:endParaRPr lang="en-OC"/>
          </a:p>
        </p:txBody>
      </p:sp>
      <p:sp>
        <p:nvSpPr>
          <p:cNvPr id="3" name="Vertical Text Placeholder 2">
            <a:extLst>
              <a:ext uri="{FF2B5EF4-FFF2-40B4-BE49-F238E27FC236}">
                <a16:creationId xmlns:a16="http://schemas.microsoft.com/office/drawing/2014/main" id="{E71C4784-D610-BD4C-8B2E-4D4B28E19A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9E212198-18D8-F249-9424-7760DA171395}"/>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5" name="Footer Placeholder 4">
            <a:extLst>
              <a:ext uri="{FF2B5EF4-FFF2-40B4-BE49-F238E27FC236}">
                <a16:creationId xmlns:a16="http://schemas.microsoft.com/office/drawing/2014/main" id="{DE451A8E-4A6F-1D40-A542-7956BC3581AB}"/>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A1F88A80-559E-3B4F-AD0A-C0AE9D978C5C}"/>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096928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378615-BC80-8E4E-BE47-949D5D400E2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OC"/>
          </a:p>
        </p:txBody>
      </p:sp>
      <p:sp>
        <p:nvSpPr>
          <p:cNvPr id="3" name="Vertical Text Placeholder 2">
            <a:extLst>
              <a:ext uri="{FF2B5EF4-FFF2-40B4-BE49-F238E27FC236}">
                <a16:creationId xmlns:a16="http://schemas.microsoft.com/office/drawing/2014/main" id="{6303F92C-4D5E-2F4F-9A33-FADB8D91674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54FD4CF-914A-4B4A-87B7-361BDD0DD53F}"/>
              </a:ext>
            </a:extLst>
          </p:cNvPr>
          <p:cNvSpPr>
            <a:spLocks noGrp="1"/>
          </p:cNvSpPr>
          <p:nvPr>
            <p:ph type="dt" sz="half" idx="10"/>
          </p:nvPr>
        </p:nvSpPr>
        <p:spPr/>
        <p:txBody>
          <a:bodyPr/>
          <a:lstStyle/>
          <a:p>
            <a:fld id="{B851138E-D9E5-7E4E-8EE6-3E89592D6436}" type="datetimeFigureOut">
              <a:rPr lang="en-OC" smtClean="0"/>
              <a:t>10/27/2021</a:t>
            </a:fld>
            <a:endParaRPr lang="en-OC"/>
          </a:p>
        </p:txBody>
      </p:sp>
      <p:sp>
        <p:nvSpPr>
          <p:cNvPr id="5" name="Footer Placeholder 4">
            <a:extLst>
              <a:ext uri="{FF2B5EF4-FFF2-40B4-BE49-F238E27FC236}">
                <a16:creationId xmlns:a16="http://schemas.microsoft.com/office/drawing/2014/main" id="{755B1B84-6ADA-254F-AF3F-B139F9A9CB7A}"/>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C57141A5-06E6-454F-B692-98C9BFC7463F}"/>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766402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10/27/2021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10/27/2021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10/27/2021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10/27/2021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10/27/2021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10/27/2021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10/27/2021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0244-6D94-9A43-B553-1914D391755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OC"/>
          </a:p>
        </p:txBody>
      </p:sp>
      <p:sp>
        <p:nvSpPr>
          <p:cNvPr id="3" name="Text Placeholder 2">
            <a:extLst>
              <a:ext uri="{FF2B5EF4-FFF2-40B4-BE49-F238E27FC236}">
                <a16:creationId xmlns:a16="http://schemas.microsoft.com/office/drawing/2014/main" id="{3E388FF5-59AC-974A-819F-0E95C7FF3CF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8BB971A-F131-8943-A11D-6C3DB8CB9A9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851138E-D9E5-7E4E-8EE6-3E89592D6436}" type="datetimeFigureOut">
              <a:rPr lang="en-OC" smtClean="0"/>
              <a:t>10/27/2021</a:t>
            </a:fld>
            <a:endParaRPr lang="en-OC"/>
          </a:p>
        </p:txBody>
      </p:sp>
      <p:sp>
        <p:nvSpPr>
          <p:cNvPr id="5" name="Footer Placeholder 4">
            <a:extLst>
              <a:ext uri="{FF2B5EF4-FFF2-40B4-BE49-F238E27FC236}">
                <a16:creationId xmlns:a16="http://schemas.microsoft.com/office/drawing/2014/main" id="{B81A37C7-FA92-554B-AF0D-8021648213A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OC"/>
          </a:p>
        </p:txBody>
      </p:sp>
      <p:sp>
        <p:nvSpPr>
          <p:cNvPr id="6" name="Slide Number Placeholder 5">
            <a:extLst>
              <a:ext uri="{FF2B5EF4-FFF2-40B4-BE49-F238E27FC236}">
                <a16:creationId xmlns:a16="http://schemas.microsoft.com/office/drawing/2014/main" id="{21D61FF2-03AF-0B45-88C1-D7481E4B33E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BC7ADC-4FDB-F446-B353-6631BB0D2E56}" type="slidenum">
              <a:rPr lang="en-OC" smtClean="0"/>
              <a:t>‹#›</a:t>
            </a:fld>
            <a:endParaRPr lang="en-OC"/>
          </a:p>
        </p:txBody>
      </p:sp>
    </p:spTree>
    <p:extLst>
      <p:ext uri="{BB962C8B-B14F-4D97-AF65-F5344CB8AC3E}">
        <p14:creationId xmlns:p14="http://schemas.microsoft.com/office/powerpoint/2010/main" val="2878715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OC"/>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3 Nov 2021</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a:t>
            </a:r>
            <a:r>
              <a:rPr lang="en-US" b="1"/>
              <a:t>, DC </a:t>
            </a:r>
            <a:r>
              <a:rPr lang="en-US" b="1" dirty="0"/>
              <a:t>Energy, Vice Chair</a:t>
            </a:r>
          </a:p>
        </p:txBody>
      </p:sp>
    </p:spTree>
    <p:extLst>
      <p:ext uri="{BB962C8B-B14F-4D97-AF65-F5344CB8AC3E}">
        <p14:creationId xmlns:p14="http://schemas.microsoft.com/office/powerpoint/2010/main" val="332942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normAutofit/>
          </a:bodyPr>
          <a:lstStyle/>
          <a:p>
            <a:r>
              <a:rPr lang="en-US" b="1" dirty="0">
                <a:cs typeface="Times New Roman" panose="02020603050405020304" pitchFamily="18" charset="0"/>
              </a:rPr>
              <a:t>Collateral by Type vs TPE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10</a:t>
            </a:fld>
            <a:endParaRPr lang="en-US"/>
          </a:p>
        </p:txBody>
      </p:sp>
      <p:pic>
        <p:nvPicPr>
          <p:cNvPr id="5" name="Picture 4">
            <a:extLst>
              <a:ext uri="{FF2B5EF4-FFF2-40B4-BE49-F238E27FC236}">
                <a16:creationId xmlns:a16="http://schemas.microsoft.com/office/drawing/2014/main" id="{6BAEAD17-B2B0-47E9-AC06-3599BA4DC0B3}"/>
              </a:ext>
            </a:extLst>
          </p:cNvPr>
          <p:cNvPicPr>
            <a:picLocks noChangeAspect="1"/>
          </p:cNvPicPr>
          <p:nvPr/>
        </p:nvPicPr>
        <p:blipFill>
          <a:blip r:embed="rId3"/>
          <a:stretch>
            <a:fillRect/>
          </a:stretch>
        </p:blipFill>
        <p:spPr>
          <a:xfrm>
            <a:off x="304800" y="1524000"/>
            <a:ext cx="8685945" cy="4343400"/>
          </a:xfrm>
          <a:prstGeom prst="rect">
            <a:avLst/>
          </a:prstGeom>
        </p:spPr>
      </p:pic>
    </p:spTree>
    <p:extLst>
      <p:ext uri="{BB962C8B-B14F-4D97-AF65-F5344CB8AC3E}">
        <p14:creationId xmlns:p14="http://schemas.microsoft.com/office/powerpoint/2010/main" val="2885256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FF2-77CB-4726-834A-5D062CF59F9E}"/>
              </a:ext>
            </a:extLst>
          </p:cNvPr>
          <p:cNvSpPr>
            <a:spLocks noGrp="1"/>
          </p:cNvSpPr>
          <p:nvPr>
            <p:ph type="title"/>
          </p:nvPr>
        </p:nvSpPr>
        <p:spPr/>
        <p:txBody>
          <a:bodyPr/>
          <a:lstStyle/>
          <a:p>
            <a:r>
              <a:rPr lang="en-US" dirty="0"/>
              <a:t>Discretionary Collateral</a:t>
            </a:r>
          </a:p>
        </p:txBody>
      </p:sp>
      <p:sp>
        <p:nvSpPr>
          <p:cNvPr id="4" name="Slide Number Placeholder 3">
            <a:extLst>
              <a:ext uri="{FF2B5EF4-FFF2-40B4-BE49-F238E27FC236}">
                <a16:creationId xmlns:a16="http://schemas.microsoft.com/office/drawing/2014/main" id="{7789A24F-8C6D-461F-AC9C-0B638152B73A}"/>
              </a:ext>
            </a:extLst>
          </p:cNvPr>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7" name="Content Placeholder 6">
            <a:extLst>
              <a:ext uri="{FF2B5EF4-FFF2-40B4-BE49-F238E27FC236}">
                <a16:creationId xmlns:a16="http://schemas.microsoft.com/office/drawing/2014/main" id="{E47AFA5C-1B43-4141-9EA3-3B3A2EE60815}"/>
              </a:ext>
            </a:extLst>
          </p:cNvPr>
          <p:cNvPicPr>
            <a:picLocks noGrp="1" noChangeAspect="1"/>
          </p:cNvPicPr>
          <p:nvPr>
            <p:ph idx="1"/>
          </p:nvPr>
        </p:nvPicPr>
        <p:blipFill>
          <a:blip r:embed="rId2"/>
          <a:stretch>
            <a:fillRect/>
          </a:stretch>
        </p:blipFill>
        <p:spPr>
          <a:xfrm>
            <a:off x="457200" y="1778156"/>
            <a:ext cx="8229600" cy="4170051"/>
          </a:xfrm>
          <a:prstGeom prst="rect">
            <a:avLst/>
          </a:prstGeom>
        </p:spPr>
      </p:pic>
    </p:spTree>
    <p:extLst>
      <p:ext uri="{BB962C8B-B14F-4D97-AF65-F5344CB8AC3E}">
        <p14:creationId xmlns:p14="http://schemas.microsoft.com/office/powerpoint/2010/main" val="26062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a:bodyPr>
          <a:lstStyle/>
          <a:p>
            <a:pPr>
              <a:defRPr/>
            </a:pPr>
            <a:r>
              <a:rPr lang="en-US" sz="2800" b="1" dirty="0"/>
              <a:t>General Update</a:t>
            </a:r>
          </a:p>
          <a:p>
            <a:pPr marL="457200" lvl="1" indent="0">
              <a:spcBef>
                <a:spcPts val="0"/>
              </a:spcBef>
              <a:buNone/>
              <a:defRPr/>
            </a:pPr>
            <a:endParaRPr lang="en-US" dirty="0"/>
          </a:p>
          <a:p>
            <a:pPr lvl="1">
              <a:spcBef>
                <a:spcPts val="0"/>
              </a:spcBef>
              <a:defRPr/>
            </a:pPr>
            <a:r>
              <a:rPr lang="en-US" dirty="0"/>
              <a:t>20 Oct 2021 Joint MCWG/CWG WEBEX Meeting</a:t>
            </a:r>
            <a:endParaRPr lang="en-US" dirty="0">
              <a:cs typeface="Arial" panose="020B0604020202020204" pitchFamily="34" charset="0"/>
            </a:endParaRPr>
          </a:p>
          <a:p>
            <a:pPr lvl="1">
              <a:spcBef>
                <a:spcPts val="0"/>
              </a:spcBef>
              <a:defRPr/>
            </a:pPr>
            <a:r>
              <a:rPr lang="en-US" dirty="0">
                <a:cs typeface="Arial" panose="020B0604020202020204" pitchFamily="34" charset="0"/>
              </a:rPr>
              <a:t>3 NPRRs reviewed for their credit impacts</a:t>
            </a:r>
          </a:p>
          <a:p>
            <a:pPr lvl="1">
              <a:spcBef>
                <a:spcPts val="0"/>
              </a:spcBef>
              <a:defRPr/>
            </a:pPr>
            <a:r>
              <a:rPr lang="en-US" dirty="0">
                <a:cs typeface="Arial" panose="020B0604020202020204" pitchFamily="34" charset="0"/>
              </a:rPr>
              <a:t>All considered having no credit impacts</a:t>
            </a:r>
          </a:p>
          <a:p>
            <a:pPr lvl="1">
              <a:spcBef>
                <a:spcPts val="0"/>
              </a:spcBef>
              <a:buFont typeface="Arial" panose="020B0604020202020204" pitchFamily="34" charset="0"/>
              <a:buChar char="•"/>
              <a:defRPr/>
            </a:pPr>
            <a:r>
              <a:rPr lang="en-US" sz="2000" b="1" dirty="0">
                <a:solidFill>
                  <a:srgbClr val="000000"/>
                </a:solidFill>
                <a:ea typeface="Calibri" panose="020F0502020204030204" pitchFamily="34" charset="0"/>
              </a:rPr>
              <a:t>1077NPRR Extension of Self-Limiting Facility Concept to Settlement Only Generators (SOGs) and Telemetry Requirements for SOGs</a:t>
            </a:r>
          </a:p>
          <a:p>
            <a:pPr lvl="1">
              <a:spcBef>
                <a:spcPts val="0"/>
              </a:spcBef>
              <a:buFont typeface="Arial" panose="020B0604020202020204" pitchFamily="34" charset="0"/>
              <a:buChar char="•"/>
              <a:defRPr/>
            </a:pPr>
            <a:r>
              <a:rPr lang="en-US" altLang="en-US" sz="2000" b="1" dirty="0"/>
              <a:t>1095NPRR </a:t>
            </a:r>
            <a:r>
              <a:rPr lang="en-US" sz="2000" b="1" dirty="0">
                <a:solidFill>
                  <a:srgbClr val="000000"/>
                </a:solidFill>
                <a:ea typeface="Calibri" panose="020F0502020204030204" pitchFamily="34" charset="0"/>
              </a:rPr>
              <a:t>Texas SET V5.0 Changes</a:t>
            </a:r>
          </a:p>
          <a:p>
            <a:pPr lvl="1">
              <a:spcBef>
                <a:spcPts val="0"/>
              </a:spcBef>
              <a:buFont typeface="Arial" panose="020B0604020202020204" pitchFamily="34" charset="0"/>
              <a:buChar char="•"/>
              <a:defRPr/>
            </a:pPr>
            <a:r>
              <a:rPr lang="en-US" altLang="en-US" sz="2000" b="1" dirty="0"/>
              <a:t>1098NPRR </a:t>
            </a:r>
            <a:r>
              <a:rPr lang="en-US" sz="2000" b="1" dirty="0">
                <a:solidFill>
                  <a:srgbClr val="000000"/>
                </a:solidFill>
                <a:ea typeface="Calibri" panose="020F0502020204030204" pitchFamily="34" charset="0"/>
              </a:rPr>
              <a:t>Direct Current Tie (DC Tie) Reactive Power Capability Requirements</a:t>
            </a:r>
          </a:p>
          <a:p>
            <a:pPr lvl="1">
              <a:spcBef>
                <a:spcPts val="0"/>
              </a:spcBef>
              <a:buFont typeface="Arial" panose="020B0604020202020204" pitchFamily="34" charset="0"/>
              <a:buChar char="•"/>
              <a:defRPr/>
            </a:pPr>
            <a:endParaRPr lang="en-US" sz="2000" dirty="0">
              <a:cs typeface="Arial" panose="020B0604020202020204" pitchFamily="34" charset="0"/>
            </a:endParaRPr>
          </a:p>
          <a:p>
            <a:pPr lvl="1">
              <a:spcBef>
                <a:spcPts val="0"/>
              </a:spcBef>
              <a:defRPr/>
            </a:pPr>
            <a:endParaRPr lang="en-US" sz="1800" b="1" dirty="0">
              <a:effectLst/>
              <a:latin typeface="Calibri" panose="020F0502020204030204" pitchFamily="34" charset="0"/>
              <a:ea typeface="Calibri" panose="020F0502020204030204" pitchFamily="34" charset="0"/>
            </a:endParaRPr>
          </a:p>
          <a:p>
            <a:pPr lvl="1">
              <a:spcBef>
                <a:spcPts val="0"/>
              </a:spcBef>
              <a:defRPr/>
            </a:pPr>
            <a:endParaRPr lang="en-US" sz="3800" b="1" dirty="0">
              <a:solidFill>
                <a:srgbClr val="92D050"/>
              </a:solidFill>
              <a:cs typeface="Arial" panose="020B0604020202020204" pitchFamily="34" charset="0"/>
            </a:endParaRPr>
          </a:p>
          <a:p>
            <a:pPr>
              <a:spcBef>
                <a:spcPts val="0"/>
              </a:spcBef>
              <a:defRPr/>
            </a:pPr>
            <a:endParaRPr lang="en-US" dirty="0"/>
          </a:p>
          <a:p>
            <a:pPr>
              <a:spcBef>
                <a:spcPts val="0"/>
              </a:spcBef>
              <a:defRPr/>
            </a:pPr>
            <a:endParaRPr lang="en-US" sz="2200" b="1" dirty="0">
              <a:solidFill>
                <a:srgbClr val="92D050"/>
              </a:solidFill>
              <a:cs typeface="Arial" panose="020B0604020202020204" pitchFamily="34" charset="0"/>
            </a:endParaRPr>
          </a:p>
          <a:p>
            <a:pPr marL="0" indent="0">
              <a:spcBef>
                <a:spcPts val="0"/>
              </a:spcBef>
              <a:buNone/>
              <a:defRPr/>
            </a:pPr>
            <a:endParaRPr lang="en-US" sz="3800" b="1" u="sng" dirty="0"/>
          </a:p>
          <a:p>
            <a:pPr lvl="1">
              <a:spcBef>
                <a:spcPts val="0"/>
              </a:spcBef>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DA07A-0F4E-4056-8D61-5E8FDB288826}"/>
              </a:ext>
            </a:extLst>
          </p:cNvPr>
          <p:cNvSpPr>
            <a:spLocks noGrp="1"/>
          </p:cNvSpPr>
          <p:nvPr>
            <p:ph type="title"/>
          </p:nvPr>
        </p:nvSpPr>
        <p:spPr/>
        <p:txBody>
          <a:bodyPr/>
          <a:lstStyle/>
          <a:p>
            <a:r>
              <a:rPr lang="en-US" dirty="0"/>
              <a:t>MCWG update to WMS</a:t>
            </a:r>
          </a:p>
        </p:txBody>
      </p:sp>
      <p:sp>
        <p:nvSpPr>
          <p:cNvPr id="3" name="Content Placeholder 2">
            <a:extLst>
              <a:ext uri="{FF2B5EF4-FFF2-40B4-BE49-F238E27FC236}">
                <a16:creationId xmlns:a16="http://schemas.microsoft.com/office/drawing/2014/main" id="{BFCFAF9A-B815-4EDA-8943-91CD069AD056}"/>
              </a:ext>
            </a:extLst>
          </p:cNvPr>
          <p:cNvSpPr>
            <a:spLocks noGrp="1"/>
          </p:cNvSpPr>
          <p:nvPr>
            <p:ph idx="1"/>
          </p:nvPr>
        </p:nvSpPr>
        <p:spPr/>
        <p:txBody>
          <a:bodyPr>
            <a:normAutofit fontScale="92500" lnSpcReduction="10000"/>
          </a:bodyPr>
          <a:lstStyle/>
          <a:p>
            <a:r>
              <a:rPr lang="en-US" dirty="0"/>
              <a:t>Continue to discuss NPRR 1067</a:t>
            </a:r>
          </a:p>
          <a:p>
            <a:r>
              <a:rPr lang="en-US" dirty="0"/>
              <a:t>Market Entry Qualifications, Continued Participation Requirements, and Credit Risk Assessment</a:t>
            </a:r>
          </a:p>
          <a:p>
            <a:r>
              <a:rPr lang="en-US" dirty="0"/>
              <a:t>Last discussed by the MCWG in October then Uri derailed further movement; still in stakeholder process</a:t>
            </a:r>
          </a:p>
          <a:p>
            <a:r>
              <a:rPr lang="en-US" dirty="0"/>
              <a:t>Items with ERCOT staff include aligning this with Standard Form Agreement and quantitative credit model</a:t>
            </a:r>
          </a:p>
        </p:txBody>
      </p:sp>
      <p:sp>
        <p:nvSpPr>
          <p:cNvPr id="4" name="Slide Number Placeholder 3">
            <a:extLst>
              <a:ext uri="{FF2B5EF4-FFF2-40B4-BE49-F238E27FC236}">
                <a16:creationId xmlns:a16="http://schemas.microsoft.com/office/drawing/2014/main" id="{907E4425-C557-4953-8562-558CFDF5E58A}"/>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928096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update to WMS</a:t>
            </a:r>
          </a:p>
        </p:txBody>
      </p:sp>
      <p:sp>
        <p:nvSpPr>
          <p:cNvPr id="3" name="Content Placeholder 2"/>
          <p:cNvSpPr>
            <a:spLocks noGrp="1"/>
          </p:cNvSpPr>
          <p:nvPr>
            <p:ph idx="1"/>
          </p:nvPr>
        </p:nvSpPr>
        <p:spPr>
          <a:xfrm>
            <a:off x="228600" y="1371599"/>
            <a:ext cx="8763000" cy="5349875"/>
          </a:xfrm>
        </p:spPr>
        <p:txBody>
          <a:bodyPr>
            <a:normAutofit/>
          </a:bodyPr>
          <a:lstStyle/>
          <a:p>
            <a:pPr marL="0" marR="0" indent="457200">
              <a:spcBef>
                <a:spcPts val="0"/>
              </a:spcBef>
              <a:spcAft>
                <a:spcPts val="225"/>
              </a:spcAft>
            </a:pPr>
            <a:r>
              <a:rPr lang="en-US" sz="2400" b="1" dirty="0">
                <a:effectLst/>
                <a:latin typeface="Calibri" panose="020F0502020204030204" pitchFamily="34" charset="0"/>
                <a:ea typeface="Times New Roman" panose="02020603050405020304" pitchFamily="18" charset="0"/>
              </a:rPr>
              <a:t>Review NPRR 1088 Elimination of RFAF, submitted by Grand Oak Capital Partners, LP</a:t>
            </a:r>
            <a:endParaRPr lang="en-US" sz="2400" dirty="0">
              <a:effectLst/>
              <a:latin typeface="Times New Roman" panose="02020603050405020304" pitchFamily="18" charset="0"/>
              <a:ea typeface="Times New Roman" panose="02020603050405020304" pitchFamily="18" charset="0"/>
            </a:endParaRPr>
          </a:p>
          <a:p>
            <a:pPr marL="457200" marR="0" algn="just">
              <a:spcBef>
                <a:spcPts val="600"/>
              </a:spcBef>
              <a:spcAft>
                <a:spcPts val="600"/>
              </a:spcAft>
            </a:pPr>
            <a:r>
              <a:rPr lang="en-US" sz="2400" dirty="0">
                <a:effectLst/>
                <a:latin typeface="Calibri" panose="020F0502020204030204" pitchFamily="34" charset="0"/>
                <a:ea typeface="Calibri" panose="020F0502020204030204" pitchFamily="34" charset="0"/>
              </a:rPr>
              <a:t>Elimination of Real-Time Forward Adjustment Factor (RFAF) and the Day-Ahead Forward Adjustment Factor (DFAF) from being applied to </a:t>
            </a:r>
            <a:r>
              <a:rPr lang="en-US" sz="2400" b="1" i="1" dirty="0">
                <a:effectLst/>
                <a:latin typeface="Calibri" panose="020F0502020204030204" pitchFamily="34" charset="0"/>
                <a:ea typeface="Calibri" panose="020F0502020204030204" pitchFamily="34" charset="0"/>
              </a:rPr>
              <a:t>prior market positions </a:t>
            </a:r>
            <a:r>
              <a:rPr lang="en-US" sz="2400" dirty="0">
                <a:effectLst/>
                <a:latin typeface="Calibri" panose="020F0502020204030204" pitchFamily="34" charset="0"/>
                <a:ea typeface="Calibri" panose="020F0502020204030204" pitchFamily="34" charset="0"/>
              </a:rPr>
              <a:t>and instead applies the RFAF and DFAF to ongoing market positions</a:t>
            </a:r>
          </a:p>
          <a:p>
            <a:pPr marL="457200" marR="0" algn="just">
              <a:spcBef>
                <a:spcPts val="600"/>
              </a:spcBef>
              <a:spcAft>
                <a:spcPts val="600"/>
              </a:spcAft>
            </a:pPr>
            <a:r>
              <a:rPr lang="en-US" sz="2400" kern="100" dirty="0">
                <a:effectLst/>
                <a:latin typeface="Calibri" panose="020F0502020204030204" pitchFamily="34" charset="0"/>
                <a:ea typeface="Calibri" panose="020F0502020204030204" pitchFamily="34" charset="0"/>
              </a:rPr>
              <a:t>MCWG continues to discuss this but unlikely to support complete elimination of FAF’s</a:t>
            </a:r>
          </a:p>
          <a:p>
            <a:pPr marL="457200" marR="0" algn="just">
              <a:spcBef>
                <a:spcPts val="600"/>
              </a:spcBef>
              <a:spcAft>
                <a:spcPts val="600"/>
              </a:spcAft>
            </a:pPr>
            <a:r>
              <a:rPr lang="en-US" sz="2400" kern="100" dirty="0">
                <a:latin typeface="Calibri" panose="020F0502020204030204" pitchFamily="34" charset="0"/>
                <a:ea typeface="Calibri" panose="020F0502020204030204" pitchFamily="34" charset="0"/>
              </a:rPr>
              <a:t>ERCOT Credit not in favor of complete elimination</a:t>
            </a:r>
            <a:endParaRPr lang="en-US" sz="2400" kern="100" dirty="0">
              <a:effectLst/>
              <a:latin typeface="Calibri" panose="020F0502020204030204" pitchFamily="34" charset="0"/>
              <a:ea typeface="Calibri" panose="020F0502020204030204" pitchFamily="34" charset="0"/>
            </a:endParaRPr>
          </a:p>
          <a:p>
            <a:pPr marL="457200" marR="0" algn="just">
              <a:spcBef>
                <a:spcPts val="600"/>
              </a:spcBef>
              <a:spcAft>
                <a:spcPts val="600"/>
              </a:spcAft>
            </a:pPr>
            <a:r>
              <a:rPr lang="en-US" sz="2400" kern="100" dirty="0">
                <a:latin typeface="Calibri" panose="020F0502020204030204" pitchFamily="34" charset="0"/>
                <a:ea typeface="Calibri" panose="020F0502020204030204" pitchFamily="34" charset="0"/>
              </a:rPr>
              <a:t>May tweak rules around trader-only CP’s but retain rules around LSE’s</a:t>
            </a:r>
          </a:p>
          <a:p>
            <a:pPr marL="457200" marR="0" algn="just">
              <a:spcBef>
                <a:spcPts val="600"/>
              </a:spcBef>
              <a:spcAft>
                <a:spcPts val="600"/>
              </a:spcAft>
            </a:pPr>
            <a:r>
              <a:rPr lang="en-US" sz="2400" kern="100" dirty="0">
                <a:latin typeface="Calibri" panose="020F0502020204030204" pitchFamily="34" charset="0"/>
                <a:ea typeface="Calibri" panose="020F0502020204030204" pitchFamily="34" charset="0"/>
              </a:rPr>
              <a:t>Shams Siddiqi is working on a new and more limited NPRR</a:t>
            </a:r>
          </a:p>
          <a:p>
            <a:pPr marL="457200" marR="0" algn="just">
              <a:spcBef>
                <a:spcPts val="600"/>
              </a:spcBef>
              <a:spcAft>
                <a:spcPts val="600"/>
              </a:spcAft>
            </a:pPr>
            <a:endParaRPr lang="en-US" sz="1800" dirty="0">
              <a:effectLst/>
              <a:latin typeface="Calibri" panose="020F0502020204030204" pitchFamily="34" charset="0"/>
              <a:ea typeface="Calibri" panose="020F0502020204030204" pitchFamily="34" charset="0"/>
            </a:endParaRPr>
          </a:p>
          <a:p>
            <a:pPr marL="457200" marR="0" algn="just">
              <a:spcBef>
                <a:spcPts val="600"/>
              </a:spcBef>
              <a:spcAft>
                <a:spcPts val="600"/>
              </a:spcAft>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56491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5634F-48D9-4341-81D6-ADCAAECA6717}"/>
              </a:ext>
            </a:extLst>
          </p:cNvPr>
          <p:cNvSpPr>
            <a:spLocks noGrp="1"/>
          </p:cNvSpPr>
          <p:nvPr>
            <p:ph type="title"/>
          </p:nvPr>
        </p:nvSpPr>
        <p:spPr>
          <a:xfrm>
            <a:off x="217170" y="717609"/>
            <a:ext cx="7886700" cy="660989"/>
          </a:xfrm>
        </p:spPr>
        <p:txBody>
          <a:bodyPr>
            <a:normAutofit/>
          </a:bodyPr>
          <a:lstStyle/>
          <a:p>
            <a:r>
              <a:rPr lang="en-US" sz="1200" b="1" dirty="0">
                <a:cs typeface="Times New Roman" panose="02020603050405020304" pitchFamily="18" charset="0"/>
              </a:rPr>
              <a:t>ISO/RTO Default Allocation Practices</a:t>
            </a:r>
            <a:endParaRPr lang="en-OC" sz="1200" b="1" dirty="0"/>
          </a:p>
        </p:txBody>
      </p:sp>
      <p:graphicFrame>
        <p:nvGraphicFramePr>
          <p:cNvPr id="4" name="Table 3">
            <a:extLst>
              <a:ext uri="{FF2B5EF4-FFF2-40B4-BE49-F238E27FC236}">
                <a16:creationId xmlns:a16="http://schemas.microsoft.com/office/drawing/2014/main" id="{D10BF9FD-A8D3-ED47-A782-36AE54FD7EA8}"/>
              </a:ext>
            </a:extLst>
          </p:cNvPr>
          <p:cNvGraphicFramePr>
            <a:graphicFrameLocks noGrp="1"/>
          </p:cNvGraphicFramePr>
          <p:nvPr/>
        </p:nvGraphicFramePr>
        <p:xfrm>
          <a:off x="217170" y="1128528"/>
          <a:ext cx="8366392" cy="4871313"/>
        </p:xfrm>
        <a:graphic>
          <a:graphicData uri="http://schemas.openxmlformats.org/drawingml/2006/table">
            <a:tbl>
              <a:tblPr firstRow="1" bandRow="1">
                <a:tableStyleId>{5C22544A-7EE6-4342-B048-85BDC9FD1C3A}</a:tableStyleId>
              </a:tblPr>
              <a:tblGrid>
                <a:gridCol w="852088">
                  <a:extLst>
                    <a:ext uri="{9D8B030D-6E8A-4147-A177-3AD203B41FA5}">
                      <a16:colId xmlns:a16="http://schemas.microsoft.com/office/drawing/2014/main" val="20000"/>
                    </a:ext>
                  </a:extLst>
                </a:gridCol>
                <a:gridCol w="741499">
                  <a:extLst>
                    <a:ext uri="{9D8B030D-6E8A-4147-A177-3AD203B41FA5}">
                      <a16:colId xmlns:a16="http://schemas.microsoft.com/office/drawing/2014/main" val="20001"/>
                    </a:ext>
                  </a:extLst>
                </a:gridCol>
                <a:gridCol w="1667366">
                  <a:extLst>
                    <a:ext uri="{9D8B030D-6E8A-4147-A177-3AD203B41FA5}">
                      <a16:colId xmlns:a16="http://schemas.microsoft.com/office/drawing/2014/main" val="20003"/>
                    </a:ext>
                  </a:extLst>
                </a:gridCol>
                <a:gridCol w="1750181">
                  <a:extLst>
                    <a:ext uri="{9D8B030D-6E8A-4147-A177-3AD203B41FA5}">
                      <a16:colId xmlns:a16="http://schemas.microsoft.com/office/drawing/2014/main" val="20004"/>
                    </a:ext>
                  </a:extLst>
                </a:gridCol>
                <a:gridCol w="1416967">
                  <a:extLst>
                    <a:ext uri="{9D8B030D-6E8A-4147-A177-3AD203B41FA5}">
                      <a16:colId xmlns:a16="http://schemas.microsoft.com/office/drawing/2014/main" val="3384313323"/>
                    </a:ext>
                  </a:extLst>
                </a:gridCol>
                <a:gridCol w="1938291">
                  <a:extLst>
                    <a:ext uri="{9D8B030D-6E8A-4147-A177-3AD203B41FA5}">
                      <a16:colId xmlns:a16="http://schemas.microsoft.com/office/drawing/2014/main" val="20005"/>
                    </a:ext>
                  </a:extLst>
                </a:gridCol>
              </a:tblGrid>
              <a:tr h="228600">
                <a:tc>
                  <a:txBody>
                    <a:bodyPr/>
                    <a:lstStyle/>
                    <a:p>
                      <a:endParaRPr lang="en-US" sz="1100" dirty="0"/>
                    </a:p>
                  </a:txBody>
                  <a:tcPr marL="68580" marR="68580" marT="34290" marB="34290"/>
                </a:tc>
                <a:tc>
                  <a:txBody>
                    <a:bodyPr/>
                    <a:lstStyle/>
                    <a:p>
                      <a:pPr algn="ctr"/>
                      <a:r>
                        <a:rPr lang="en-US" sz="1100" dirty="0"/>
                        <a:t>ERCOT</a:t>
                      </a:r>
                    </a:p>
                  </a:txBody>
                  <a:tcPr marL="68580" marR="68580" marT="34290" marB="34290"/>
                </a:tc>
                <a:tc>
                  <a:txBody>
                    <a:bodyPr/>
                    <a:lstStyle/>
                    <a:p>
                      <a:pPr algn="ctr"/>
                      <a:r>
                        <a:rPr lang="en-US" sz="1100" dirty="0"/>
                        <a:t>MISO</a:t>
                      </a:r>
                    </a:p>
                  </a:txBody>
                  <a:tcPr marL="68580" marR="68580" marT="34290" marB="34290"/>
                </a:tc>
                <a:tc>
                  <a:txBody>
                    <a:bodyPr/>
                    <a:lstStyle/>
                    <a:p>
                      <a:pPr algn="ctr"/>
                      <a:r>
                        <a:rPr lang="en-US" sz="1100" dirty="0"/>
                        <a:t>SPP</a:t>
                      </a:r>
                    </a:p>
                  </a:txBody>
                  <a:tcPr marL="68580" marR="68580" marT="34290" marB="34290"/>
                </a:tc>
                <a:tc>
                  <a:txBody>
                    <a:bodyPr/>
                    <a:lstStyle/>
                    <a:p>
                      <a:pPr algn="ctr"/>
                      <a:r>
                        <a:rPr lang="en-US" sz="1100" dirty="0"/>
                        <a:t>CAISO </a:t>
                      </a:r>
                    </a:p>
                  </a:txBody>
                  <a:tcPr marL="68580" marR="68580" marT="34290" marB="34290"/>
                </a:tc>
                <a:tc>
                  <a:txBody>
                    <a:bodyPr/>
                    <a:lstStyle/>
                    <a:p>
                      <a:pPr algn="ctr"/>
                      <a:r>
                        <a:rPr lang="en-US" sz="1100" dirty="0"/>
                        <a:t>PJM</a:t>
                      </a:r>
                    </a:p>
                  </a:txBody>
                  <a:tcPr marL="68580" marR="68580" marT="34290" marB="34290"/>
                </a:tc>
                <a:extLst>
                  <a:ext uri="{0D108BD9-81ED-4DB2-BD59-A6C34878D82A}">
                    <a16:rowId xmlns:a16="http://schemas.microsoft.com/office/drawing/2014/main" val="10000"/>
                  </a:ext>
                </a:extLst>
              </a:tr>
              <a:tr h="4258914">
                <a:tc>
                  <a:txBody>
                    <a:bodyPr/>
                    <a:lstStyle/>
                    <a:p>
                      <a:r>
                        <a:rPr lang="en-US" sz="700" dirty="0"/>
                        <a:t>Activity base used in default allocation:</a:t>
                      </a:r>
                    </a:p>
                    <a:p>
                      <a:endParaRPr lang="en-US" sz="700" dirty="0"/>
                    </a:p>
                    <a:p>
                      <a:endParaRPr lang="en-US" sz="700" dirty="0"/>
                    </a:p>
                    <a:p>
                      <a:endParaRPr lang="en-US" sz="700" dirty="0"/>
                    </a:p>
                  </a:txBody>
                  <a:tcPr marL="68580" marR="68580" marT="34290" marB="34290"/>
                </a:tc>
                <a:tc>
                  <a:txBody>
                    <a:bodyPr/>
                    <a:lstStyle/>
                    <a:p>
                      <a:r>
                        <a:rPr lang="en-US" sz="700" dirty="0"/>
                        <a:t>Based on previous month Max activity buckets:</a:t>
                      </a:r>
                    </a:p>
                    <a:p>
                      <a:endParaRPr lang="en-US" sz="700" dirty="0"/>
                    </a:p>
                    <a:p>
                      <a:r>
                        <a:rPr lang="en-US" sz="700" kern="1200" dirty="0">
                          <a:solidFill>
                            <a:schemeClr val="dk1"/>
                          </a:solidFill>
                          <a:latin typeface="+mn-lt"/>
                          <a:ea typeface="+mn-ea"/>
                          <a:cs typeface="+mn-cs"/>
                          <a:sym typeface="Wingdings" pitchFamily="2" charset="2"/>
                        </a:rPr>
                        <a:t>-Metered --Ge</a:t>
                      </a:r>
                      <a:r>
                        <a:rPr lang="en-US" sz="700" kern="1200" dirty="0">
                          <a:solidFill>
                            <a:schemeClr val="dk1"/>
                          </a:solidFill>
                          <a:latin typeface="+mn-lt"/>
                          <a:ea typeface="+mn-ea"/>
                          <a:cs typeface="+mn-cs"/>
                        </a:rPr>
                        <a:t>neration/DCT Imp</a:t>
                      </a:r>
                    </a:p>
                    <a:p>
                      <a:r>
                        <a:rPr lang="en-US" sz="700" kern="1200" dirty="0">
                          <a:solidFill>
                            <a:schemeClr val="dk1"/>
                          </a:solidFill>
                          <a:latin typeface="+mn-lt"/>
                          <a:ea typeface="+mn-ea"/>
                          <a:cs typeface="+mn-cs"/>
                        </a:rPr>
                        <a:t>-Metered Load</a:t>
                      </a:r>
                    </a:p>
                    <a:p>
                      <a:r>
                        <a:rPr lang="en-US" sz="700" kern="1200" dirty="0">
                          <a:solidFill>
                            <a:schemeClr val="dk1"/>
                          </a:solidFill>
                          <a:latin typeface="+mn-lt"/>
                          <a:ea typeface="+mn-ea"/>
                          <a:cs typeface="+mn-cs"/>
                        </a:rPr>
                        <a:t>-Bilateral sales</a:t>
                      </a:r>
                    </a:p>
                    <a:p>
                      <a:r>
                        <a:rPr lang="en-US" sz="700" kern="1200" dirty="0">
                          <a:solidFill>
                            <a:schemeClr val="dk1"/>
                          </a:solidFill>
                          <a:latin typeface="+mn-lt"/>
                          <a:ea typeface="+mn-ea"/>
                          <a:cs typeface="+mn-cs"/>
                        </a:rPr>
                        <a:t>-Bilateral purchases</a:t>
                      </a:r>
                    </a:p>
                    <a:p>
                      <a:r>
                        <a:rPr lang="en-US" sz="700" kern="1200" dirty="0">
                          <a:solidFill>
                            <a:schemeClr val="dk1"/>
                          </a:solidFill>
                          <a:latin typeface="+mn-lt"/>
                          <a:ea typeface="+mn-ea"/>
                          <a:cs typeface="+mn-cs"/>
                        </a:rPr>
                        <a:t>-DAM sales</a:t>
                      </a:r>
                    </a:p>
                    <a:p>
                      <a:r>
                        <a:rPr lang="en-US" sz="700" kern="1200" dirty="0">
                          <a:solidFill>
                            <a:schemeClr val="dk1"/>
                          </a:solidFill>
                          <a:latin typeface="+mn-lt"/>
                          <a:ea typeface="+mn-ea"/>
                          <a:cs typeface="+mn-cs"/>
                        </a:rPr>
                        <a:t>-DAM purchases</a:t>
                      </a:r>
                    </a:p>
                    <a:p>
                      <a:r>
                        <a:rPr lang="en-US" sz="700" kern="1200" dirty="0">
                          <a:solidFill>
                            <a:schemeClr val="dk1"/>
                          </a:solidFill>
                          <a:latin typeface="+mn-lt"/>
                          <a:ea typeface="+mn-ea"/>
                          <a:cs typeface="+mn-cs"/>
                        </a:rPr>
                        <a:t>-CRR Sales &amp; ownership in DAM</a:t>
                      </a:r>
                    </a:p>
                    <a:p>
                      <a:r>
                        <a:rPr lang="en-US" sz="700" kern="1200" dirty="0">
                          <a:solidFill>
                            <a:schemeClr val="dk1"/>
                          </a:solidFill>
                          <a:latin typeface="+mn-lt"/>
                          <a:ea typeface="+mn-ea"/>
                          <a:cs typeface="+mn-cs"/>
                        </a:rPr>
                        <a:t>-CRR Auction Purchases</a:t>
                      </a:r>
                    </a:p>
                  </a:txBody>
                  <a:tcPr marL="68580" marR="68580" marT="34290" marB="34290"/>
                </a:tc>
                <a:tc>
                  <a:txBody>
                    <a:bodyPr/>
                    <a:lstStyle/>
                    <a:p>
                      <a:r>
                        <a:rPr lang="en-US" sz="700" dirty="0"/>
                        <a:t>Based on invoice activity during the same period of time as the unpaid invoice(s) of the MP whose unpaid Past Due Amount has been declared an Uncollectible Obligation.</a:t>
                      </a:r>
                    </a:p>
                    <a:p>
                      <a:endParaRPr lang="en-US" sz="700" dirty="0"/>
                    </a:p>
                    <a:p>
                      <a:r>
                        <a:rPr lang="en-US" sz="700" dirty="0"/>
                        <a:t>Allocated to each MP that had been invoiced </a:t>
                      </a:r>
                      <a:r>
                        <a:rPr lang="en-US" sz="700" dirty="0">
                          <a:solidFill>
                            <a:srgbClr val="FF0000"/>
                          </a:solidFill>
                        </a:rPr>
                        <a:t>during the same period of time as the unpaid invoice(s) of the MP whose unpaid Past Due Amount </a:t>
                      </a:r>
                      <a:r>
                        <a:rPr lang="en-US" sz="700" dirty="0"/>
                        <a:t>has been</a:t>
                      </a:r>
                    </a:p>
                    <a:p>
                      <a:r>
                        <a:rPr lang="en-US" sz="700" dirty="0"/>
                        <a:t>declared an Uncollectible Obligation.</a:t>
                      </a:r>
                    </a:p>
                    <a:p>
                      <a:endParaRPr lang="en-US" sz="700" dirty="0"/>
                    </a:p>
                    <a:p>
                      <a:r>
                        <a:rPr lang="en-US" sz="700" dirty="0"/>
                        <a:t>% Loss for MPA = MPA Market Charges + Market Credits in </a:t>
                      </a:r>
                      <a:r>
                        <a:rPr lang="en-US" sz="700" dirty="0">
                          <a:solidFill>
                            <a:schemeClr val="tx1"/>
                          </a:solidFill>
                        </a:rPr>
                        <a:t>weekly invoicing cycle/MPALL</a:t>
                      </a:r>
                    </a:p>
                    <a:p>
                      <a:r>
                        <a:rPr lang="en-US" sz="700" dirty="0"/>
                        <a:t>(Market Charges + Market Credits) in </a:t>
                      </a:r>
                      <a:r>
                        <a:rPr lang="en-US" sz="700" dirty="0">
                          <a:solidFill>
                            <a:srgbClr val="FF0000"/>
                          </a:solidFill>
                        </a:rPr>
                        <a:t>weekly invoicing cycle</a:t>
                      </a:r>
                    </a:p>
                    <a:p>
                      <a:endParaRPr lang="en-US" sz="700" dirty="0"/>
                    </a:p>
                    <a:p>
                      <a:r>
                        <a:rPr lang="en-US" sz="700" dirty="0"/>
                        <a:t>Loss Obligation of MPA = (% Loss for MPA) x $ Amt of Uncollectible Obligation,</a:t>
                      </a:r>
                    </a:p>
                    <a:p>
                      <a:endParaRPr lang="en-US" sz="700" dirty="0"/>
                    </a:p>
                    <a:p>
                      <a:r>
                        <a:rPr lang="en-US" sz="700" dirty="0"/>
                        <a:t>where: MP = Market Participant</a:t>
                      </a:r>
                    </a:p>
                    <a:p>
                      <a:r>
                        <a:rPr lang="en-US" sz="700" dirty="0"/>
                        <a:t>-Market Charges = The </a:t>
                      </a:r>
                      <a:r>
                        <a:rPr lang="en-US" sz="700" dirty="0">
                          <a:solidFill>
                            <a:srgbClr val="FF0000"/>
                          </a:solidFill>
                        </a:rPr>
                        <a:t>absolute value of all charge </a:t>
                      </a:r>
                      <a:r>
                        <a:rPr lang="en-US" sz="700" dirty="0"/>
                        <a:t>amounts associated with invoices for Market Activities.</a:t>
                      </a:r>
                    </a:p>
                    <a:p>
                      <a:r>
                        <a:rPr lang="en-US" sz="700" dirty="0"/>
                        <a:t>-Market Credits = The </a:t>
                      </a:r>
                      <a:r>
                        <a:rPr lang="en-US" sz="700" dirty="0">
                          <a:solidFill>
                            <a:srgbClr val="FF0000"/>
                          </a:solidFill>
                        </a:rPr>
                        <a:t>absolute value of all credit </a:t>
                      </a:r>
                      <a:r>
                        <a:rPr lang="en-US" sz="700" dirty="0"/>
                        <a:t>amounts associated with invoices for Market Activities.</a:t>
                      </a:r>
                    </a:p>
                    <a:p>
                      <a:r>
                        <a:rPr lang="en-US" sz="700" dirty="0"/>
                        <a:t>-MPALL = All Market Participants other than MPs with Uncollectible Obligations.</a:t>
                      </a:r>
                    </a:p>
                  </a:txBody>
                  <a:tcPr marL="68580" marR="68580" marT="34290" marB="34290"/>
                </a:tc>
                <a:tc>
                  <a:txBody>
                    <a:bodyPr/>
                    <a:lstStyle/>
                    <a:p>
                      <a:r>
                        <a:rPr lang="en-US" sz="700" dirty="0"/>
                        <a:t>Based on Invoice activity during the same period of time as the unpaid invoice(s) of the MP whose Unpaid Obligation has been declared an Uncollectible Obligation.</a:t>
                      </a:r>
                    </a:p>
                    <a:p>
                      <a:endParaRPr lang="en-US" sz="700" dirty="0"/>
                    </a:p>
                    <a:p>
                      <a:r>
                        <a:rPr lang="en-US" sz="700" dirty="0"/>
                        <a:t>The Uncollectible Obligation is allocated  to all Non-Defaulting MPs who conducted business in the </a:t>
                      </a:r>
                      <a:r>
                        <a:rPr lang="en-US" sz="700" dirty="0">
                          <a:solidFill>
                            <a:srgbClr val="FF0000"/>
                          </a:solidFill>
                        </a:rPr>
                        <a:t>market during the time covered by the invoice(s) containing the Uncollectible Obligation(s</a:t>
                      </a:r>
                      <a:r>
                        <a:rPr lang="en-US" sz="700" dirty="0"/>
                        <a:t>).</a:t>
                      </a:r>
                    </a:p>
                    <a:p>
                      <a:endParaRPr lang="en-US" sz="700" dirty="0"/>
                    </a:p>
                    <a:p>
                      <a:r>
                        <a:rPr lang="en-US" sz="700" dirty="0"/>
                        <a:t>=% Loss for MPA = MPA Market Charges +</a:t>
                      </a:r>
                    </a:p>
                    <a:p>
                      <a:r>
                        <a:rPr lang="en-US" sz="700" dirty="0"/>
                        <a:t>Market Credits in weekly invoicing cycle/</a:t>
                      </a:r>
                    </a:p>
                    <a:p>
                      <a:r>
                        <a:rPr lang="en-US" sz="700" dirty="0"/>
                        <a:t>MPALL (Market Charges + Market Credits) in </a:t>
                      </a:r>
                      <a:r>
                        <a:rPr lang="en-US" sz="700" dirty="0">
                          <a:solidFill>
                            <a:srgbClr val="FF0000"/>
                          </a:solidFill>
                        </a:rPr>
                        <a:t>weekly invoicing cycle</a:t>
                      </a:r>
                      <a:r>
                        <a:rPr lang="en-US" sz="700" dirty="0"/>
                        <a:t>.</a:t>
                      </a:r>
                    </a:p>
                    <a:p>
                      <a:endParaRPr lang="en-US" sz="700" dirty="0"/>
                    </a:p>
                    <a:p>
                      <a:r>
                        <a:rPr lang="en-US" sz="700" dirty="0"/>
                        <a:t>-Loss Obligation of MPA = ((% Loss for MPA) x $ Amt of Uncollectible Obligation) minus (-) (Reduction of Payments + Pro rata share of partial payment(s))</a:t>
                      </a:r>
                    </a:p>
                    <a:p>
                      <a:endParaRPr lang="en-US" sz="700" dirty="0"/>
                    </a:p>
                    <a:p>
                      <a:r>
                        <a:rPr lang="en-US" sz="700" dirty="0"/>
                        <a:t>Where:</a:t>
                      </a:r>
                    </a:p>
                    <a:p>
                      <a:r>
                        <a:rPr lang="en-US" sz="700" dirty="0"/>
                        <a:t>-MP = Market Participant</a:t>
                      </a:r>
                    </a:p>
                    <a:p>
                      <a:r>
                        <a:rPr lang="en-US" sz="700" dirty="0"/>
                        <a:t>--Market Charges = The </a:t>
                      </a:r>
                      <a:r>
                        <a:rPr lang="en-US" sz="700" dirty="0">
                          <a:solidFill>
                            <a:srgbClr val="FF0000"/>
                          </a:solidFill>
                        </a:rPr>
                        <a:t>absolute value of all charge </a:t>
                      </a:r>
                      <a:r>
                        <a:rPr lang="en-US" sz="700" dirty="0"/>
                        <a:t>amounts associated with invoices for Market Services.</a:t>
                      </a:r>
                    </a:p>
                    <a:p>
                      <a:r>
                        <a:rPr lang="en-US" sz="700" dirty="0"/>
                        <a:t>-Market Credits = The </a:t>
                      </a:r>
                      <a:r>
                        <a:rPr lang="en-US" sz="700" dirty="0">
                          <a:solidFill>
                            <a:srgbClr val="FF0000"/>
                          </a:solidFill>
                        </a:rPr>
                        <a:t>absolute value of all credit </a:t>
                      </a:r>
                      <a:r>
                        <a:rPr lang="en-US" sz="700" dirty="0"/>
                        <a:t>amounts associated with invoices for Market Services.</a:t>
                      </a:r>
                    </a:p>
                    <a:p>
                      <a:r>
                        <a:rPr lang="en-US" sz="700" dirty="0"/>
                        <a:t>-MPALL = All Market Participants other than MPs with Uncollectible Obligations.</a:t>
                      </a:r>
                    </a:p>
                    <a:p>
                      <a:r>
                        <a:rPr lang="en-US" sz="700" dirty="0"/>
                        <a:t>-Reduction of Payment = The amount of the Unpaid Obligation originally assessed to MP </a:t>
                      </a:r>
                    </a:p>
                    <a:p>
                      <a:r>
                        <a:rPr lang="en-US" sz="700" dirty="0"/>
                        <a:t>-Pro rata share of partial payment(s) = Any partial payments received during cure period </a:t>
                      </a:r>
                    </a:p>
                  </a:txBody>
                  <a:tcPr marL="68580" marR="68580" marT="34290" marB="34290"/>
                </a:tc>
                <a:tc>
                  <a:txBody>
                    <a:bodyPr/>
                    <a:lstStyle/>
                    <a:p>
                      <a:r>
                        <a:rPr lang="en-US" sz="700" dirty="0"/>
                        <a:t>Hybrid approach based on dollar and MW activity:</a:t>
                      </a:r>
                    </a:p>
                    <a:p>
                      <a:endParaRPr lang="en-US" sz="700" dirty="0"/>
                    </a:p>
                    <a:p>
                      <a:r>
                        <a:rPr lang="en-US" sz="700" dirty="0"/>
                        <a:t>Based on quarterly percentage shares calculated based on </a:t>
                      </a:r>
                      <a:r>
                        <a:rPr lang="en-US" sz="700" dirty="0">
                          <a:solidFill>
                            <a:srgbClr val="FF0000"/>
                          </a:solidFill>
                        </a:rPr>
                        <a:t>quarterly average over rolling four-quarter look-back period:</a:t>
                      </a:r>
                    </a:p>
                    <a:p>
                      <a:endParaRPr lang="en-US" sz="700" dirty="0"/>
                    </a:p>
                    <a:p>
                      <a:r>
                        <a:rPr lang="en-US" sz="700" dirty="0"/>
                        <a:t>–20% of payment default amount allocated in proportion to net amounts payable</a:t>
                      </a:r>
                    </a:p>
                    <a:p>
                      <a:endParaRPr lang="en-US" sz="700" dirty="0"/>
                    </a:p>
                    <a:p>
                      <a:r>
                        <a:rPr lang="en-US" sz="700" dirty="0"/>
                        <a:t>–30% of payment default amount allocated in proportion to sum of absolute values of dollar amounts shown on invoices payable or receivable after certain dollar amount exclusions for GMC, RMR, and Wheeling Access Charge costs and exclusions for billing of Access Charges and payment of Transmission Revenue Requirements to Participating Transmission Owners</a:t>
                      </a:r>
                    </a:p>
                    <a:p>
                      <a:endParaRPr lang="en-US" sz="700" dirty="0"/>
                    </a:p>
                    <a:p>
                      <a:r>
                        <a:rPr lang="en-US" sz="700" dirty="0"/>
                        <a:t>–50% of payment default amount allocated in proportion to largest of the following amounts calculated in MWh for every month in each applicable calendar quarter</a:t>
                      </a:r>
                    </a:p>
                    <a:p>
                      <a:r>
                        <a:rPr lang="en-US" sz="700" dirty="0"/>
                        <a:t>•Cleared DA Schedules to supply Energy…</a:t>
                      </a:r>
                    </a:p>
                    <a:p>
                      <a:r>
                        <a:rPr lang="en-US" sz="700" dirty="0"/>
                        <a:t>•Metered Generation…</a:t>
                      </a:r>
                    </a:p>
                    <a:p>
                      <a:r>
                        <a:rPr lang="en-US" sz="700" dirty="0"/>
                        <a:t>•Cleared DA Schedules for demand…</a:t>
                      </a:r>
                    </a:p>
                    <a:p>
                      <a:r>
                        <a:rPr lang="en-US" sz="700" dirty="0"/>
                        <a:t>•Metered Load x 103%...</a:t>
                      </a:r>
                    </a:p>
                    <a:p>
                      <a:r>
                        <a:rPr lang="en-US" sz="700" dirty="0"/>
                        <a:t>•The greater of the quantity of CRRs or Inter-SC Trades of Energy…</a:t>
                      </a:r>
                    </a:p>
                    <a:p>
                      <a:endParaRPr lang="en-US" sz="7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Activity component is based on on last three months gross activity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Default Allocation Assessment shall be equal to (0.1(1/N) + 0.9(A/Z))</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Dissection of calculation: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700" baseline="0" dirty="0"/>
                        <a:t>% share to total number of participants weighted at 10%  (not exceeding $10,000); and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sz="700" baseline="0"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700" baseline="0" dirty="0"/>
                        <a:t> % share to total market over last 3 months weighted at  90%</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sz="700" dirty="0"/>
                    </a:p>
                    <a:p>
                      <a:r>
                        <a:rPr lang="en-US" sz="700" dirty="0"/>
                        <a:t>A = for Members comprising factor "N" above, the </a:t>
                      </a:r>
                      <a:r>
                        <a:rPr lang="en-US" sz="700" dirty="0">
                          <a:solidFill>
                            <a:schemeClr val="tx1"/>
                          </a:solidFill>
                        </a:rPr>
                        <a:t>Member's gross activity as </a:t>
                      </a:r>
                      <a:r>
                        <a:rPr lang="en-US" sz="700" dirty="0"/>
                        <a:t>determined by summing the </a:t>
                      </a:r>
                      <a:r>
                        <a:rPr lang="en-US" sz="700" dirty="0">
                          <a:solidFill>
                            <a:srgbClr val="FF0000"/>
                          </a:solidFill>
                        </a:rPr>
                        <a:t>absolute values of the charges and credits </a:t>
                      </a:r>
                      <a:r>
                        <a:rPr lang="en-US" sz="700" dirty="0"/>
                        <a:t>for each of the Activity Line Items identified in section 15.2.2(b) below as accounted for and billed pursuant to Operating Agreement, Schedule 1, section 3 </a:t>
                      </a:r>
                      <a:r>
                        <a:rPr lang="en-US" sz="700" dirty="0">
                          <a:solidFill>
                            <a:srgbClr val="FF0000"/>
                          </a:solidFill>
                        </a:rPr>
                        <a:t>for the month of default and the two previous months</a:t>
                      </a:r>
                      <a:r>
                        <a:rPr lang="en-US" sz="700" dirty="0"/>
                        <a:t>.</a:t>
                      </a:r>
                    </a:p>
                    <a:p>
                      <a:endParaRPr lang="en-US" sz="700" dirty="0"/>
                    </a:p>
                    <a:p>
                      <a:r>
                        <a:rPr lang="en-US" sz="700" dirty="0"/>
                        <a:t>Z = the sum of factor A for all Members excluding ex officio Members, State Consumer Advocates ,</a:t>
                      </a:r>
                    </a:p>
                    <a:p>
                      <a:r>
                        <a:rPr lang="en-US" sz="700" dirty="0"/>
                        <a:t>Emergency and Economic Load Response Program Special Members , and municipal electric system Members that</a:t>
                      </a:r>
                    </a:p>
                    <a:p>
                      <a:r>
                        <a:rPr lang="en-US" sz="700" dirty="0"/>
                        <a:t>have been granted a waiver under Operating Agreement, section 17.2.</a:t>
                      </a:r>
                    </a:p>
                  </a:txBody>
                  <a:tcPr marL="68580" marR="68580" marT="34290" marB="34290"/>
                </a:tc>
                <a:extLst>
                  <a:ext uri="{0D108BD9-81ED-4DB2-BD59-A6C34878D82A}">
                    <a16:rowId xmlns:a16="http://schemas.microsoft.com/office/drawing/2014/main" val="10001"/>
                  </a:ext>
                </a:extLst>
              </a:tr>
              <a:tr h="299313">
                <a:tc>
                  <a:txBody>
                    <a:bodyPr/>
                    <a:lstStyle/>
                    <a:p>
                      <a:r>
                        <a:rPr lang="en-US" sz="700" dirty="0"/>
                        <a:t>Default Uplift Billing Timeline</a:t>
                      </a:r>
                    </a:p>
                  </a:txBody>
                  <a:tcPr marL="68580" marR="68580" marT="34290" marB="34290"/>
                </a:tc>
                <a:tc>
                  <a:txBody>
                    <a:bodyPr/>
                    <a:lstStyle/>
                    <a:p>
                      <a:r>
                        <a:rPr lang="en-US" sz="700" dirty="0"/>
                        <a:t>no earlier than 90 days</a:t>
                      </a:r>
                    </a:p>
                  </a:txBody>
                  <a:tcPr marL="68580" marR="68580" marT="34290" marB="34290"/>
                </a:tc>
                <a:tc>
                  <a:txBody>
                    <a:bodyPr/>
                    <a:lstStyle/>
                    <a:p>
                      <a:r>
                        <a:rPr lang="en-US" sz="700" dirty="0"/>
                        <a:t>no prescribed timeline</a:t>
                      </a:r>
                    </a:p>
                  </a:txBody>
                  <a:tcPr marL="68580" marR="68580" marT="34290" marB="34290"/>
                </a:tc>
                <a:tc>
                  <a:txBody>
                    <a:bodyPr/>
                    <a:lstStyle/>
                    <a:p>
                      <a:endParaRPr lang="en-US" sz="700" dirty="0"/>
                    </a:p>
                  </a:txBody>
                  <a:tcPr marL="68580" marR="68580" marT="34290" marB="34290"/>
                </a:tc>
                <a:tc>
                  <a:txBody>
                    <a:bodyPr/>
                    <a:lstStyle/>
                    <a:p>
                      <a:endParaRPr lang="en-US" sz="7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t>next practicable invoices</a:t>
                      </a:r>
                    </a:p>
                    <a:p>
                      <a:endParaRPr lang="en-US" sz="700" dirty="0"/>
                    </a:p>
                  </a:txBody>
                  <a:tcPr marL="68580" marR="68580" marT="34290" marB="3429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5975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38F0-BACA-4B51-8CF0-D58F88D3803C}"/>
              </a:ext>
            </a:extLst>
          </p:cNvPr>
          <p:cNvSpPr>
            <a:spLocks noGrp="1"/>
          </p:cNvSpPr>
          <p:nvPr>
            <p:ph type="title"/>
          </p:nvPr>
        </p:nvSpPr>
        <p:spPr/>
        <p:txBody>
          <a:bodyPr/>
          <a:lstStyle/>
          <a:p>
            <a:r>
              <a:rPr lang="en-US" dirty="0"/>
              <a:t>Credit Exposure Methods</a:t>
            </a:r>
          </a:p>
        </p:txBody>
      </p:sp>
      <p:sp>
        <p:nvSpPr>
          <p:cNvPr id="3" name="Content Placeholder 2">
            <a:extLst>
              <a:ext uri="{FF2B5EF4-FFF2-40B4-BE49-F238E27FC236}">
                <a16:creationId xmlns:a16="http://schemas.microsoft.com/office/drawing/2014/main" id="{F1DC0262-78BE-4B6F-9139-5046FDF562D1}"/>
              </a:ext>
            </a:extLst>
          </p:cNvPr>
          <p:cNvSpPr>
            <a:spLocks noGrp="1"/>
          </p:cNvSpPr>
          <p:nvPr>
            <p:ph idx="1"/>
          </p:nvPr>
        </p:nvSpPr>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Concentrating approximately half of the total default risk to CRR activity is not an equitable allocation and has a negative impact on the CRR product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risk of a cascading default situation increases under an allocation that heavily concentrates uplift costs to a subset of the market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Allocating half of a total default to CRR activity is not reasonable</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Default allocation should be spread evenly across dollar-weighted market activity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Default allocation should balance the burden of paying back discounted receivables across all dollar activity (i.e., payables and receivables), however not in a way that dramatically distorts the cash flow stream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allocation of 50% of a $2.9B default to CRR holders who participate in a market with an average annual value &lt; $1B [measured by market-wide auction revenue or settlement] is unreasonable compared to the greater energy market value of ~$50B during the week of Storm Uri</a:t>
            </a:r>
          </a:p>
          <a:p>
            <a:pPr marL="742950" marR="0" lvl="1" indent="-285750">
              <a:lnSpc>
                <a:spcPct val="107000"/>
              </a:lnSpc>
              <a:spcBef>
                <a:spcPts val="0"/>
              </a:spcBef>
              <a:spcAft>
                <a:spcPts val="80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No allocation will ever be perfectly fair; however, we need to reach a reasonable level</a:t>
            </a:r>
          </a:p>
        </p:txBody>
      </p:sp>
      <p:sp>
        <p:nvSpPr>
          <p:cNvPr id="4" name="Slide Number Placeholder 3">
            <a:extLst>
              <a:ext uri="{FF2B5EF4-FFF2-40B4-BE49-F238E27FC236}">
                <a16:creationId xmlns:a16="http://schemas.microsoft.com/office/drawing/2014/main" id="{5E57DE86-736F-46C8-9721-741AB8F02613}"/>
              </a:ext>
            </a:extLst>
          </p:cNvPr>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4081081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38F0-BACA-4B51-8CF0-D58F88D3803C}"/>
              </a:ext>
            </a:extLst>
          </p:cNvPr>
          <p:cNvSpPr>
            <a:spLocks noGrp="1"/>
          </p:cNvSpPr>
          <p:nvPr>
            <p:ph type="title"/>
          </p:nvPr>
        </p:nvSpPr>
        <p:spPr/>
        <p:txBody>
          <a:bodyPr/>
          <a:lstStyle/>
          <a:p>
            <a:r>
              <a:rPr lang="en-US" dirty="0"/>
              <a:t>PJM methodology</a:t>
            </a:r>
          </a:p>
        </p:txBody>
      </p:sp>
      <p:sp>
        <p:nvSpPr>
          <p:cNvPr id="3" name="Content Placeholder 2">
            <a:extLst>
              <a:ext uri="{FF2B5EF4-FFF2-40B4-BE49-F238E27FC236}">
                <a16:creationId xmlns:a16="http://schemas.microsoft.com/office/drawing/2014/main" id="{F1DC0262-78BE-4B6F-9139-5046FDF562D1}"/>
              </a:ext>
            </a:extLst>
          </p:cNvPr>
          <p:cNvSpPr>
            <a:spLocks noGrp="1"/>
          </p:cNvSpPr>
          <p:nvPr>
            <p:ph idx="1"/>
          </p:nvPr>
        </p:nvSpPr>
        <p:spPr>
          <a:xfrm>
            <a:off x="457200" y="1295400"/>
            <a:ext cx="8229600" cy="5181600"/>
          </a:xfrm>
        </p:spPr>
        <p:txBody>
          <a:bodyPr>
            <a:normAutofit fontScale="92500"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Default uplift shares calculated using gross dollar activity spreads uplift risk more evenly across all market transactions</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Better represents market activity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Avoids a high concentration of allocation risk to a single product type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Using gross value avoids issues with netting where a counterparty could avoid default uplift, but yet have significant market activity and risk of default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Utilizing a look back horizon of three months promotes an even assessment by avoiding peaks and valleys within settlement/invoice cycles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Under PJM’s tiered approach all market participants backstop a default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PJM’s design allocates default uplift to a single risk pool</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Today’s short-payment process draws from a single risk pool </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Avoids potential issues with multiple risk pools </a:t>
            </a:r>
          </a:p>
          <a:p>
            <a:pPr marL="1143000" marR="0" lvl="2" indent="-2286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 more risk pools there are fewer counterparties to backstop a massive failure, which increases the likelihood of cascading defaults </a:t>
            </a:r>
          </a:p>
          <a:p>
            <a:pPr marL="1143000" marR="0" lvl="2" indent="-2286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Who is the ultimate backstop if a black swan event cannot be contained within a single market segment or product type?</a:t>
            </a:r>
          </a:p>
          <a:p>
            <a:pPr marL="1143000" marR="0" lvl="2" indent="-2286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Defining and designating risk pools does not appear to be straightforward </a:t>
            </a:r>
          </a:p>
          <a:p>
            <a:pPr marL="1143000" marR="0" lvl="2" indent="-228600">
              <a:lnSpc>
                <a:spcPct val="107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ERCOT and potentially market participants would have to manage multiple risk pools</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E57DE86-736F-46C8-9721-741AB8F02613}"/>
              </a:ext>
            </a:extLst>
          </p:cNvPr>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4122990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2B8DA-7B33-4BC3-B903-9DF911D7A42F}"/>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46E12C7-4748-4A2A-81E3-0456FE7D87FB}"/>
              </a:ext>
            </a:extLst>
          </p:cNvPr>
          <p:cNvSpPr>
            <a:spLocks noGrp="1"/>
          </p:cNvSpPr>
          <p:nvPr>
            <p:ph idx="1"/>
          </p:nvPr>
        </p:nvSpPr>
        <p:spPr/>
        <p:txBody>
          <a:bodyPr/>
          <a:lstStyle/>
          <a:p>
            <a:r>
              <a:rPr lang="en-US" dirty="0"/>
              <a:t>Seth Cochran will work on an NPRR to be discussed after the new year with support from MCWG</a:t>
            </a:r>
          </a:p>
        </p:txBody>
      </p:sp>
      <p:sp>
        <p:nvSpPr>
          <p:cNvPr id="4" name="Slide Number Placeholder 3">
            <a:extLst>
              <a:ext uri="{FF2B5EF4-FFF2-40B4-BE49-F238E27FC236}">
                <a16:creationId xmlns:a16="http://schemas.microsoft.com/office/drawing/2014/main" id="{B43D1824-0680-4ED0-8EAE-F766662D9800}"/>
              </a:ext>
            </a:extLst>
          </p:cNvPr>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3418476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a:bodyPr>
          <a:lstStyle/>
          <a:p>
            <a:pPr>
              <a:spcAft>
                <a:spcPts val="600"/>
              </a:spcAft>
            </a:pPr>
            <a:r>
              <a:rPr lang="en-US" sz="2400" dirty="0">
                <a:cs typeface="Times New Roman" panose="02020603050405020304" pitchFamily="18" charset="0"/>
              </a:rPr>
              <a:t>Market-wide average TPE increased from $ 751.8 million in August to $ 802.6 million in September</a:t>
            </a:r>
          </a:p>
          <a:p>
            <a:pPr lvl="1">
              <a:spcAft>
                <a:spcPts val="600"/>
              </a:spcAft>
            </a:pPr>
            <a:r>
              <a:rPr lang="en-US" sz="2400" dirty="0">
                <a:cs typeface="Times New Roman" panose="02020603050405020304" pitchFamily="18" charset="0"/>
              </a:rPr>
              <a:t>TPE increased mainly due to higher Real-Time and Day-Ahead Settlement Point prices in September than in August</a:t>
            </a:r>
          </a:p>
          <a:p>
            <a:pPr>
              <a:spcAft>
                <a:spcPts val="600"/>
              </a:spcAft>
            </a:pPr>
            <a:r>
              <a:rPr lang="en-US" sz="2400" dirty="0">
                <a:cs typeface="Times New Roman" panose="02020603050405020304" pitchFamily="18" charset="0"/>
              </a:rPr>
              <a:t>Discretionary Collateral is defined as Secured Collateral in excess of TPE,CRR Locked ACL and DAM Exposure</a:t>
            </a:r>
          </a:p>
          <a:p>
            <a:pPr lvl="1">
              <a:spcAft>
                <a:spcPts val="600"/>
              </a:spcAft>
            </a:pPr>
            <a:r>
              <a:rPr lang="en-US" sz="2400" dirty="0">
                <a:cs typeface="Times New Roman" panose="02020603050405020304" pitchFamily="18" charset="0"/>
              </a:rPr>
              <a:t>Average Discretionary Collateral decreased from $ 1,917.1 million to $1,721.0 million </a:t>
            </a:r>
          </a:p>
          <a:p>
            <a:pPr lvl="1">
              <a:spcAft>
                <a:spcPts val="600"/>
              </a:spcAft>
            </a:pPr>
            <a:r>
              <a:rPr lang="en-US" sz="2400" dirty="0">
                <a:cs typeface="Times New Roman" panose="02020603050405020304" pitchFamily="18" charset="0"/>
              </a:rPr>
              <a:t>The decrease in Discretionary Collateral is largely due to decrease in Secured Collateral, increase in CRR Locked ACL and  increase in TPE</a:t>
            </a:r>
          </a:p>
          <a:p>
            <a:pPr>
              <a:spcAft>
                <a:spcPts val="600"/>
              </a:spcAft>
            </a:pPr>
            <a:r>
              <a:rPr lang="en-US" sz="2400" dirty="0">
                <a:cs typeface="Times New Roman" panose="02020603050405020304" pitchFamily="18" charset="0"/>
              </a:rPr>
              <a:t>No unusual collateral call activity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2071864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17163</TotalTime>
  <Words>1535</Words>
  <Application>Microsoft Office PowerPoint</Application>
  <PresentationFormat>On-screen Show (4:3)</PresentationFormat>
  <Paragraphs>156</Paragraphs>
  <Slides>11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Calibri Light</vt:lpstr>
      <vt:lpstr>Courier New</vt:lpstr>
      <vt:lpstr>Symbol</vt:lpstr>
      <vt:lpstr>Times New Roman</vt:lpstr>
      <vt:lpstr>Wingdings</vt:lpstr>
      <vt:lpstr>Office Theme</vt:lpstr>
      <vt:lpstr>1_Office Theme</vt:lpstr>
      <vt:lpstr>Market Credit Working Group update to the Wholesale Market Subcommittee</vt:lpstr>
      <vt:lpstr>MCWG update to WMS</vt:lpstr>
      <vt:lpstr>MCWG update to WMS</vt:lpstr>
      <vt:lpstr>MCWG update to WMS</vt:lpstr>
      <vt:lpstr>ISO/RTO Default Allocation Practices</vt:lpstr>
      <vt:lpstr>Credit Exposure Methods</vt:lpstr>
      <vt:lpstr>PJM methodology</vt:lpstr>
      <vt:lpstr>Next steps</vt:lpstr>
      <vt:lpstr>MCWG update to WMS</vt:lpstr>
      <vt:lpstr>Collateral by Type vs TPE</vt:lpstr>
      <vt:lpstr>Discretionary Collateral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Sager, Brenden</cp:lastModifiedBy>
  <cp:revision>408</cp:revision>
  <dcterms:created xsi:type="dcterms:W3CDTF">2006-08-16T00:00:00Z</dcterms:created>
  <dcterms:modified xsi:type="dcterms:W3CDTF">2021-10-27T14:08:30Z</dcterms:modified>
</cp:coreProperties>
</file>