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73" r:id="rId4"/>
    <p:sldId id="271" r:id="rId5"/>
    <p:sldId id="272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10/29/2021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November 4, 2021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 1070 – Planning Criteria for GTC Exit Solutions</a:t>
            </a:r>
          </a:p>
          <a:p>
            <a:pPr lvl="1"/>
            <a:r>
              <a:rPr lang="en-US" dirty="0"/>
              <a:t>EDF and Pattern filed comments on 10/7/2021 attempting to address concerns stated in prior meetings.</a:t>
            </a:r>
          </a:p>
          <a:p>
            <a:pPr lvl="1"/>
            <a:r>
              <a:rPr lang="en-US" dirty="0"/>
              <a:t>No specific objection was stated by Market Participants to the 10/7/2021 version of the NPRR.</a:t>
            </a:r>
          </a:p>
          <a:p>
            <a:pPr lvl="1"/>
            <a:r>
              <a:rPr lang="en-US" dirty="0"/>
              <a:t>PLWG discussion resulted in non-consensus on the following issue:</a:t>
            </a:r>
          </a:p>
          <a:p>
            <a:pPr marL="914400" lvl="2" indent="0">
              <a:buNone/>
            </a:pPr>
            <a:r>
              <a:rPr lang="en-US" u="sng" dirty="0"/>
              <a:t>Option 1: </a:t>
            </a:r>
            <a:r>
              <a:rPr lang="en-US" dirty="0"/>
              <a:t>Keep at PLWG while awaiting further direction that may result from PUCT rulemaking on economic planning criteria </a:t>
            </a:r>
          </a:p>
          <a:p>
            <a:pPr marL="914400" lvl="2" indent="0">
              <a:buNone/>
            </a:pPr>
            <a:r>
              <a:rPr lang="en-US" u="sng" dirty="0"/>
              <a:t>Option 2:</a:t>
            </a:r>
            <a:r>
              <a:rPr lang="en-US" dirty="0"/>
              <a:t> Move it forward and make necessary changes after the PUCT rulemaking</a:t>
            </a:r>
          </a:p>
          <a:p>
            <a:pPr lvl="1"/>
            <a:r>
              <a:rPr lang="en-US" dirty="0"/>
              <a:t>ERCOT filed comments following the last PLWG meeting.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C6A21-700B-42AB-9C09-9A26C4C02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ROS Voting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71B8-0A46-4785-BE87-60FAC57D6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PGRR 095 – Establish Minimum Deliverability Criteria</a:t>
            </a:r>
          </a:p>
          <a:p>
            <a:pPr lvl="1"/>
            <a:r>
              <a:rPr lang="en-US" dirty="0"/>
              <a:t>Recommend to remain tabled at PLWG pending further discussion</a:t>
            </a:r>
          </a:p>
          <a:p>
            <a:pPr lvl="2"/>
            <a:r>
              <a:rPr lang="en-US" dirty="0"/>
              <a:t>Of comments filed by REMC</a:t>
            </a:r>
          </a:p>
          <a:p>
            <a:pPr lvl="2"/>
            <a:r>
              <a:rPr lang="en-US" dirty="0"/>
              <a:t>Of TSP suggestions to include additional contingencies</a:t>
            </a:r>
          </a:p>
          <a:p>
            <a:pPr lvl="2"/>
            <a:r>
              <a:rPr lang="en-US" dirty="0"/>
              <a:t>Of meaning of minimum amount resource capacity</a:t>
            </a:r>
          </a:p>
          <a:p>
            <a:r>
              <a:rPr lang="en-US" dirty="0"/>
              <a:t>PGRR 096 – Achieve Consistent Representation of DG in Steady-State Models</a:t>
            </a:r>
          </a:p>
          <a:p>
            <a:pPr lvl="1"/>
            <a:r>
              <a:rPr lang="en-US" dirty="0"/>
              <a:t>No concerns raised.</a:t>
            </a:r>
          </a:p>
          <a:p>
            <a:pPr lvl="1"/>
            <a:r>
              <a:rPr lang="en-US" dirty="0"/>
              <a:t>Final review pending SSWG review</a:t>
            </a:r>
          </a:p>
          <a:p>
            <a:r>
              <a:rPr lang="en-US" dirty="0"/>
              <a:t>PGRR 097 – Related to NPRR1098 and NOGRR234, DC Tie Reactive Power Capability Requirements</a:t>
            </a:r>
          </a:p>
          <a:p>
            <a:pPr lvl="1"/>
            <a:r>
              <a:rPr lang="en-US" dirty="0"/>
              <a:t>Ready to move forward to ROS with proposed desktop change to the title of 6.2.3 DC Tie Operators.</a:t>
            </a:r>
          </a:p>
          <a:p>
            <a:pPr lvl="1"/>
            <a:r>
              <a:rPr lang="en-US" dirty="0"/>
              <a:t>PLWG had no objection to urgent status if ERCOT saw need.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06174-A9AA-43B7-A2AB-E4D81035B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7/08/2021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78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TAC Emergency Conditions List</a:t>
            </a:r>
            <a:br>
              <a:rPr lang="en-US" dirty="0"/>
            </a:br>
            <a:r>
              <a:rPr lang="en-US" dirty="0"/>
              <a:t>Transmission Planning Studies and Winter Cases (#47, 93, 94)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74196"/>
            <a:ext cx="10515600" cy="4482154"/>
          </a:xfrm>
        </p:spPr>
        <p:txBody>
          <a:bodyPr>
            <a:normAutofit/>
          </a:bodyPr>
          <a:lstStyle/>
          <a:p>
            <a:r>
              <a:rPr lang="en-US" dirty="0"/>
              <a:t>Areas of Focus</a:t>
            </a:r>
          </a:p>
          <a:p>
            <a:pPr lvl="1"/>
            <a:r>
              <a:rPr lang="en-US" dirty="0"/>
              <a:t>Planning Guide revisions –</a:t>
            </a:r>
          </a:p>
          <a:p>
            <a:pPr lvl="2"/>
            <a:r>
              <a:rPr lang="en-US" dirty="0"/>
              <a:t> Item is pending additional investigations</a:t>
            </a:r>
          </a:p>
          <a:p>
            <a:pPr lvl="1"/>
            <a:r>
              <a:rPr lang="en-US" dirty="0"/>
              <a:t>Defining Extreme event scenarios</a:t>
            </a:r>
          </a:p>
          <a:p>
            <a:pPr lvl="2"/>
            <a:r>
              <a:rPr lang="en-US" dirty="0"/>
              <a:t>Development of scenarios in which gas curtailments impact generating capacity requires coordination beyond ERCOT. No existing mechanism has been identified.</a:t>
            </a:r>
          </a:p>
          <a:p>
            <a:pPr lvl="2"/>
            <a:r>
              <a:rPr lang="en-US" dirty="0"/>
              <a:t>Additional input resulting from discussions about how load shed will be handled during EEA events is needed.</a:t>
            </a:r>
          </a:p>
          <a:p>
            <a:pPr lvl="2"/>
            <a:r>
              <a:rPr lang="en-US" dirty="0"/>
              <a:t>ERCOT has expressed a desire to have flexibility that is exercised withing the Regional Transmission Plan for this area of interest.</a:t>
            </a:r>
          </a:p>
          <a:p>
            <a:pPr lvl="1"/>
            <a:r>
              <a:rPr lang="en-US" dirty="0"/>
              <a:t>Contingency definitions –</a:t>
            </a:r>
          </a:p>
          <a:p>
            <a:pPr lvl="2"/>
            <a:r>
              <a:rPr lang="en-US" dirty="0"/>
              <a:t>Development of contingency definitions based on common gas supply infrastructure dependent on entities outside ERCOT and PUCT jurisdictions.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78744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9879-9D18-4EE7-AB3D-F03D51BF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19918-F064-4AB5-A771-9E5FE5846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Emergency Conditions List - GTC management (#29, #51, #86)</a:t>
            </a:r>
          </a:p>
          <a:p>
            <a:r>
              <a:rPr lang="en-US" dirty="0"/>
              <a:t>KTC- 15-6 RMR and MRA Services analysis for Batteries</a:t>
            </a:r>
          </a:p>
          <a:p>
            <a:pPr lvl="1"/>
            <a:r>
              <a:rPr lang="en-US" dirty="0"/>
              <a:t>ERCOT is preparing concepts and a draft NPRR that will include consideration of Energy Storage Resources in RMR and MRA Services. Expects to bring concepts to PLWG before March 2022.</a:t>
            </a:r>
          </a:p>
          <a:p>
            <a:pPr lvl="1"/>
            <a:r>
              <a:rPr lang="en-US" dirty="0"/>
              <a:t>PLWG identifying issues including - minimum duration for a Battery Energy Storage facility to qualify. 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AFA68-41E1-4A98-B0A9-90EF4D51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7/08/2021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42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416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Planning Working Group Update</vt:lpstr>
      <vt:lpstr>ROS Voting Items</vt:lpstr>
      <vt:lpstr>Other ROS Voting Items</vt:lpstr>
      <vt:lpstr>TAC Emergency Conditions List Transmission Planning Studies and Winter Cases (#47, 93, 94)</vt:lpstr>
      <vt:lpstr>Other items discussed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75</cp:revision>
  <dcterms:created xsi:type="dcterms:W3CDTF">2021-03-22T15:18:30Z</dcterms:created>
  <dcterms:modified xsi:type="dcterms:W3CDTF">2021-10-29T16:16:11Z</dcterms:modified>
</cp:coreProperties>
</file>