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5"/>
  </p:notesMasterIdLst>
  <p:sldIdLst>
    <p:sldId id="256" r:id="rId2"/>
    <p:sldId id="277" r:id="rId3"/>
    <p:sldId id="287" r:id="rId4"/>
    <p:sldId id="276" r:id="rId5"/>
    <p:sldId id="285" r:id="rId6"/>
    <p:sldId id="274" r:id="rId7"/>
    <p:sldId id="288" r:id="rId8"/>
    <p:sldId id="290" r:id="rId9"/>
    <p:sldId id="289" r:id="rId10"/>
    <p:sldId id="283" r:id="rId11"/>
    <p:sldId id="284" r:id="rId12"/>
    <p:sldId id="291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5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4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1713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0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2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7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6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2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6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9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6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1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2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8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Wholesale Market Working 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David Detelich</a:t>
            </a:r>
          </a:p>
          <a:p>
            <a:r>
              <a:rPr lang="en-US" dirty="0"/>
              <a:t>Murali Sithuraj</a:t>
            </a:r>
          </a:p>
          <a:p>
            <a:r>
              <a:rPr lang="en-US" dirty="0"/>
              <a:t>November 3, 2021</a:t>
            </a:r>
          </a:p>
          <a:p>
            <a:r>
              <a:rPr lang="en-US" dirty="0"/>
              <a:t>From October 25 WMWG Meeting</a:t>
            </a:r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NPRR 1092 Remove RUC Offer Floor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360022"/>
            <a:ext cx="7704667" cy="4011011"/>
          </a:xfrm>
        </p:spPr>
        <p:txBody>
          <a:bodyPr>
            <a:normAutofit/>
          </a:bodyPr>
          <a:lstStyle/>
          <a:p>
            <a:r>
              <a:rPr lang="en-US" dirty="0"/>
              <a:t>Participants would prefer to wait for the PUC market reforms that are expected to include revisions to the ORDC by the new year</a:t>
            </a:r>
          </a:p>
          <a:p>
            <a:r>
              <a:rPr lang="en-US" dirty="0"/>
              <a:t>Propose NPRR remains tabled</a:t>
            </a:r>
          </a:p>
          <a:p>
            <a:r>
              <a:rPr lang="en-US" dirty="0"/>
              <a:t>ERCOT and the IMM will collaborate on analysis that may help justify a particular offer floor</a:t>
            </a:r>
          </a:p>
        </p:txBody>
      </p:sp>
    </p:spTree>
    <p:extLst>
      <p:ext uri="{BB962C8B-B14F-4D97-AF65-F5344CB8AC3E}">
        <p14:creationId xmlns:p14="http://schemas.microsoft.com/office/powerpoint/2010/main" val="1628226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NPRR1084 Improvements to Reporting of Resource Outages and </a:t>
            </a:r>
            <a:r>
              <a:rPr lang="en-US" dirty="0" err="1"/>
              <a:t>Derates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discussed their recently filed comments</a:t>
            </a:r>
          </a:p>
          <a:p>
            <a:r>
              <a:rPr lang="en-US" dirty="0"/>
              <a:t>Some feedback is that these revisions will require additional personnel at power plants to manage the process</a:t>
            </a:r>
          </a:p>
          <a:p>
            <a:r>
              <a:rPr lang="en-US" dirty="0"/>
              <a:t>Propose this remain tabled for market participants to formulate comments</a:t>
            </a:r>
          </a:p>
          <a:p>
            <a:r>
              <a:rPr lang="en-US" dirty="0"/>
              <a:t>Will take up again at next meeting</a:t>
            </a:r>
          </a:p>
        </p:txBody>
      </p:sp>
    </p:spTree>
    <p:extLst>
      <p:ext uri="{BB962C8B-B14F-4D97-AF65-F5344CB8AC3E}">
        <p14:creationId xmlns:p14="http://schemas.microsoft.com/office/powerpoint/2010/main" val="2127172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Remaining Key Topic Concepts (KTCs) from Battery Energy Storage Task Force (BESTF)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89909"/>
            <a:ext cx="7772400" cy="3782291"/>
          </a:xfrm>
        </p:spPr>
        <p:txBody>
          <a:bodyPr>
            <a:normAutofit/>
          </a:bodyPr>
          <a:lstStyle/>
          <a:p>
            <a:r>
              <a:rPr lang="en-US" dirty="0"/>
              <a:t>ERCOT presented a recommendation on KTC 15.3 Switchable Energy Storage Resources (SWESRs) </a:t>
            </a:r>
          </a:p>
          <a:p>
            <a:r>
              <a:rPr lang="en-US" dirty="0"/>
              <a:t>This KTC Recommendation contains recommendations in three areas</a:t>
            </a:r>
          </a:p>
          <a:p>
            <a:pPr lvl="1"/>
            <a:r>
              <a:rPr lang="en-US" dirty="0"/>
              <a:t>Reliability and Operations</a:t>
            </a:r>
          </a:p>
          <a:p>
            <a:pPr lvl="1"/>
            <a:r>
              <a:rPr lang="en-US" dirty="0"/>
              <a:t>Legal/Policy</a:t>
            </a:r>
          </a:p>
          <a:p>
            <a:pPr lvl="1"/>
            <a:r>
              <a:rPr lang="en-US" dirty="0"/>
              <a:t>Settlements</a:t>
            </a:r>
          </a:p>
          <a:p>
            <a:r>
              <a:rPr lang="en-US" dirty="0"/>
              <a:t>Revisions to protocols and procedures as well as input from the PUC will be required</a:t>
            </a:r>
          </a:p>
          <a:p>
            <a:r>
              <a:rPr lang="en-US" dirty="0"/>
              <a:t>ERCOT requests feedback before they recommend that WMS send to TAC for approval</a:t>
            </a:r>
          </a:p>
        </p:txBody>
      </p:sp>
    </p:spTree>
    <p:extLst>
      <p:ext uri="{BB962C8B-B14F-4D97-AF65-F5344CB8AC3E}">
        <p14:creationId xmlns:p14="http://schemas.microsoft.com/office/powerpoint/2010/main" val="4103921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be rescheduled from November 16 - GCPA empowering Women conference</a:t>
            </a:r>
          </a:p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9B7A-B11F-4C6D-9D35-434849937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2022 ERCOT Ancillary Service Methodology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F9F6D-270C-4787-832E-3097504F3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60685"/>
            <a:ext cx="7772400" cy="4211515"/>
          </a:xfrm>
        </p:spPr>
        <p:txBody>
          <a:bodyPr>
            <a:normAutofit/>
          </a:bodyPr>
          <a:lstStyle/>
          <a:p>
            <a:r>
              <a:rPr lang="en-US" dirty="0"/>
              <a:t>ERCOT presented the proposed methodology for setting the 2022 AS quantities – second look at WMWG</a:t>
            </a:r>
          </a:p>
          <a:p>
            <a:r>
              <a:rPr lang="en-US" dirty="0"/>
              <a:t>Regulation</a:t>
            </a:r>
          </a:p>
          <a:p>
            <a:pPr lvl="1"/>
            <a:r>
              <a:rPr lang="en-US" dirty="0"/>
              <a:t>ERCOT is not proposing any change to the methodology used to compute the minimum Regulation Service requirements for 2022.</a:t>
            </a:r>
          </a:p>
          <a:p>
            <a:pPr lvl="1"/>
            <a:r>
              <a:rPr lang="en-US" dirty="0"/>
              <a:t>Methodology with the adjustment tables do result in increasing regulation quantities – solar is the main driver</a:t>
            </a:r>
          </a:p>
          <a:p>
            <a:r>
              <a:rPr lang="en-US" dirty="0"/>
              <a:t>RRS</a:t>
            </a:r>
          </a:p>
          <a:p>
            <a:pPr lvl="1"/>
            <a:r>
              <a:rPr lang="en-US" dirty="0"/>
              <a:t>A floor of 2800 MW will be applied to RRS quantities during the peak. </a:t>
            </a:r>
          </a:p>
          <a:p>
            <a:pPr lvl="1"/>
            <a:r>
              <a:rPr lang="en-US" dirty="0"/>
              <a:t>The additional RRS has directly impact ERCOT’s PRC during the peak hours. </a:t>
            </a:r>
          </a:p>
          <a:p>
            <a:pPr lvl="1"/>
            <a:r>
              <a:rPr lang="en-US" dirty="0"/>
              <a:t>This change has effectively helped increase ERCOT’s operating margin during hours with higher net load.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4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9B7A-B11F-4C6D-9D35-434849937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2022 ERCOT Ancillary Service Methodology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F9F6D-270C-4787-832E-3097504F3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60685"/>
            <a:ext cx="7772400" cy="421151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Non-Spin</a:t>
            </a:r>
          </a:p>
          <a:p>
            <a:pPr lvl="1"/>
            <a:r>
              <a:rPr lang="en-US" dirty="0"/>
              <a:t>ERCOT is proposing the following changes to the methodology used to compute minimum Non-Spin requirements in 2022</a:t>
            </a:r>
          </a:p>
          <a:p>
            <a:pPr lvl="2"/>
            <a:r>
              <a:rPr lang="en-US" dirty="0"/>
              <a:t>Update the hourly net load forecast uncertainty calculation to use</a:t>
            </a:r>
          </a:p>
          <a:p>
            <a:pPr lvl="3"/>
            <a:r>
              <a:rPr lang="en-US" dirty="0"/>
              <a:t>the 6 Hours-Ahead net load forecast instead of 3 hour ahead, and </a:t>
            </a:r>
          </a:p>
          <a:p>
            <a:pPr lvl="3"/>
            <a:r>
              <a:rPr lang="en-US" dirty="0"/>
              <a:t>the highest 5-min net load within the hour</a:t>
            </a:r>
          </a:p>
          <a:p>
            <a:pPr lvl="2"/>
            <a:r>
              <a:rPr lang="en-US" dirty="0"/>
              <a:t>Change percentile coverage to vary between 85th and 95th . The applicable coverage for any hour will continue to be based on risk of net load up ramp in the hour</a:t>
            </a:r>
          </a:p>
          <a:p>
            <a:pPr lvl="2"/>
            <a:r>
              <a:rPr lang="en-US" dirty="0"/>
              <a:t>Build a table that tracks historical intra-day variations in thermal resource availabilities due to Forced Outages and use it to incrementally increase Non-Spin quantities.</a:t>
            </a:r>
          </a:p>
          <a:p>
            <a:pPr lvl="1"/>
            <a:r>
              <a:rPr lang="en-US" dirty="0"/>
              <a:t>ERCOT will continue the practice of monitoring the weather near Real Time and may procure up to an additional 1,000 MW of Non-Spin for Operating Hours that are identified as having an increased potential of high forecast variability that may cause a higher net load during these hours. </a:t>
            </a:r>
          </a:p>
          <a:p>
            <a:pPr lvl="1"/>
            <a:r>
              <a:rPr lang="en-US" dirty="0"/>
              <a:t>The resulting quantities are similar to current 6,500 MW method, some hours exceed that level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0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>
            <a:noAutofit/>
          </a:bodyPr>
          <a:lstStyle/>
          <a:p>
            <a:r>
              <a:rPr lang="en-US" dirty="0"/>
              <a:t>AS Methodology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21408"/>
            <a:ext cx="7772400" cy="4050792"/>
          </a:xfrm>
        </p:spPr>
        <p:txBody>
          <a:bodyPr>
            <a:normAutofit/>
          </a:bodyPr>
          <a:lstStyle/>
          <a:p>
            <a:r>
              <a:rPr lang="en-US" dirty="0"/>
              <a:t>Comment: The extra RRS across the peak hours does not appear to have a reliability reason</a:t>
            </a:r>
          </a:p>
          <a:p>
            <a:pPr lvl="1"/>
            <a:r>
              <a:rPr lang="en-US" dirty="0"/>
              <a:t>Inertia is the highest during those hours</a:t>
            </a:r>
          </a:p>
          <a:p>
            <a:pPr lvl="1"/>
            <a:r>
              <a:rPr lang="en-US" dirty="0"/>
              <a:t>Would like to see additional explanation or formula</a:t>
            </a:r>
          </a:p>
          <a:p>
            <a:r>
              <a:rPr lang="en-US" dirty="0"/>
              <a:t>Comment to end the extra 1,000 MW of NSRS process</a:t>
            </a:r>
          </a:p>
          <a:p>
            <a:pPr lvl="1"/>
            <a:r>
              <a:rPr lang="en-US" dirty="0"/>
              <a:t>Use of the Mid Term Load Forecast with the adjusted process described last month adds a bias already</a:t>
            </a:r>
          </a:p>
          <a:p>
            <a:pPr lvl="1"/>
            <a:r>
              <a:rPr lang="en-US" dirty="0"/>
              <a:t>Difficult for loads to hedge</a:t>
            </a:r>
          </a:p>
          <a:p>
            <a:r>
              <a:rPr lang="en-US" dirty="0"/>
              <a:t>ERCOT noted that Beginning November 1, 2021, ERCOT has updated the Forecast Variability process to Current Day + 2</a:t>
            </a:r>
          </a:p>
        </p:txBody>
      </p:sp>
    </p:spTree>
    <p:extLst>
      <p:ext uri="{BB962C8B-B14F-4D97-AF65-F5344CB8AC3E}">
        <p14:creationId xmlns:p14="http://schemas.microsoft.com/office/powerpoint/2010/main" val="2259918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>
            <a:noAutofit/>
          </a:bodyPr>
          <a:lstStyle/>
          <a:p>
            <a:r>
              <a:rPr lang="en-US" dirty="0"/>
              <a:t>Load Forecast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21408"/>
            <a:ext cx="7772400" cy="4050792"/>
          </a:xfrm>
        </p:spPr>
        <p:txBody>
          <a:bodyPr>
            <a:normAutofit/>
          </a:bodyPr>
          <a:lstStyle/>
          <a:p>
            <a:r>
              <a:rPr lang="en-US" dirty="0"/>
              <a:t>No report presented this month</a:t>
            </a:r>
          </a:p>
          <a:p>
            <a:r>
              <a:rPr lang="en-US" dirty="0"/>
              <a:t>WMWG request metrics on the amount and frequency of over forecast</a:t>
            </a:r>
          </a:p>
          <a:p>
            <a:r>
              <a:rPr lang="en-US" dirty="0"/>
              <a:t>In addition, would like a review of the data in the Advance Action Notice Planning Assessment Input Details for the October events</a:t>
            </a:r>
          </a:p>
          <a:p>
            <a:pPr lvl="1"/>
            <a:r>
              <a:rPr lang="en-US" dirty="0"/>
              <a:t>For 10/25 AAN102521_R3</a:t>
            </a:r>
          </a:p>
          <a:p>
            <a:pPr lvl="2"/>
            <a:r>
              <a:rPr lang="en-US" dirty="0"/>
              <a:t>Load forecast – 61,518	Actual – 61,482</a:t>
            </a:r>
          </a:p>
          <a:p>
            <a:pPr lvl="2"/>
            <a:r>
              <a:rPr lang="en-US" dirty="0"/>
              <a:t>Solar forecast – 3,529		Actual – 6,737</a:t>
            </a:r>
          </a:p>
          <a:p>
            <a:pPr lvl="2"/>
            <a:r>
              <a:rPr lang="en-US" dirty="0"/>
              <a:t>Wind forecast – 5,516		Actual – 6,170</a:t>
            </a:r>
          </a:p>
        </p:txBody>
      </p:sp>
    </p:spTree>
    <p:extLst>
      <p:ext uri="{BB962C8B-B14F-4D97-AF65-F5344CB8AC3E}">
        <p14:creationId xmlns:p14="http://schemas.microsoft.com/office/powerpoint/2010/main" val="2931809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Impact of Growth in Wind and Solar on Net Load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093976"/>
            <a:ext cx="7704667" cy="4277057"/>
          </a:xfrm>
        </p:spPr>
        <p:txBody>
          <a:bodyPr>
            <a:normAutofit/>
          </a:bodyPr>
          <a:lstStyle/>
          <a:p>
            <a:r>
              <a:rPr lang="en-US" dirty="0"/>
              <a:t>ERCOT presented analysis for information</a:t>
            </a:r>
          </a:p>
          <a:p>
            <a:pPr lvl="1"/>
            <a:r>
              <a:rPr lang="en-US" dirty="0"/>
              <a:t>With increase in installed solar capacities, there are substantial changes in net load that can be expected (specially in Winter, Spring and late Summer).</a:t>
            </a:r>
          </a:p>
          <a:p>
            <a:pPr lvl="2"/>
            <a:r>
              <a:rPr lang="en-US" dirty="0"/>
              <a:t>Seasonal and temporal variations in net load ramp direction and magnitude can be expected. </a:t>
            </a:r>
          </a:p>
          <a:p>
            <a:pPr lvl="2"/>
            <a:r>
              <a:rPr lang="en-US" dirty="0"/>
              <a:t>Larger net load up ramps are likely to be correlated with sunset hours.</a:t>
            </a:r>
          </a:p>
          <a:p>
            <a:pPr lvl="1"/>
            <a:r>
              <a:rPr lang="en-US" dirty="0"/>
              <a:t>ERCOT grid and market operations are expected to (and/or should) evolve to support these changes in net load.</a:t>
            </a:r>
          </a:p>
          <a:p>
            <a:r>
              <a:rPr lang="en-US" dirty="0"/>
              <a:t>Comments from participants</a:t>
            </a:r>
          </a:p>
          <a:p>
            <a:pPr lvl="1"/>
            <a:r>
              <a:rPr lang="en-US" dirty="0"/>
              <a:t>Use of RUC could have adverse impacts</a:t>
            </a:r>
          </a:p>
          <a:p>
            <a:pPr lvl="1"/>
            <a:r>
              <a:rPr lang="en-US" dirty="0"/>
              <a:t>Batteries could alleviate the issue</a:t>
            </a:r>
          </a:p>
          <a:p>
            <a:pPr lvl="1"/>
            <a:r>
              <a:rPr lang="en-US" dirty="0"/>
              <a:t>ORDC should commit capacity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071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AD462-41ED-4D8B-9157-BCF626D76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Deployment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0AAC7-9D9D-4A74-A550-B7CB2F981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of the RUC deployment to self committed unit</a:t>
            </a:r>
          </a:p>
          <a:p>
            <a:r>
              <a:rPr lang="en-US" dirty="0"/>
              <a:t>Appears to be a timing issue between the RUC snapshot and the updating of the COP</a:t>
            </a:r>
          </a:p>
          <a:p>
            <a:r>
              <a:rPr lang="en-US" dirty="0"/>
              <a:t>Current process requires the QSE to </a:t>
            </a:r>
            <a:r>
              <a:rPr lang="en-US" dirty="0" err="1"/>
              <a:t>Opt</a:t>
            </a:r>
            <a:r>
              <a:rPr lang="en-US" dirty="0"/>
              <a:t> Out of RUC if they still want the self commitment</a:t>
            </a:r>
          </a:p>
          <a:p>
            <a:r>
              <a:rPr lang="en-US" dirty="0"/>
              <a:t>Updating the snapshot after the RUC study completes would require system changes and have settlement impacts</a:t>
            </a:r>
          </a:p>
          <a:p>
            <a:r>
              <a:rPr lang="en-US" dirty="0"/>
              <a:t>Market participant will review with ERCOT</a:t>
            </a:r>
          </a:p>
        </p:txBody>
      </p:sp>
    </p:spTree>
    <p:extLst>
      <p:ext uri="{BB962C8B-B14F-4D97-AF65-F5344CB8AC3E}">
        <p14:creationId xmlns:p14="http://schemas.microsoft.com/office/powerpoint/2010/main" val="1062415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AD462-41ED-4D8B-9157-BCF626D76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 of Reliability Deployment Process Proxy Bid Curve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0AAC7-9D9D-4A74-A550-B7CB2F981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concerns NPRR1093 and protocol section 6.5.7.3.1, Determination of Real-Time On-Line Reliability Deployment Price Adder</a:t>
            </a:r>
          </a:p>
          <a:p>
            <a:pPr lvl="1"/>
            <a:r>
              <a:rPr lang="en-US" dirty="0"/>
              <a:t>Add the deployed MW from Load Resources other than Controllable Load Resources to GTBD linearly ramped over the ten-minute ramp period.  …ERCOT shall generate a linear bid curve defined by a price/quantity pair of $300/MWh for the first MW of Load Resources deployed and a price/quantity pair of $700/MWh for the last MW of Load Resources deployed in each SCED execution. …The TAC shall review the validity of the prices for the bid curve at least annually. </a:t>
            </a:r>
          </a:p>
          <a:p>
            <a:r>
              <a:rPr lang="en-US" dirty="0"/>
              <a:t>ERCOT presented a method for this review based on review of days with high prices that are not 4CP or Near CP days </a:t>
            </a:r>
          </a:p>
          <a:p>
            <a:r>
              <a:rPr lang="en-US" dirty="0"/>
              <a:t>Results were inconclusive</a:t>
            </a:r>
          </a:p>
          <a:p>
            <a:r>
              <a:rPr lang="en-US" dirty="0"/>
              <a:t>Seeking input from WMS</a:t>
            </a:r>
          </a:p>
        </p:txBody>
      </p:sp>
    </p:spTree>
    <p:extLst>
      <p:ext uri="{BB962C8B-B14F-4D97-AF65-F5344CB8AC3E}">
        <p14:creationId xmlns:p14="http://schemas.microsoft.com/office/powerpoint/2010/main" val="2918709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6D4EE-A683-48EA-B1FE-13DFBBC92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NPRR 1091 Changes to Address Market Impacts of Additional Non-Spin Procurement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F6107-3ED0-4C3A-8764-A1EBEE40F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97727"/>
            <a:ext cx="7772400" cy="3574472"/>
          </a:xfrm>
        </p:spPr>
        <p:txBody>
          <a:bodyPr/>
          <a:lstStyle/>
          <a:p>
            <a:r>
              <a:rPr lang="en-US" dirty="0"/>
              <a:t>Participants would prefer to wait for the PUC market reforms that are expected to include revisions to the ORDC by the new year</a:t>
            </a:r>
          </a:p>
          <a:p>
            <a:r>
              <a:rPr lang="en-US" dirty="0"/>
              <a:t>Propose NPRR remains tabled</a:t>
            </a:r>
          </a:p>
        </p:txBody>
      </p:sp>
    </p:spTree>
    <p:extLst>
      <p:ext uri="{BB962C8B-B14F-4D97-AF65-F5344CB8AC3E}">
        <p14:creationId xmlns:p14="http://schemas.microsoft.com/office/powerpoint/2010/main" val="2485147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7504</TotalTime>
  <Words>1013</Words>
  <Application>Microsoft Office PowerPoint</Application>
  <PresentationFormat>On-screen Show (4:3)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Calibri</vt:lpstr>
      <vt:lpstr>Wingdings</vt:lpstr>
      <vt:lpstr>Wood Type</vt:lpstr>
      <vt:lpstr>Wholesale Market Working Group Report to WMS</vt:lpstr>
      <vt:lpstr>2022 ERCOT Ancillary Service Methodology </vt:lpstr>
      <vt:lpstr>2022 ERCOT Ancillary Service Methodology </vt:lpstr>
      <vt:lpstr>AS Methodology Discussion</vt:lpstr>
      <vt:lpstr>Load Forecast Performance</vt:lpstr>
      <vt:lpstr>Impact of Growth in Wind and Solar on Net Load</vt:lpstr>
      <vt:lpstr>RUC Deployment Issues</vt:lpstr>
      <vt:lpstr>Review of Reliability Deployment Process Proxy Bid Curve </vt:lpstr>
      <vt:lpstr>NPRR 1091 Changes to Address Market Impacts of Additional Non-Spin Procurement</vt:lpstr>
      <vt:lpstr>NPRR 1092 Remove RUC Offer Floor </vt:lpstr>
      <vt:lpstr>NPRR1084 Improvements to Reporting of Resource Outages and Derates</vt:lpstr>
      <vt:lpstr>Remaining Key Topic Concepts (KTCs) from Battery Energy Storage Task Force (BESTF)</vt:lpstr>
      <vt:lpstr>Next meeting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Detelich, David J.</cp:lastModifiedBy>
  <cp:revision>336</cp:revision>
  <dcterms:created xsi:type="dcterms:W3CDTF">2019-02-22T15:15:24Z</dcterms:created>
  <dcterms:modified xsi:type="dcterms:W3CDTF">2021-10-28T19:47:28Z</dcterms:modified>
</cp:coreProperties>
</file>