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417" r:id="rId8"/>
    <p:sldId id="408" r:id="rId9"/>
    <p:sldId id="419" r:id="rId10"/>
    <p:sldId id="420" r:id="rId11"/>
    <p:sldId id="421" r:id="rId12"/>
    <p:sldId id="42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8" autoAdjust="0"/>
  </p:normalViewPr>
  <p:slideViewPr>
    <p:cSldViewPr showGuides="1">
      <p:cViewPr varScale="1">
        <p:scale>
          <a:sx n="111" d="100"/>
          <a:sy n="111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Comparison of Unplanned Outages for the 2011, 2014, and 2018 Severe Winter Weather Events</a:t>
            </a:r>
          </a:p>
          <a:p>
            <a:pPr>
              <a:spcBef>
                <a:spcPct val="0"/>
              </a:spcBef>
            </a:pPr>
            <a:endParaRPr lang="en-US" altLang="en-US" sz="2400" b="1" dirty="0"/>
          </a:p>
          <a:p>
            <a:pPr>
              <a:spcBef>
                <a:spcPct val="0"/>
              </a:spcBef>
            </a:pPr>
            <a:r>
              <a:rPr lang="en-US" altLang="en-US" sz="2000" b="1" dirty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Fred Khodabakhsh</a:t>
            </a:r>
          </a:p>
          <a:p>
            <a:r>
              <a:rPr lang="en-US" dirty="0"/>
              <a:t>Resource Adequacy Dept.</a:t>
            </a:r>
          </a:p>
          <a:p>
            <a:endParaRPr lang="en-US" dirty="0"/>
          </a:p>
          <a:p>
            <a:r>
              <a:rPr lang="en-US" dirty="0"/>
              <a:t>October 29,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63A8-D94B-4F4C-AED7-91BC70E8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7BF7D-BEC0-4B18-A6B1-6F854F12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Evaluated the 2011, 2014 and 2018 severe winter weather events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Outages declined for severe weather events after the 2011 event; determine if the 2014 and/or 2018 events are comparable to the 2011 event — and each other — in terms of severity (lowest daily temps, low temp duration, wind speed)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Use the post-2011 reductions in instrumentation-freeze-related outages and maximum/average outages to inform what we may expect in terms of outage improvements from ongoing weatherization and other electric/gas supply reliability improvement efforts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0D043-132B-49F9-91B8-AF6418B00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9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Analysis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D68CFA-19D3-4EB5-8279-D346C430F818}"/>
              </a:ext>
            </a:extLst>
          </p:cNvPr>
          <p:cNvSpPr txBox="1">
            <a:spLocks/>
          </p:cNvSpPr>
          <p:nvPr/>
        </p:nvSpPr>
        <p:spPr>
          <a:xfrm>
            <a:off x="304800" y="990600"/>
            <a:ext cx="8534400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5B6770"/>
                </a:solidFill>
              </a:rPr>
              <a:t>Revisit weather and instrumentation outage data presented at the 2020 weatherization workshop</a:t>
            </a:r>
          </a:p>
          <a:p>
            <a:r>
              <a:rPr lang="en-US" sz="2400" dirty="0">
                <a:solidFill>
                  <a:srgbClr val="5B6770"/>
                </a:solidFill>
              </a:rPr>
              <a:t>Determine maximum outage decreases for 2014 and 2018 events relative to the 2011 event baseline </a:t>
            </a:r>
          </a:p>
          <a:p>
            <a:pPr lvl="1"/>
            <a:r>
              <a:rPr lang="en-US" sz="2200" dirty="0">
                <a:solidFill>
                  <a:srgbClr val="5B6770"/>
                </a:solidFill>
              </a:rPr>
              <a:t>All the resources with start dates after the 2011 winter weather event were excluded from this analysis to ensure resource comparability</a:t>
            </a:r>
          </a:p>
          <a:p>
            <a:pPr lvl="1"/>
            <a:r>
              <a:rPr lang="en-US" sz="2200" dirty="0">
                <a:solidFill>
                  <a:srgbClr val="5B6770"/>
                </a:solidFill>
              </a:rPr>
              <a:t>2011 and 2018 events didn’t have any nuclear outages, so for this analysis the nuclear resources were excluded</a:t>
            </a:r>
          </a:p>
        </p:txBody>
      </p:sp>
    </p:spTree>
    <p:extLst>
      <p:ext uri="{BB962C8B-B14F-4D97-AF65-F5344CB8AC3E}">
        <p14:creationId xmlns:p14="http://schemas.microsoft.com/office/powerpoint/2010/main" val="178928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800" dirty="0"/>
              <a:t>Event Comparison</a:t>
            </a:r>
            <a:r>
              <a:rPr lang="en-US" dirty="0"/>
              <a:t>: Low Temps and Wind Speeds During Four </a:t>
            </a:r>
            <a:r>
              <a:rPr lang="en-US" sz="2800" dirty="0"/>
              <a:t>Coldest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4A1FC0-CBE3-4DEE-A842-39F6271FF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1305463"/>
            <a:ext cx="7072580" cy="26816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83C5D1-DA95-4035-AF8D-69CF94317237}"/>
              </a:ext>
            </a:extLst>
          </p:cNvPr>
          <p:cNvSpPr txBox="1"/>
          <p:nvPr/>
        </p:nvSpPr>
        <p:spPr>
          <a:xfrm>
            <a:off x="1143000" y="383322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Chris Coleman, Generator Winter Weatherization Workshop, September 3, 2020.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6BA09E-745A-4940-8C3A-99CCD4475B5A}"/>
              </a:ext>
            </a:extLst>
          </p:cNvPr>
          <p:cNvSpPr txBox="1"/>
          <p:nvPr/>
        </p:nvSpPr>
        <p:spPr>
          <a:xfrm>
            <a:off x="387465" y="4343400"/>
            <a:ext cx="8369069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B6770"/>
                </a:solidFill>
              </a:rPr>
              <a:t>Compared to the 2011 event: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srgbClr val="5B6770"/>
                </a:solidFill>
              </a:rPr>
              <a:t>2014 event had less severe low temps and wind chills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srgbClr val="5B6770"/>
                </a:solidFill>
              </a:rPr>
              <a:t>2018 event comparable in low temp severity, but with less severe wind chills; exception is West Texas, which faired much better than 2011 and 2014 events with respect to low temps</a:t>
            </a:r>
          </a:p>
        </p:txBody>
      </p:sp>
    </p:spTree>
    <p:extLst>
      <p:ext uri="{BB962C8B-B14F-4D97-AF65-F5344CB8AC3E}">
        <p14:creationId xmlns:p14="http://schemas.microsoft.com/office/powerpoint/2010/main" val="37330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61152"/>
          </a:xfrm>
        </p:spPr>
        <p:txBody>
          <a:bodyPr/>
          <a:lstStyle/>
          <a:p>
            <a:r>
              <a:rPr lang="en-US" sz="2800" dirty="0"/>
              <a:t>Event Comparison: Number of Hours at and below Freezing During Four Coldest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83C5D1-DA95-4035-AF8D-69CF94317237}"/>
              </a:ext>
            </a:extLst>
          </p:cNvPr>
          <p:cNvSpPr txBox="1"/>
          <p:nvPr/>
        </p:nvSpPr>
        <p:spPr>
          <a:xfrm>
            <a:off x="1146953" y="3697903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Chris Coleman, Generator Winter Weatherization Workshop, September 3, 2020.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6BA09E-745A-4940-8C3A-99CCD4475B5A}"/>
              </a:ext>
            </a:extLst>
          </p:cNvPr>
          <p:cNvSpPr txBox="1"/>
          <p:nvPr/>
        </p:nvSpPr>
        <p:spPr>
          <a:xfrm>
            <a:off x="411906" y="4021525"/>
            <a:ext cx="8369069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B6770"/>
                </a:solidFill>
              </a:rPr>
              <a:t>Compared to the 2011 event: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srgbClr val="5B6770"/>
                </a:solidFill>
              </a:rPr>
              <a:t>2014 event had a comparable low temp duration for north/west Texas, and shorter duration for central/south Texas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srgbClr val="5B6770"/>
                </a:solidFill>
              </a:rPr>
              <a:t>2018 event had shorter duration for north/west/central Texas, and longer duration for south/coastal Texas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5B6770"/>
                </a:solidFill>
              </a:rPr>
              <a:t>2018 event distinguished from the others by extended freezing temps in south Texas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5963C-A8A8-4378-B13A-AFA866D97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685" y="1204834"/>
            <a:ext cx="6803615" cy="255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/>
              <a:t>Generation Tripped or De-rated Due to Frozen Instrumentation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4CCC47-110E-4AF4-9B7A-6BB307066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086" y="1255087"/>
            <a:ext cx="5533828" cy="38668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A5F548-4FE2-4C37-A506-865343A32DF3}"/>
              </a:ext>
            </a:extLst>
          </p:cNvPr>
          <p:cNvSpPr txBox="1"/>
          <p:nvPr/>
        </p:nvSpPr>
        <p:spPr>
          <a:xfrm>
            <a:off x="2117782" y="5071849"/>
            <a:ext cx="541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Generator Winter Weatherization Workshop, September 3, 2020.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4466BE-222E-42BA-AECB-B19EE0560966}"/>
              </a:ext>
            </a:extLst>
          </p:cNvPr>
          <p:cNvSpPr txBox="1">
            <a:spLocks/>
          </p:cNvSpPr>
          <p:nvPr/>
        </p:nvSpPr>
        <p:spPr>
          <a:xfrm>
            <a:off x="500332" y="5456430"/>
            <a:ext cx="8534400" cy="6395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5B6770"/>
                </a:solidFill>
              </a:rPr>
              <a:t>Relative to the 2011 event, frozen instrumentation-related outages decreased by an average of 74% for the three other coldest days</a:t>
            </a:r>
          </a:p>
        </p:txBody>
      </p:sp>
    </p:spTree>
    <p:extLst>
      <p:ext uri="{BB962C8B-B14F-4D97-AF65-F5344CB8AC3E}">
        <p14:creationId xmlns:p14="http://schemas.microsoft.com/office/powerpoint/2010/main" val="275058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9C6C-E925-4020-9B08-F4D205642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280318"/>
          </a:xfrm>
        </p:spPr>
        <p:txBody>
          <a:bodyPr/>
          <a:lstStyle/>
          <a:p>
            <a:r>
              <a:rPr lang="en-US" sz="2400" dirty="0"/>
              <a:t>Unplanned Outages for Winter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B9C68-9DED-4ECB-9C73-ACD4B3ECB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D7E77-9914-48DF-A948-478ABEBC8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92" y="1066800"/>
            <a:ext cx="8334415" cy="23083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42072F-D55C-4668-B428-9E2D4E3AADB1}"/>
              </a:ext>
            </a:extLst>
          </p:cNvPr>
          <p:cNvSpPr txBox="1"/>
          <p:nvPr/>
        </p:nvSpPr>
        <p:spPr>
          <a:xfrm>
            <a:off x="381000" y="3629303"/>
            <a:ext cx="836906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B6770"/>
                </a:solidFill>
              </a:rPr>
              <a:t>The main conclusion from this analysis is that generation owners made significant progress in reducing unplanned outages due to severe weather events since winter 2011; this progress happened incrementally over several outlier weather events as owners conducted weatherization to pre-emptively respond to future events </a:t>
            </a:r>
            <a:r>
              <a:rPr lang="en-US" sz="2400" i="1" dirty="0">
                <a:solidFill>
                  <a:srgbClr val="5B6770"/>
                </a:solidFill>
              </a:rPr>
              <a:t>with characteristics similar to recent historical events</a:t>
            </a:r>
            <a:endParaRPr lang="en-US" sz="2000" i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99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63610</TotalTime>
  <Words>469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Analysis Approach</vt:lpstr>
      <vt:lpstr>Event Comparison: Low Temps and Wind Speeds During Four Coldest Days</vt:lpstr>
      <vt:lpstr>Event Comparison: Number of Hours at and below Freezing During Four Coldest Days</vt:lpstr>
      <vt:lpstr>Generation Tripped or De-rated Due to Frozen Instrumentation</vt:lpstr>
      <vt:lpstr>Unplanned Outages for Winter Events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805</cp:revision>
  <cp:lastPrinted>2016-11-14T19:26:45Z</cp:lastPrinted>
  <dcterms:created xsi:type="dcterms:W3CDTF">2016-01-21T15:20:31Z</dcterms:created>
  <dcterms:modified xsi:type="dcterms:W3CDTF">2021-10-28T20:49:24Z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