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67" r:id="rId7"/>
    <p:sldId id="278" r:id="rId8"/>
    <p:sldId id="268" r:id="rId9"/>
    <p:sldId id="269" r:id="rId10"/>
    <p:sldId id="270" r:id="rId11"/>
    <p:sldId id="274" r:id="rId12"/>
    <p:sldId id="275" r:id="rId13"/>
    <p:sldId id="271" r:id="rId14"/>
    <p:sldId id="276" r:id="rId15"/>
    <p:sldId id="272" r:id="rId16"/>
    <p:sldId id="273" r:id="rId17"/>
    <p:sldId id="277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93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90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87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13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22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66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877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90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2578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Phase-1 Weatherization Standard Outage Impact Assumptions for Winter SARA Scenarios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Supply Analysis Working Group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Evan Neel</a:t>
            </a:r>
          </a:p>
          <a:p>
            <a:r>
              <a:rPr lang="en-US" dirty="0">
                <a:solidFill>
                  <a:schemeClr val="tx2"/>
                </a:solidFill>
              </a:rPr>
              <a:t>Resource Adequacy Dept.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October 29,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B2A2E-0DBB-4E1D-AD21-E9B9B7FFB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</a:t>
            </a:r>
          </a:p>
        </p:txBody>
      </p:sp>
      <p:pic>
        <p:nvPicPr>
          <p:cNvPr id="6" name="Content Placeholder 5" descr="Chart, line chart&#10;&#10;Description automatically generated">
            <a:extLst>
              <a:ext uri="{FF2B5EF4-FFF2-40B4-BE49-F238E27FC236}">
                <a16:creationId xmlns:a16="http://schemas.microsoft.com/office/drawing/2014/main" id="{17FCA02D-A9AA-4F05-A042-1C607B2868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971678"/>
            <a:ext cx="7848600" cy="491464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971EF0-684B-455A-96D3-7B901B403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97D5C8C3-65AC-42F0-93EB-D62455100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962400"/>
            <a:ext cx="2633283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778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2438400"/>
            <a:ext cx="8534400" cy="3505200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Scenario 3 has little effect on the Outage MW amount compared to the basecase (Scenario 1)</a:t>
            </a:r>
          </a:p>
          <a:p>
            <a:r>
              <a:rPr lang="en-US" sz="2400" dirty="0"/>
              <a:t>Altering the “Outage Duration” and “Derate Percentage” variables have a larger impact on “acute” outage MW totals</a:t>
            </a:r>
          </a:p>
          <a:p>
            <a:r>
              <a:rPr lang="en-US" sz="2400" dirty="0">
                <a:solidFill>
                  <a:schemeClr val="tx2"/>
                </a:solidFill>
              </a:rPr>
              <a:t>Changing the variables also alters the peak outage time</a:t>
            </a:r>
          </a:p>
          <a:p>
            <a:r>
              <a:rPr lang="en-US" sz="2400" dirty="0"/>
              <a:t>Combining all 3 variables: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804B0570-2996-42A7-9447-30940B85FC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914400"/>
            <a:ext cx="4309010" cy="1371600"/>
          </a:xfrm>
          <a:prstGeom prst="rect">
            <a:avLst/>
          </a:prstGeom>
        </p:spPr>
      </p:pic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74D2092A-C1D3-40BA-BDD9-5CD612ADE9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869" y="910536"/>
            <a:ext cx="4386647" cy="1371600"/>
          </a:xfrm>
          <a:prstGeom prst="rect">
            <a:avLst/>
          </a:prstGeom>
        </p:spPr>
      </p:pic>
      <p:pic>
        <p:nvPicPr>
          <p:cNvPr id="9" name="Picture 8" descr="Table&#10;&#10;Description automatically generated with medium confidence">
            <a:extLst>
              <a:ext uri="{FF2B5EF4-FFF2-40B4-BE49-F238E27FC236}">
                <a16:creationId xmlns:a16="http://schemas.microsoft.com/office/drawing/2014/main" id="{8CAC9350-09B1-4142-8534-0EC5833949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5149264"/>
            <a:ext cx="4419600" cy="7345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CA14EFF-618E-4353-8DCD-C05A531041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5171676"/>
            <a:ext cx="2286000" cy="19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956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D4989FCE-0B9E-4981-9E17-AB8EB1069D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51" y="1030927"/>
            <a:ext cx="7673850" cy="47627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Combined Scenario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8D71124-5BC9-46AE-B8DF-4FA06A29059D}"/>
              </a:ext>
            </a:extLst>
          </p:cNvPr>
          <p:cNvSpPr/>
          <p:nvPr/>
        </p:nvSpPr>
        <p:spPr>
          <a:xfrm>
            <a:off x="3733800" y="1905000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picture containing table&#10;&#10;Description automatically generated">
            <a:extLst>
              <a:ext uri="{FF2B5EF4-FFF2-40B4-BE49-F238E27FC236}">
                <a16:creationId xmlns:a16="http://schemas.microsoft.com/office/drawing/2014/main" id="{7D9DEEF5-2E24-4159-92C9-F9B08D3DCA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2" y="1661008"/>
            <a:ext cx="3470638" cy="56544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A39FB6D-04C5-4D3E-99A6-880F99326613}"/>
              </a:ext>
            </a:extLst>
          </p:cNvPr>
          <p:cNvSpPr txBox="1"/>
          <p:nvPr/>
        </p:nvSpPr>
        <p:spPr>
          <a:xfrm>
            <a:off x="7064249" y="5703962"/>
            <a:ext cx="1371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*Gas Outages Only</a:t>
            </a:r>
          </a:p>
        </p:txBody>
      </p:sp>
    </p:spTree>
    <p:extLst>
      <p:ext uri="{BB962C8B-B14F-4D97-AF65-F5344CB8AC3E}">
        <p14:creationId xmlns:p14="http://schemas.microsoft.com/office/powerpoint/2010/main" val="3081234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95423-9D8F-4A17-B200-F23D2539E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FDE67-275D-4E06-A844-8E752758B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Winter Storm Uri “acute” outage analysis will be used to calculate conservative and optimistic outage reduction assumptions (by altering variable sensitivities and the </a:t>
            </a:r>
            <a:r>
              <a:rPr lang="en-US" sz="2400" i="1" dirty="0"/>
              <a:t>achievable success factor</a:t>
            </a:r>
            <a:r>
              <a:rPr lang="en-US" sz="2400" dirty="0"/>
              <a:t>), which will be listed as a new line-item adjustment for the SARA risk scenarios</a:t>
            </a:r>
          </a:p>
          <a:p>
            <a:r>
              <a:rPr lang="en-US" sz="2400" dirty="0"/>
              <a:t>Would like SAWG input on what </a:t>
            </a:r>
            <a:r>
              <a:rPr lang="en-US" sz="2400" i="1" dirty="0"/>
              <a:t>achievable success factor </a:t>
            </a:r>
            <a:r>
              <a:rPr lang="en-US" sz="2400" dirty="0"/>
              <a:t>values should be used for the SARA risk scenarios; we propose a value of 50% for the conservative assumption and 80% for the optimistic assumption</a:t>
            </a:r>
          </a:p>
          <a:p>
            <a:pPr lvl="1"/>
            <a:r>
              <a:rPr lang="en-US" sz="2200" dirty="0"/>
              <a:t>Will accept comments through November 2</a:t>
            </a:r>
            <a:r>
              <a:rPr lang="en-US" sz="2200" baseline="30000" dirty="0"/>
              <a:t>nd</a:t>
            </a:r>
            <a:r>
              <a:rPr lang="en-US" sz="2200" dirty="0"/>
              <a:t>; send to Evan.Neel@ercot.com</a:t>
            </a:r>
          </a:p>
          <a:p>
            <a:r>
              <a:rPr lang="en-US" sz="2400" dirty="0"/>
              <a:t>Final values for the variables determining what qualifies as an “acute” outage will be fine tuned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836E2-15F6-43A2-899A-82F814AE8E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55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Scenario Assumption Development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8CB713-36C9-4A13-99E0-F27B725B7014}"/>
              </a:ext>
            </a:extLst>
          </p:cNvPr>
          <p:cNvSpPr txBox="1"/>
          <p:nvPr/>
        </p:nvSpPr>
        <p:spPr>
          <a:xfrm>
            <a:off x="457200" y="990600"/>
            <a:ext cx="83820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Overall approach is to first identify </a:t>
            </a:r>
            <a:r>
              <a:rPr lang="en-US" sz="2400" i="1" dirty="0">
                <a:solidFill>
                  <a:schemeClr val="tx2"/>
                </a:solidFill>
              </a:rPr>
              <a:t>x</a:t>
            </a:r>
            <a:r>
              <a:rPr lang="en-US" sz="2400" dirty="0">
                <a:solidFill>
                  <a:schemeClr val="tx2"/>
                </a:solidFill>
              </a:rPr>
              <a:t> MW of thermal outages experienced during the Feb. storm that is associated with so called “acute issues” (per the phase-1 weatherization standards) that must be addressed by generation owners for the upcoming winter season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Then, determine how much of that outage capacity we reasonably expect to be avoided if we have a storm event like Uri this upcoming winter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Requires selecting and applying criteria with which to categorize outage capacity as “acute”, and then applying a reduction factor to the outage amount to obtain a realistically achievable amount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Scenario Assumption Development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92" y="816646"/>
            <a:ext cx="8534400" cy="550795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</a:rPr>
              <a:t>Determine ERCOT-wide forced outage MWs for gas plants </a:t>
            </a:r>
            <a:r>
              <a:rPr lang="en-US" sz="2200" b="1" u="sng" dirty="0">
                <a:solidFill>
                  <a:schemeClr val="tx2"/>
                </a:solidFill>
              </a:rPr>
              <a:t>prior to the start of the storm event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</a:rPr>
              <a:t>Determine ERCOT-wide forced outage MWs for gas plants </a:t>
            </a:r>
            <a:r>
              <a:rPr lang="en-US" sz="2200" b="1" u="sng" dirty="0">
                <a:solidFill>
                  <a:schemeClr val="tx2"/>
                </a:solidFill>
              </a:rPr>
              <a:t>at the time of the peak outage amount, and </a:t>
            </a:r>
            <a:r>
              <a:rPr lang="en-US" sz="2200" b="1" u="sng" dirty="0"/>
              <a:t>define a subset associated with </a:t>
            </a:r>
            <a:r>
              <a:rPr lang="en-US" sz="2200" b="1" u="sng" dirty="0">
                <a:solidFill>
                  <a:schemeClr val="tx2"/>
                </a:solidFill>
              </a:rPr>
              <a:t>“acute issues”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</a:rPr>
              <a:t>Focus on weather-related equipment failures that can be addressed by weatherization (for example, exclude fuel limitation outages)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Calculate the outage MW difference between steps 1 and 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</a:rPr>
              <a:t>Apply an </a:t>
            </a:r>
            <a:r>
              <a:rPr lang="en-US" sz="2200" i="1" dirty="0">
                <a:solidFill>
                  <a:schemeClr val="tx2"/>
                </a:solidFill>
              </a:rPr>
              <a:t>achievable success factor </a:t>
            </a:r>
            <a:r>
              <a:rPr lang="en-US" sz="2200" dirty="0">
                <a:solidFill>
                  <a:schemeClr val="tx2"/>
                </a:solidFill>
              </a:rPr>
              <a:t>to account for:</a:t>
            </a:r>
          </a:p>
          <a:p>
            <a:pPr marL="857250" lvl="1" indent="-457200"/>
            <a:r>
              <a:rPr lang="en-US" sz="1800" dirty="0"/>
              <a:t>Imperfect effectiveness of weatherization measures</a:t>
            </a:r>
          </a:p>
          <a:p>
            <a:pPr marL="857250" lvl="1" indent="-457200"/>
            <a:r>
              <a:rPr lang="en-US" sz="1800" dirty="0"/>
              <a:t>Future outages that may be unforeseen during the weatherization planning and implementation processes</a:t>
            </a:r>
          </a:p>
          <a:p>
            <a:pPr marL="857250" lvl="1" indent="-457200"/>
            <a:r>
              <a:rPr lang="en-US" sz="1800" dirty="0">
                <a:solidFill>
                  <a:schemeClr val="tx2"/>
                </a:solidFill>
              </a:rPr>
              <a:t>Assertions of good cause for weatherization noncompliance </a:t>
            </a:r>
            <a:r>
              <a:rPr lang="en-US" sz="1800" dirty="0"/>
              <a:t>(§25.55(c)(6) Weather Emergency Preparedness Reliability Standards for a Generation Entity)</a:t>
            </a: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32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“Acute” Outage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419600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In order to define an “acute” outage three different variables were analyzed:</a:t>
            </a:r>
          </a:p>
          <a:p>
            <a:pPr lvl="1"/>
            <a:r>
              <a:rPr lang="en-US" b="1" dirty="0">
                <a:solidFill>
                  <a:schemeClr val="tx2"/>
                </a:solidFill>
              </a:rPr>
              <a:t>Outage Duration</a:t>
            </a:r>
            <a:r>
              <a:rPr lang="en-US" b="1" dirty="0"/>
              <a:t>: </a:t>
            </a:r>
            <a:r>
              <a:rPr lang="en-US" dirty="0"/>
              <a:t>minimum amount of time a unit was offline/derated</a:t>
            </a:r>
          </a:p>
          <a:p>
            <a:pPr lvl="1"/>
            <a:r>
              <a:rPr lang="en-US" b="1" dirty="0"/>
              <a:t>Unit Capacity: </a:t>
            </a:r>
            <a:r>
              <a:rPr lang="en-US" dirty="0"/>
              <a:t>minimum size of the generating unit</a:t>
            </a:r>
          </a:p>
          <a:p>
            <a:pPr lvl="1"/>
            <a:r>
              <a:rPr lang="en-US" b="1" dirty="0">
                <a:solidFill>
                  <a:schemeClr val="tx2"/>
                </a:solidFill>
              </a:rPr>
              <a:t>Derate Percentage:</a:t>
            </a:r>
            <a:r>
              <a:rPr lang="en-US" b="1" dirty="0"/>
              <a:t> </a:t>
            </a:r>
            <a:r>
              <a:rPr lang="en-US" dirty="0"/>
              <a:t>minimum percentage of power output impact</a:t>
            </a:r>
          </a:p>
          <a:p>
            <a:r>
              <a:rPr lang="en-US" sz="2400" dirty="0">
                <a:solidFill>
                  <a:schemeClr val="tx2"/>
                </a:solidFill>
              </a:rPr>
              <a:t>Use of the unit capacity variable assumes that generation owners will prioritize their larger units for winterization efforts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65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Analysis Dataset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76800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The dataset used for the analysis was taken from ERCOT’s Operations Analysis report on </a:t>
            </a:r>
            <a:r>
              <a:rPr lang="en-US" sz="2400" dirty="0"/>
              <a:t>W</a:t>
            </a:r>
            <a:r>
              <a:rPr lang="en-US" sz="2400" dirty="0">
                <a:solidFill>
                  <a:schemeClr val="tx2"/>
                </a:solidFill>
              </a:rPr>
              <a:t>inter Storm Uri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Based on information taken from the Outage Scheduler</a:t>
            </a:r>
          </a:p>
          <a:p>
            <a:pPr lvl="1"/>
            <a:r>
              <a:rPr lang="en-US" dirty="0"/>
              <a:t>Supplemented with RFI responses to better categorize outage causes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Same dataset was sent to FERC for review</a:t>
            </a:r>
          </a:p>
          <a:p>
            <a:r>
              <a:rPr lang="en-US" sz="2400" dirty="0">
                <a:solidFill>
                  <a:schemeClr val="tx2"/>
                </a:solidFill>
              </a:rPr>
              <a:t>The dataset was filtered to…</a:t>
            </a:r>
          </a:p>
          <a:p>
            <a:pPr lvl="1"/>
            <a:r>
              <a:rPr lang="en-US" dirty="0"/>
              <a:t>Exclude PUNs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Exclude fuel limitation outages</a:t>
            </a:r>
          </a:p>
          <a:p>
            <a:pPr lvl="1"/>
            <a:r>
              <a:rPr lang="en-US" dirty="0"/>
              <a:t>Include only weather-related equipment failures at gas plants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Sen</a:t>
            </a:r>
            <a:r>
              <a:rPr lang="en-US" b="1" dirty="0">
                <a:solidFill>
                  <a:srgbClr val="00AEC7"/>
                </a:solidFill>
              </a:rPr>
              <a:t>sitivit</a:t>
            </a:r>
            <a:r>
              <a:rPr lang="en-US" b="1" dirty="0">
                <a:solidFill>
                  <a:schemeClr val="accent1"/>
                </a:solidFill>
              </a:rPr>
              <a:t>y Analysis – Outage Duration</a:t>
            </a:r>
          </a:p>
        </p:txBody>
      </p:sp>
      <p:pic>
        <p:nvPicPr>
          <p:cNvPr id="6" name="Content Placeholder 5" descr="Table&#10;&#10;Description automatically generated">
            <a:extLst>
              <a:ext uri="{FF2B5EF4-FFF2-40B4-BE49-F238E27FC236}">
                <a16:creationId xmlns:a16="http://schemas.microsoft.com/office/drawing/2014/main" id="{9014CC39-476E-4544-9457-2EFB5BBAD8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96611"/>
            <a:ext cx="4737168" cy="2362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F2B910D-1927-4F33-A97F-A693C7B07908}"/>
              </a:ext>
            </a:extLst>
          </p:cNvPr>
          <p:cNvSpPr txBox="1">
            <a:spLocks/>
          </p:cNvSpPr>
          <p:nvPr/>
        </p:nvSpPr>
        <p:spPr>
          <a:xfrm>
            <a:off x="342263" y="3958198"/>
            <a:ext cx="3657600" cy="278774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Most of those outages have a duration of less than 12 hours.</a:t>
            </a:r>
          </a:p>
          <a:p>
            <a:r>
              <a:rPr lang="en-US" sz="2000" b="1" dirty="0"/>
              <a:t>55%</a:t>
            </a:r>
            <a:r>
              <a:rPr lang="en-US" sz="2000" dirty="0"/>
              <a:t> of the entire dataset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240BD32-FAEF-402C-88E2-5891E76163D3}"/>
              </a:ext>
            </a:extLst>
          </p:cNvPr>
          <p:cNvSpPr txBox="1">
            <a:spLocks/>
          </p:cNvSpPr>
          <p:nvPr/>
        </p:nvSpPr>
        <p:spPr>
          <a:xfrm>
            <a:off x="5228952" y="1371600"/>
            <a:ext cx="3657600" cy="278774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69%</a:t>
            </a:r>
            <a:r>
              <a:rPr lang="en-US" sz="2000" dirty="0"/>
              <a:t> of all the outages had a duration of less than 1 day. </a:t>
            </a:r>
            <a:endParaRPr lang="en-US" sz="2000" b="1" dirty="0"/>
          </a:p>
        </p:txBody>
      </p:sp>
      <p:pic>
        <p:nvPicPr>
          <p:cNvPr id="12" name="Picture 11" descr="Chart, waterfall chart&#10;&#10;Description automatically generated">
            <a:extLst>
              <a:ext uri="{FF2B5EF4-FFF2-40B4-BE49-F238E27FC236}">
                <a16:creationId xmlns:a16="http://schemas.microsoft.com/office/drawing/2014/main" id="{C33D908B-8D47-421B-ABE1-1858C1FF37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425" y="3258811"/>
            <a:ext cx="5166422" cy="306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215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Sen</a:t>
            </a:r>
            <a:r>
              <a:rPr lang="en-US" b="1" dirty="0">
                <a:solidFill>
                  <a:srgbClr val="00AEC7"/>
                </a:solidFill>
              </a:rPr>
              <a:t>sitivit</a:t>
            </a:r>
            <a:r>
              <a:rPr lang="en-US" b="1" dirty="0">
                <a:solidFill>
                  <a:schemeClr val="accent1"/>
                </a:solidFill>
              </a:rPr>
              <a:t>y Analysis – Unit Capacity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240BD32-FAEF-402C-88E2-5891E76163D3}"/>
              </a:ext>
            </a:extLst>
          </p:cNvPr>
          <p:cNvSpPr txBox="1">
            <a:spLocks/>
          </p:cNvSpPr>
          <p:nvPr/>
        </p:nvSpPr>
        <p:spPr>
          <a:xfrm>
            <a:off x="152400" y="3657600"/>
            <a:ext cx="3253596" cy="15142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Majority of units fall into the lower-mid size range of 100 to 300 MWs (</a:t>
            </a:r>
            <a:r>
              <a:rPr lang="en-US" sz="2000" b="1" dirty="0"/>
              <a:t>59%</a:t>
            </a:r>
            <a:r>
              <a:rPr lang="en-US" sz="2000" dirty="0"/>
              <a:t>)</a:t>
            </a:r>
          </a:p>
        </p:txBody>
      </p:sp>
      <p:pic>
        <p:nvPicPr>
          <p:cNvPr id="11" name="Content Placeholder 10" descr="Table&#10;&#10;Description automatically generated">
            <a:extLst>
              <a:ext uri="{FF2B5EF4-FFF2-40B4-BE49-F238E27FC236}">
                <a16:creationId xmlns:a16="http://schemas.microsoft.com/office/drawing/2014/main" id="{AE792AB2-1FEC-401F-B207-65FB18E52B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834273"/>
            <a:ext cx="4595556" cy="2526936"/>
          </a:xfrm>
        </p:spPr>
      </p:pic>
      <p:pic>
        <p:nvPicPr>
          <p:cNvPr id="13" name="Picture 12" descr="Chart, bar chart&#10;&#10;Description automatically generated">
            <a:extLst>
              <a:ext uri="{FF2B5EF4-FFF2-40B4-BE49-F238E27FC236}">
                <a16:creationId xmlns:a16="http://schemas.microsoft.com/office/drawing/2014/main" id="{F37E3B1E-1788-47D7-B26D-86F1CA0016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830" y="3361209"/>
            <a:ext cx="5201376" cy="3105583"/>
          </a:xfrm>
          <a:prstGeom prst="rect">
            <a:avLst/>
          </a:prstGeom>
        </p:spPr>
      </p:pic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9BD7732-3A3F-4FF9-8943-243B7878E164}"/>
              </a:ext>
            </a:extLst>
          </p:cNvPr>
          <p:cNvSpPr txBox="1">
            <a:spLocks/>
          </p:cNvSpPr>
          <p:nvPr/>
        </p:nvSpPr>
        <p:spPr>
          <a:xfrm>
            <a:off x="5548223" y="1065498"/>
            <a:ext cx="2971800" cy="20643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Measurement unit changed from MW to MW-</a:t>
            </a:r>
            <a:r>
              <a:rPr lang="en-US" sz="2000" dirty="0" err="1"/>
              <a:t>hrs</a:t>
            </a:r>
            <a:r>
              <a:rPr lang="en-US" sz="2000" dirty="0"/>
              <a:t> to better account for magnitude of the outage</a:t>
            </a:r>
          </a:p>
        </p:txBody>
      </p:sp>
    </p:spTree>
    <p:extLst>
      <p:ext uri="{BB962C8B-B14F-4D97-AF65-F5344CB8AC3E}">
        <p14:creationId xmlns:p14="http://schemas.microsoft.com/office/powerpoint/2010/main" val="3413676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Sen</a:t>
            </a:r>
            <a:r>
              <a:rPr lang="en-US" b="1" dirty="0">
                <a:solidFill>
                  <a:srgbClr val="00AEC7"/>
                </a:solidFill>
              </a:rPr>
              <a:t>sitivit</a:t>
            </a:r>
            <a:r>
              <a:rPr lang="en-US" b="1" dirty="0">
                <a:solidFill>
                  <a:schemeClr val="accent1"/>
                </a:solidFill>
              </a:rPr>
              <a:t>y Analysis – Derate Percentage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F2B910D-1927-4F33-A97F-A693C7B07908}"/>
              </a:ext>
            </a:extLst>
          </p:cNvPr>
          <p:cNvSpPr txBox="1">
            <a:spLocks/>
          </p:cNvSpPr>
          <p:nvPr/>
        </p:nvSpPr>
        <p:spPr>
          <a:xfrm>
            <a:off x="340659" y="3590399"/>
            <a:ext cx="2858137" cy="278774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68%</a:t>
            </a:r>
            <a:r>
              <a:rPr lang="en-US" sz="2000" dirty="0"/>
              <a:t> of all outages were derated 90% or higher</a:t>
            </a:r>
            <a:endParaRPr lang="en-US" sz="2000" b="1" dirty="0"/>
          </a:p>
          <a:p>
            <a:r>
              <a:rPr lang="en-US" sz="2000" b="1" dirty="0"/>
              <a:t>34%</a:t>
            </a:r>
            <a:r>
              <a:rPr lang="en-US" sz="2000" dirty="0"/>
              <a:t> of all outages had units completely offline</a:t>
            </a:r>
            <a:endParaRPr lang="en-US" sz="2000" b="1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240BD32-FAEF-402C-88E2-5891E76163D3}"/>
              </a:ext>
            </a:extLst>
          </p:cNvPr>
          <p:cNvSpPr txBox="1">
            <a:spLocks/>
          </p:cNvSpPr>
          <p:nvPr/>
        </p:nvSpPr>
        <p:spPr>
          <a:xfrm>
            <a:off x="5393875" y="1353671"/>
            <a:ext cx="3657600" cy="278774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73%</a:t>
            </a:r>
            <a:r>
              <a:rPr lang="en-US" sz="2000" dirty="0"/>
              <a:t> of all the outages were derated more than 75%</a:t>
            </a:r>
            <a:endParaRPr lang="en-US" sz="2000" b="1" dirty="0"/>
          </a:p>
        </p:txBody>
      </p:sp>
      <p:pic>
        <p:nvPicPr>
          <p:cNvPr id="11" name="Content Placeholder 10" descr="Table&#10;&#10;Description automatically generated">
            <a:extLst>
              <a:ext uri="{FF2B5EF4-FFF2-40B4-BE49-F238E27FC236}">
                <a16:creationId xmlns:a16="http://schemas.microsoft.com/office/drawing/2014/main" id="{2488EAE9-EE24-409F-818C-0B306B3AF9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59" y="941014"/>
            <a:ext cx="5046601" cy="1958788"/>
          </a:xfrm>
        </p:spPr>
      </p:pic>
      <p:pic>
        <p:nvPicPr>
          <p:cNvPr id="13" name="Picture 12" descr="Chart, bar chart&#10;&#10;Description automatically generated">
            <a:extLst>
              <a:ext uri="{FF2B5EF4-FFF2-40B4-BE49-F238E27FC236}">
                <a16:creationId xmlns:a16="http://schemas.microsoft.com/office/drawing/2014/main" id="{E18C342D-60F6-4EEF-AEDF-FCA6DA4895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835" y="3078816"/>
            <a:ext cx="5774875" cy="331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068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67000"/>
            <a:ext cx="8534400" cy="3657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Scenario 1 – Basecase scenario with all variables set to </a:t>
            </a:r>
            <a:r>
              <a:rPr lang="en-US" sz="2000" b="1" dirty="0">
                <a:solidFill>
                  <a:schemeClr val="tx2"/>
                </a:solidFill>
              </a:rPr>
              <a:t>0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Scenario 2 – Isolate the “Outage Min Time” variable and set it to </a:t>
            </a:r>
            <a:r>
              <a:rPr lang="en-US" sz="2000" b="1" dirty="0"/>
              <a:t>24 </a:t>
            </a:r>
            <a:r>
              <a:rPr lang="en-US" sz="2000" b="1" dirty="0" err="1"/>
              <a:t>hrs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Scenario 3 – Isolate the “Min Unit Size” variable and set it to </a:t>
            </a:r>
            <a:r>
              <a:rPr lang="en-US" sz="2000" b="1" dirty="0">
                <a:solidFill>
                  <a:schemeClr val="tx2"/>
                </a:solidFill>
              </a:rPr>
              <a:t>100 MW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Scenario 4 – Isolate the “Percentage Derate” variable and set it to </a:t>
            </a:r>
            <a:r>
              <a:rPr lang="en-US" sz="2000" b="1" dirty="0">
                <a:solidFill>
                  <a:schemeClr val="tx2"/>
                </a:solidFill>
              </a:rPr>
              <a:t>90%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 descr="Table&#10;&#10;Description automatically generated">
            <a:extLst>
              <a:ext uri="{FF2B5EF4-FFF2-40B4-BE49-F238E27FC236}">
                <a16:creationId xmlns:a16="http://schemas.microsoft.com/office/drawing/2014/main" id="{75B0017E-F201-419A-BD9A-634B8B1187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14400"/>
            <a:ext cx="430901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21381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</TotalTime>
  <Words>771</Words>
  <Application>Microsoft Office PowerPoint</Application>
  <PresentationFormat>On-screen Show (4:3)</PresentationFormat>
  <Paragraphs>91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PowerPoint Presentation</vt:lpstr>
      <vt:lpstr>Scenario Assumption Development Approach</vt:lpstr>
      <vt:lpstr>Scenario Assumption Development Steps</vt:lpstr>
      <vt:lpstr>“Acute” Outage Definition</vt:lpstr>
      <vt:lpstr>Analysis Dataset</vt:lpstr>
      <vt:lpstr>Sensitivity Analysis – Outage Duration</vt:lpstr>
      <vt:lpstr>Sensitivity Analysis – Unit Capacity</vt:lpstr>
      <vt:lpstr>Sensitivity Analysis – Derate Percentage</vt:lpstr>
      <vt:lpstr>Scenarios</vt:lpstr>
      <vt:lpstr>Scenarios</vt:lpstr>
      <vt:lpstr>Scenarios</vt:lpstr>
      <vt:lpstr>Combined Scenario</vt:lpstr>
      <vt:lpstr>Moving Forward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68</cp:revision>
  <cp:lastPrinted>2016-01-21T20:53:15Z</cp:lastPrinted>
  <dcterms:created xsi:type="dcterms:W3CDTF">2016-01-21T15:20:31Z</dcterms:created>
  <dcterms:modified xsi:type="dcterms:W3CDTF">2021-10-28T15:49:42Z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