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70" r:id="rId8"/>
    <p:sldId id="276" r:id="rId9"/>
    <p:sldId id="278" r:id="rId10"/>
    <p:sldId id="277" r:id="rId11"/>
    <p:sldId id="271" r:id="rId12"/>
    <p:sldId id="26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ice, Clayton" initials="SC" lastIdx="2" clrIdx="0">
    <p:extLst>
      <p:ext uri="{19B8F6BF-5375-455C-9EA6-DF929625EA0E}">
        <p15:presenceInfo xmlns:p15="http://schemas.microsoft.com/office/powerpoint/2012/main" userId="S-1-5-21-639947351-343809578-3807592339-55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64" autoAdjust="0"/>
  </p:normalViewPr>
  <p:slideViewPr>
    <p:cSldViewPr showGuides="1">
      <p:cViewPr varScale="1">
        <p:scale>
          <a:sx n="86" d="100"/>
          <a:sy n="86" d="100"/>
        </p:scale>
        <p:origin x="376" y="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45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Proposed NPRR Language CDR Distributed Generation file from August 2021 SAWG</a:t>
            </a:r>
          </a:p>
          <a:p>
            <a:r>
              <a:rPr lang="en-US" dirty="0"/>
              <a:t>http://www.ercot.com/content/wcm/key_documents_lists/235401/Proposed_NPRR_Language_CDR_DistributedGeneration.docx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0/2/20/199688-SAWG" TargetMode="External"/><Relationship Id="rId2" Type="http://schemas.openxmlformats.org/officeDocument/2006/relationships/hyperlink" Target="http://www.ercot.com/content/wcm/key_documents_lists/235401/Proposed_NPRR_Language_CDR_DistributedGeneration.docx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ontent/wcm/key_documents_lists/172731/4_DG_table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1/10/29/215963-SAW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280661"/>
            <a:ext cx="48006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600" b="1" dirty="0"/>
              <a:t>ERS &amp; Fossil Fuel Distributed Generation Reporting for CDR/SARA Reports</a:t>
            </a:r>
          </a:p>
          <a:p>
            <a:endParaRPr lang="en-US" dirty="0"/>
          </a:p>
          <a:p>
            <a:r>
              <a:rPr lang="en-US" altLang="en-US" b="1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Dan Mantena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October 29,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Recent Developments: NPRR for DG Reporting in CDR and SARA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671221"/>
          </a:xfrm>
        </p:spPr>
        <p:txBody>
          <a:bodyPr/>
          <a:lstStyle/>
          <a:p>
            <a:r>
              <a:rPr lang="en-US" sz="2200" dirty="0"/>
              <a:t>May and Aug. 2021 SAWG: Proposed NPRR language for DG reporting in CDR </a:t>
            </a:r>
            <a:r>
              <a:rPr lang="en-US" sz="2200" dirty="0">
                <a:hlinkClick r:id="rId2"/>
              </a:rPr>
              <a:t>http://www.ercot.com/content/wcm/key_documents_lists/235401/Proposed_NPRR_Language_CDR_DistributedGeneration.docx</a:t>
            </a:r>
            <a:endParaRPr lang="en-US" sz="2200" dirty="0"/>
          </a:p>
          <a:p>
            <a:pPr lvl="1"/>
            <a:endParaRPr lang="en-US" sz="1800" dirty="0"/>
          </a:p>
          <a:p>
            <a:r>
              <a:rPr lang="en-US" sz="2200" dirty="0"/>
              <a:t>Feb. 2020 SAWG: Proposed treated of DG resources that can be detailed in DG NPRR </a:t>
            </a:r>
            <a:r>
              <a:rPr lang="en-US" sz="2200" dirty="0">
                <a:hlinkClick r:id="rId3"/>
              </a:rPr>
              <a:t>http://www.ercot.com/calendar/2020/2/20/199688-SAWG</a:t>
            </a:r>
            <a:endParaRPr lang="en-US" sz="2200" dirty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200" dirty="0"/>
              <a:t>Sep 2019 SAWG: presented Distributed Generation gap analysis for CDR reports </a:t>
            </a:r>
            <a:r>
              <a:rPr lang="en-US" sz="2200" dirty="0">
                <a:hlinkClick r:id="rId4"/>
              </a:rPr>
              <a:t>http://www.ercot.com/content/wcm/key_documents_lists/172731/4_DG_table.docx</a:t>
            </a:r>
            <a:endParaRPr lang="en-US" sz="2200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1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/>
              <a:t>Capacity Contribution for Fossil Fuel SODGs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5181600"/>
          </a:xfrm>
        </p:spPr>
        <p:txBody>
          <a:bodyPr/>
          <a:lstStyle/>
          <a:p>
            <a:r>
              <a:rPr lang="en-US" sz="2000" dirty="0"/>
              <a:t>Background:</a:t>
            </a:r>
          </a:p>
          <a:p>
            <a:pPr lvl="1"/>
            <a:r>
              <a:rPr lang="en-US" sz="1600" dirty="0"/>
              <a:t>Fossil fuel Settlement-Only Distributed Generators (SODGs) production is a purely economic decision made on a unit-specific basis </a:t>
            </a:r>
          </a:p>
          <a:p>
            <a:pPr lvl="2"/>
            <a:r>
              <a:rPr lang="en-US" sz="1200" dirty="0"/>
              <a:t>SODG Units are </a:t>
            </a:r>
            <a:r>
              <a:rPr lang="en-US" sz="1200" u="sng" dirty="0"/>
              <a:t>not</a:t>
            </a:r>
            <a:r>
              <a:rPr lang="en-US" sz="1200" dirty="0"/>
              <a:t> ERCOT dispatchable</a:t>
            </a:r>
          </a:p>
          <a:p>
            <a:pPr lvl="2"/>
            <a:r>
              <a:rPr lang="en-US" sz="1200" dirty="0"/>
              <a:t>Nodal pricing will encourage response, but high prices do not correlate well historically with Peak Load periods.</a:t>
            </a:r>
          </a:p>
          <a:p>
            <a:endParaRPr lang="en-US" sz="2000" dirty="0"/>
          </a:p>
          <a:p>
            <a:pPr lvl="1"/>
            <a:r>
              <a:rPr lang="en-US" sz="1600" dirty="0"/>
              <a:t>Unit is typically either on or off  (100% or 0% output)</a:t>
            </a:r>
          </a:p>
          <a:p>
            <a:pPr lvl="2"/>
            <a:r>
              <a:rPr lang="en-US" sz="1200" dirty="0"/>
              <a:t>Fundamentally do not lend themselves to our capacity contribution calculation methodology (example – solar output at peak summer hours)</a:t>
            </a:r>
          </a:p>
          <a:p>
            <a:pPr lvl="1"/>
            <a:endParaRPr lang="en-US" sz="1600" dirty="0"/>
          </a:p>
          <a:p>
            <a:r>
              <a:rPr lang="en-US" sz="2000" b="1" dirty="0"/>
              <a:t>Capacity contribution must avoid double counting with ERS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Proposal is to identify the total capacity that is potentially available to meet peak demand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6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/>
              <a:t>Fossil Fuel DG Reporting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5181600"/>
          </a:xfrm>
        </p:spPr>
        <p:txBody>
          <a:bodyPr/>
          <a:lstStyle/>
          <a:p>
            <a:r>
              <a:rPr lang="en-US" sz="2400" dirty="0"/>
              <a:t>Rely on the latest ERS procurement to determine the amount of MWs awarded to fossil fuel settlement-only distributed generators (SODGs).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Use this value to </a:t>
            </a:r>
          </a:p>
          <a:p>
            <a:pPr lvl="1"/>
            <a:r>
              <a:rPr lang="en-US" sz="2000" dirty="0"/>
              <a:t>breakout ERS forecast into Load and Distributed Generation portions</a:t>
            </a:r>
          </a:p>
          <a:p>
            <a:pPr lvl="1"/>
            <a:r>
              <a:rPr lang="en-US" sz="2000" dirty="0"/>
              <a:t>exclude from fossil fuel SODG capacity estimates for Planning Reserve Margin calculations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52088E-9E78-4CB9-85B5-200EF6E8C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087179"/>
            <a:ext cx="8382000" cy="1871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AD51BF-1A64-4492-B3B3-8F08F3F615AF}"/>
              </a:ext>
            </a:extLst>
          </p:cNvPr>
          <p:cNvSpPr txBox="1"/>
          <p:nvPr/>
        </p:nvSpPr>
        <p:spPr>
          <a:xfrm>
            <a:off x="2137317" y="5958209"/>
            <a:ext cx="6625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ERS Load and Distributed Generation breakdown are example values for the DG in the CDR mockup Excel file.</a:t>
            </a:r>
          </a:p>
        </p:txBody>
      </p:sp>
    </p:spTree>
    <p:extLst>
      <p:ext uri="{BB962C8B-B14F-4D97-AF65-F5344CB8AC3E}">
        <p14:creationId xmlns:p14="http://schemas.microsoft.com/office/powerpoint/2010/main" val="2312855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dirty="0"/>
              <a:t>SODG fossil fuel groups in Capacities tab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7D6564-EA0A-4721-B613-DE927B43EA7C}"/>
              </a:ext>
            </a:extLst>
          </p:cNvPr>
          <p:cNvSpPr txBox="1"/>
          <p:nvPr/>
        </p:nvSpPr>
        <p:spPr>
          <a:xfrm>
            <a:off x="820544" y="4800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*Operational SODG Fossil that is not part of Emergency Response Service is listed as available capacity for Planning Reserve Margin calculations in this CDR mockup file.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7FBECE5-A6EF-47D4-B613-50DFA25C3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16973"/>
            <a:ext cx="9144000" cy="193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401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dirty="0"/>
              <a:t>Other reporting changes: provided SODG information on a fuel-aggregate basis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3D51241-3B02-46C0-AB16-427398B5F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441" y="1371600"/>
            <a:ext cx="8305800" cy="461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10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dirty="0"/>
              <a:t>Other reporting changes: move DG resources to separate sub-sections on Summary tab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E2BDAF1-20B8-4739-92F7-0F39883A1D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251" y="1406740"/>
            <a:ext cx="8534400" cy="466205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47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CDR mockup file can be found on SAWG meeting page: </a:t>
            </a:r>
            <a:r>
              <a:rPr lang="en-US" sz="2400" dirty="0">
                <a:hlinkClick r:id="rId3"/>
              </a:rPr>
              <a:t>http://www.ercot.com/calendar/2021/10/29/215963-SAWG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637344-F5BB-49F7-94E6-F49B4378E0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50" y="2438400"/>
            <a:ext cx="8801100" cy="346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64953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</TotalTime>
  <Words>463</Words>
  <Application>Microsoft Office PowerPoint</Application>
  <PresentationFormat>On-screen Show (4:3)</PresentationFormat>
  <Paragraphs>54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Recent Developments: NPRR for DG Reporting in CDR and SARA reports</vt:lpstr>
      <vt:lpstr>Capacity Contribution for Fossil Fuel SODGs</vt:lpstr>
      <vt:lpstr>Fossil Fuel DG Reporting Proposal</vt:lpstr>
      <vt:lpstr>SODG fossil fuel groups in Capacities tab</vt:lpstr>
      <vt:lpstr>Other reporting changes: provided SODG information on a fuel-aggregate basis</vt:lpstr>
      <vt:lpstr>Other reporting changes: move DG resources to separate sub-sections on Summary tab</vt:lpstr>
      <vt:lpstr>Supporting Notes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Mantena, Dan</cp:lastModifiedBy>
  <cp:revision>81</cp:revision>
  <cp:lastPrinted>2016-01-21T20:53:15Z</cp:lastPrinted>
  <dcterms:created xsi:type="dcterms:W3CDTF">2016-01-21T15:20:31Z</dcterms:created>
  <dcterms:modified xsi:type="dcterms:W3CDTF">2021-10-28T16:55:43Z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