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5"/>
  </p:notesMasterIdLst>
  <p:handoutMasterIdLst>
    <p:handoutMasterId r:id="rId16"/>
  </p:handoutMasterIdLst>
  <p:sldIdLst>
    <p:sldId id="260" r:id="rId6"/>
    <p:sldId id="352" r:id="rId7"/>
    <p:sldId id="353" r:id="rId8"/>
    <p:sldId id="358" r:id="rId9"/>
    <p:sldId id="356" r:id="rId10"/>
    <p:sldId id="359" r:id="rId11"/>
    <p:sldId id="357" r:id="rId12"/>
    <p:sldId id="360" r:id="rId13"/>
    <p:sldId id="296" r:id="rId14"/>
  </p:sldIdLst>
  <p:sldSz cx="9144000" cy="6858000" type="screen4x3"/>
  <p:notesSz cx="6873875" cy="91281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05" autoAdjust="0"/>
    <p:restoredTop sz="89926" autoAdjust="0"/>
  </p:normalViewPr>
  <p:slideViewPr>
    <p:cSldViewPr showGuides="1">
      <p:cViewPr varScale="1">
        <p:scale>
          <a:sx n="87" d="100"/>
          <a:sy n="87" d="100"/>
        </p:scale>
        <p:origin x="390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3018" y="2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669849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3018" y="8669849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3605" y="0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5700" y="684213"/>
            <a:ext cx="4562475" cy="3422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63" tIns="45932" rIns="91863" bIns="4593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388" y="4335860"/>
            <a:ext cx="5499100" cy="4107656"/>
          </a:xfrm>
          <a:prstGeom prst="rect">
            <a:avLst/>
          </a:prstGeom>
        </p:spPr>
        <p:txBody>
          <a:bodyPr vert="horz" lIns="91863" tIns="45932" rIns="91863" bIns="4593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70135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3605" y="8670135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043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6598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420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craish@ercot.com" TargetMode="External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33800" y="2133600"/>
            <a:ext cx="5181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ERCOT Load Resource Price and 4CP Response</a:t>
            </a:r>
            <a:endParaRPr lang="en-US" dirty="0"/>
          </a:p>
          <a:p>
            <a:endParaRPr lang="en-US" dirty="0"/>
          </a:p>
          <a:p>
            <a:pPr algn="ctr"/>
            <a:r>
              <a:rPr lang="en-US" sz="1600" dirty="0"/>
              <a:t>Carl L Raish</a:t>
            </a:r>
          </a:p>
          <a:p>
            <a:pPr algn="ctr"/>
            <a:r>
              <a:rPr lang="en-US" sz="1600" dirty="0"/>
              <a:t>Principal Load Profiling and Modeling</a:t>
            </a:r>
          </a:p>
          <a:p>
            <a:pPr algn="ctr"/>
            <a:endParaRPr lang="en-US" dirty="0"/>
          </a:p>
          <a:p>
            <a:pPr algn="ctr"/>
            <a:r>
              <a:rPr lang="en-US" sz="1600" dirty="0"/>
              <a:t>Wholesale Market Working Group – Oct 25, 2021</a:t>
            </a:r>
          </a:p>
          <a:p>
            <a:pPr algn="ctr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defRPr/>
            </a:pPr>
            <a:r>
              <a:rPr lang="en-US" altLang="en-US" sz="2200" dirty="0"/>
              <a:t>Identify Load Resources active 1Jun 2019 – 30 Sep 2020</a:t>
            </a:r>
          </a:p>
          <a:p>
            <a:pPr lvl="1">
              <a:defRPr/>
            </a:pPr>
            <a:r>
              <a:rPr lang="en-US" altLang="en-US" sz="2200" dirty="0"/>
              <a:t>Determine unique ESIIDs</a:t>
            </a:r>
          </a:p>
          <a:p>
            <a:pPr lvl="2">
              <a:defRPr/>
            </a:pPr>
            <a:r>
              <a:rPr lang="en-US" altLang="en-US" sz="1800" dirty="0"/>
              <a:t>366 Resources</a:t>
            </a:r>
          </a:p>
          <a:p>
            <a:pPr lvl="2">
              <a:defRPr/>
            </a:pPr>
            <a:r>
              <a:rPr lang="en-US" altLang="en-US" sz="1800" dirty="0"/>
              <a:t>332 ESIIDs</a:t>
            </a:r>
          </a:p>
          <a:p>
            <a:pPr lvl="1">
              <a:defRPr/>
            </a:pPr>
            <a:r>
              <a:rPr lang="en-US" altLang="en-US" sz="2200" dirty="0"/>
              <a:t>Load Resource ESIIDs reported on RT or DA Indexed pricing for 2019 and 2020 ERCOT Surveys</a:t>
            </a:r>
          </a:p>
          <a:p>
            <a:pPr lvl="2">
              <a:defRPr/>
            </a:pPr>
            <a:r>
              <a:rPr lang="en-US" altLang="en-US" sz="1800" dirty="0"/>
              <a:t>201 ESIIDs</a:t>
            </a:r>
          </a:p>
          <a:p>
            <a:pPr lvl="1">
              <a:defRPr/>
            </a:pPr>
            <a:r>
              <a:rPr lang="en-US" altLang="en-US" sz="2200" dirty="0"/>
              <a:t>Analysis focused day-by-day on Load Resources with no AS Responsibility in 12:30 pm – 8:00 pm window</a:t>
            </a:r>
            <a:r>
              <a:rPr lang="en-US" altLang="en-US" sz="1800" dirty="0"/>
              <a:t>.</a:t>
            </a:r>
          </a:p>
          <a:p>
            <a:pPr lvl="1">
              <a:defRPr/>
            </a:pPr>
            <a:r>
              <a:rPr lang="en-US" altLang="en-US" sz="2200" dirty="0"/>
              <a:t>Initial analysis targeted </a:t>
            </a:r>
          </a:p>
          <a:p>
            <a:pPr lvl="2">
              <a:defRPr/>
            </a:pPr>
            <a:r>
              <a:rPr lang="en-US" altLang="en-US" sz="1800" dirty="0"/>
              <a:t>Load Resources associated with ESIIDs on Indexed Real Time Pricing.</a:t>
            </a:r>
          </a:p>
          <a:p>
            <a:pPr lvl="2">
              <a:defRPr/>
            </a:pPr>
            <a:r>
              <a:rPr lang="en-US" altLang="en-US" sz="1800" dirty="0"/>
              <a:t>Response on high price days (≥$800) and on 4CP/Near CP days.</a:t>
            </a:r>
          </a:p>
          <a:p>
            <a:pPr lvl="2">
              <a:defRPr/>
            </a:pPr>
            <a:r>
              <a:rPr lang="en-US" altLang="en-US" sz="1800" dirty="0"/>
              <a:t>‘Eyeball’ baselines used.</a:t>
            </a:r>
          </a:p>
          <a:p>
            <a:pPr lvl="2">
              <a:defRPr/>
            </a:pPr>
            <a:r>
              <a:rPr lang="en-US" altLang="en-US" sz="1800" dirty="0"/>
              <a:t>Load Resource telemetry data </a:t>
            </a:r>
            <a:endParaRPr lang="en-US" altLang="en-US" sz="2200" dirty="0"/>
          </a:p>
          <a:p>
            <a:pPr lvl="1">
              <a:defRPr/>
            </a:pPr>
            <a:endParaRPr lang="en-US" altLang="en-US" sz="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898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Days with High Real-Time Prices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defRPr/>
            </a:pPr>
            <a:r>
              <a:rPr lang="en-US" altLang="en-US" sz="2200" dirty="0"/>
              <a:t>Threshold $800</a:t>
            </a:r>
          </a:p>
          <a:p>
            <a:pPr lvl="1">
              <a:defRPr/>
            </a:pPr>
            <a:r>
              <a:rPr lang="en-US" altLang="en-US" sz="1800" dirty="0"/>
              <a:t>Does not include 4CP/</a:t>
            </a:r>
            <a:r>
              <a:rPr lang="en-US" altLang="en-US" sz="1800" dirty="0" err="1"/>
              <a:t>NearCP</a:t>
            </a:r>
            <a:r>
              <a:rPr lang="en-US" altLang="en-US" sz="1800" dirty="0"/>
              <a:t> days (EEA1 days also not included)</a:t>
            </a:r>
          </a:p>
          <a:p>
            <a:pPr lvl="1">
              <a:defRPr/>
            </a:pPr>
            <a:r>
              <a:rPr lang="en-US" altLang="en-US" sz="2200" dirty="0"/>
              <a:t>7 days in analysis window.</a:t>
            </a:r>
          </a:p>
          <a:p>
            <a:pPr lvl="2">
              <a:defRPr/>
            </a:pPr>
            <a:r>
              <a:rPr lang="en-US" altLang="en-US" sz="1800" dirty="0"/>
              <a:t>55 – 85 Load Resources</a:t>
            </a:r>
          </a:p>
          <a:p>
            <a:pPr lvl="2">
              <a:defRPr/>
            </a:pPr>
            <a:r>
              <a:rPr lang="en-US" altLang="en-US" sz="1800" dirty="0"/>
              <a:t>16 Aug 2019 only day with response</a:t>
            </a:r>
          </a:p>
          <a:p>
            <a:pPr lvl="3">
              <a:defRPr/>
            </a:pPr>
            <a:r>
              <a:rPr lang="en-US" altLang="en-US" sz="1600" dirty="0"/>
              <a:t>Only day with high prices in DA and RT</a:t>
            </a:r>
          </a:p>
          <a:p>
            <a:pPr lvl="3">
              <a:defRPr/>
            </a:pPr>
            <a:r>
              <a:rPr lang="en-US" altLang="en-US" sz="1600" dirty="0"/>
              <a:t>DA prices ~$2,300, RT Prices ~$800</a:t>
            </a:r>
          </a:p>
          <a:p>
            <a:pPr lvl="3">
              <a:defRPr/>
            </a:pPr>
            <a:r>
              <a:rPr lang="en-US" altLang="en-US" sz="1600" dirty="0"/>
              <a:t>~100 MW of response</a:t>
            </a:r>
          </a:p>
          <a:p>
            <a:pPr lvl="2">
              <a:defRPr/>
            </a:pPr>
            <a:r>
              <a:rPr lang="en-US" altLang="en-US" sz="1800" dirty="0"/>
              <a:t>22 Sep 2019</a:t>
            </a:r>
          </a:p>
          <a:p>
            <a:pPr lvl="3">
              <a:defRPr/>
            </a:pPr>
            <a:r>
              <a:rPr lang="en-US" altLang="en-US" sz="1600" dirty="0"/>
              <a:t>RT prices ~$2,500, DA prices ~$53</a:t>
            </a:r>
          </a:p>
          <a:p>
            <a:pPr lvl="3">
              <a:defRPr/>
            </a:pPr>
            <a:r>
              <a:rPr lang="en-US" altLang="en-US" sz="1600" dirty="0"/>
              <a:t>No response</a:t>
            </a:r>
          </a:p>
          <a:p>
            <a:pPr lvl="2">
              <a:defRPr/>
            </a:pPr>
            <a:r>
              <a:rPr lang="en-US" altLang="en-US" sz="1800" dirty="0"/>
              <a:t>5 Oct 2019</a:t>
            </a:r>
          </a:p>
          <a:p>
            <a:pPr lvl="3">
              <a:defRPr/>
            </a:pPr>
            <a:r>
              <a:rPr lang="en-US" altLang="en-US" sz="1600" dirty="0"/>
              <a:t>RT prices ~$1,200, DA prices ~$163</a:t>
            </a:r>
          </a:p>
          <a:p>
            <a:pPr lvl="3">
              <a:defRPr/>
            </a:pPr>
            <a:r>
              <a:rPr lang="en-US" altLang="en-US" sz="1600" dirty="0"/>
              <a:t>No response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758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60EBA5AB-272A-48C7-A4EA-F85B5644A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Day-Ahead and Real-Time Price Day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AC3FF47-46C9-4C16-AE74-245D18CF42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5857" y="990600"/>
            <a:ext cx="6092285" cy="5053013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8D1E68-1489-42D6-A57D-60568266A4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837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Days with High Day-Ahead Prices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defRPr/>
            </a:pPr>
            <a:r>
              <a:rPr lang="en-US" altLang="en-US" sz="2200" dirty="0"/>
              <a:t>Threshold $800</a:t>
            </a:r>
          </a:p>
          <a:p>
            <a:pPr lvl="1">
              <a:defRPr/>
            </a:pPr>
            <a:r>
              <a:rPr lang="en-US" altLang="en-US" sz="1800" dirty="0"/>
              <a:t>Does not include 4CP/</a:t>
            </a:r>
            <a:r>
              <a:rPr lang="en-US" altLang="en-US" sz="1800" dirty="0" err="1"/>
              <a:t>NearCP</a:t>
            </a:r>
            <a:r>
              <a:rPr lang="en-US" altLang="en-US" sz="1800" dirty="0"/>
              <a:t> days (EEA1 days also not included)</a:t>
            </a:r>
          </a:p>
          <a:p>
            <a:pPr lvl="1">
              <a:defRPr/>
            </a:pPr>
            <a:r>
              <a:rPr lang="en-US" altLang="en-US" sz="2200" dirty="0"/>
              <a:t>7 days in analysis window.</a:t>
            </a:r>
          </a:p>
          <a:p>
            <a:pPr lvl="2">
              <a:defRPr/>
            </a:pPr>
            <a:r>
              <a:rPr lang="en-US" altLang="en-US" sz="1800" dirty="0"/>
              <a:t>16 Aug 2019 only day with response</a:t>
            </a:r>
          </a:p>
          <a:p>
            <a:pPr lvl="3">
              <a:defRPr/>
            </a:pPr>
            <a:r>
              <a:rPr lang="en-US" altLang="en-US" sz="1600" dirty="0"/>
              <a:t>Only day with high prices in DA and RT</a:t>
            </a:r>
          </a:p>
          <a:p>
            <a:pPr lvl="3">
              <a:defRPr/>
            </a:pPr>
            <a:r>
              <a:rPr lang="en-US" altLang="en-US" sz="1600" dirty="0"/>
              <a:t>DA prices ~$2,300, RT Prices ~$800</a:t>
            </a:r>
          </a:p>
          <a:p>
            <a:pPr lvl="3">
              <a:defRPr/>
            </a:pPr>
            <a:r>
              <a:rPr lang="en-US" altLang="en-US" sz="1600" dirty="0"/>
              <a:t>~100 MW of response</a:t>
            </a:r>
          </a:p>
          <a:p>
            <a:pPr lvl="2">
              <a:defRPr/>
            </a:pPr>
            <a:r>
              <a:rPr lang="en-US" altLang="en-US" sz="1800" dirty="0"/>
              <a:t>19 Aug 2019</a:t>
            </a:r>
          </a:p>
          <a:p>
            <a:pPr lvl="3">
              <a:defRPr/>
            </a:pPr>
            <a:r>
              <a:rPr lang="en-US" altLang="en-US" sz="1600" dirty="0"/>
              <a:t>RT prices ~$57, DA prices ~$1,000</a:t>
            </a:r>
          </a:p>
          <a:p>
            <a:pPr lvl="3">
              <a:defRPr/>
            </a:pPr>
            <a:r>
              <a:rPr lang="en-US" altLang="en-US" sz="1600" dirty="0"/>
              <a:t>~150 MW of response</a:t>
            </a:r>
          </a:p>
          <a:p>
            <a:pPr lvl="2">
              <a:defRPr/>
            </a:pPr>
            <a:r>
              <a:rPr lang="en-US" altLang="en-US" sz="1800" dirty="0"/>
              <a:t>20 Aug 2019</a:t>
            </a:r>
          </a:p>
          <a:p>
            <a:pPr lvl="3">
              <a:defRPr/>
            </a:pPr>
            <a:r>
              <a:rPr lang="en-US" altLang="en-US" sz="1600" dirty="0"/>
              <a:t>RT prices ~$59, DA prices ~$1,200</a:t>
            </a:r>
          </a:p>
          <a:p>
            <a:pPr lvl="3">
              <a:defRPr/>
            </a:pPr>
            <a:r>
              <a:rPr lang="en-US" altLang="en-US" sz="1600" dirty="0"/>
              <a:t>~50 MW of response</a:t>
            </a:r>
          </a:p>
          <a:p>
            <a:pPr lvl="2">
              <a:defRPr/>
            </a:pPr>
            <a:r>
              <a:rPr lang="en-US" altLang="en-US" sz="1800" dirty="0"/>
              <a:t>14 Aug 2020</a:t>
            </a:r>
          </a:p>
          <a:p>
            <a:pPr lvl="3">
              <a:defRPr/>
            </a:pPr>
            <a:r>
              <a:rPr lang="en-US" altLang="en-US" sz="1600" dirty="0"/>
              <a:t>RT prices ~$252, DA prices ~$1,200</a:t>
            </a:r>
          </a:p>
          <a:p>
            <a:pPr lvl="3">
              <a:defRPr/>
            </a:pPr>
            <a:r>
              <a:rPr lang="en-US" altLang="en-US" sz="1600" dirty="0"/>
              <a:t>~50 MW of response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123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60EBA5AB-272A-48C7-A4EA-F85B5644A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Day-Ahead Price Day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8D1E68-1489-42D6-A57D-60568266A4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872D8A0B-CDA4-4EDD-AAAF-C287B9321C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5857" y="990600"/>
            <a:ext cx="6092285" cy="5053013"/>
          </a:xfrm>
        </p:spPr>
      </p:pic>
    </p:spTree>
    <p:extLst>
      <p:ext uri="{BB962C8B-B14F-4D97-AF65-F5344CB8AC3E}">
        <p14:creationId xmlns:p14="http://schemas.microsoft.com/office/powerpoint/2010/main" val="2367037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4CP/</a:t>
            </a:r>
            <a:r>
              <a:rPr lang="en-US" dirty="0" err="1"/>
              <a:t>NearCP</a:t>
            </a:r>
            <a:r>
              <a:rPr lang="en-US" dirty="0"/>
              <a:t> Days no High Prices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defRPr/>
            </a:pPr>
            <a:r>
              <a:rPr lang="en-US" altLang="en-US" sz="2200" dirty="0"/>
              <a:t>21 days in analysis window.</a:t>
            </a:r>
          </a:p>
          <a:p>
            <a:pPr lvl="1">
              <a:defRPr/>
            </a:pPr>
            <a:r>
              <a:rPr lang="en-US" altLang="en-US" sz="2200" dirty="0"/>
              <a:t>14 days with response</a:t>
            </a:r>
          </a:p>
          <a:p>
            <a:pPr lvl="1">
              <a:defRPr/>
            </a:pPr>
            <a:r>
              <a:rPr lang="en-US" altLang="en-US" sz="2200" dirty="0"/>
              <a:t>52 – 96 Load Resources</a:t>
            </a:r>
          </a:p>
          <a:p>
            <a:pPr lvl="2">
              <a:defRPr/>
            </a:pPr>
            <a:r>
              <a:rPr lang="en-US" altLang="en-US" sz="1800" dirty="0"/>
              <a:t>Response ranged from 25 – 150 MW</a:t>
            </a:r>
          </a:p>
          <a:p>
            <a:pPr lvl="2">
              <a:defRPr/>
            </a:pPr>
            <a:r>
              <a:rPr lang="en-US" altLang="en-US" sz="1800" dirty="0"/>
              <a:t>Average ~70 MW</a:t>
            </a:r>
            <a:endParaRPr lang="en-US" alt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938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60EBA5AB-272A-48C7-A4EA-F85B5644A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Day-Ahead Price Day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8D1E68-1489-42D6-A57D-60568266A4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0AF6D155-A62A-4B1F-A7B2-7D2A2BF810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5857" y="990600"/>
            <a:ext cx="6092285" cy="5053013"/>
          </a:xfrm>
        </p:spPr>
      </p:pic>
    </p:spTree>
    <p:extLst>
      <p:ext uri="{BB962C8B-B14F-4D97-AF65-F5344CB8AC3E}">
        <p14:creationId xmlns:p14="http://schemas.microsoft.com/office/powerpoint/2010/main" val="2707324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3860800" y="2065338"/>
            <a:ext cx="1136650" cy="1925637"/>
            <a:chOff x="1968" y="672"/>
            <a:chExt cx="1416" cy="2400"/>
          </a:xfrm>
        </p:grpSpPr>
        <p:pic>
          <p:nvPicPr>
            <p:cNvPr id="6" name="Picture 4" descr="MCj0340308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672"/>
              <a:ext cx="1416" cy="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2496" y="1008"/>
              <a:ext cx="576" cy="3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 b="0">
                  <a:latin typeface="Britannic Bold" panose="020B0903060703020204" pitchFamily="34" charset="0"/>
                </a:rPr>
                <a:t>ON</a:t>
              </a: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2496" y="2353"/>
              <a:ext cx="739" cy="3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 b="0">
                  <a:latin typeface="Britannic Bold" panose="020B0903060703020204" pitchFamily="34" charset="0"/>
                </a:rPr>
                <a:t>OFF</a:t>
              </a:r>
            </a:p>
          </p:txBody>
        </p:sp>
      </p:grp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133600" y="5068888"/>
            <a:ext cx="5029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3205163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2051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hlinkClick r:id="rId3"/>
              </a:rPr>
              <a:t>craish@ercot.com</a:t>
            </a:r>
            <a:r>
              <a:rPr lang="en-US" altLang="en-US" sz="1800" b="0"/>
              <a:t>	512/248-3876</a:t>
            </a:r>
          </a:p>
        </p:txBody>
      </p:sp>
    </p:spTree>
    <p:extLst>
      <p:ext uri="{BB962C8B-B14F-4D97-AF65-F5344CB8AC3E}">
        <p14:creationId xmlns:p14="http://schemas.microsoft.com/office/powerpoint/2010/main" val="297115977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22046</TotalTime>
  <Words>390</Words>
  <Application>Microsoft Office PowerPoint</Application>
  <PresentationFormat>On-screen Show (4:3)</PresentationFormat>
  <Paragraphs>75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Britannic Bold</vt:lpstr>
      <vt:lpstr>Calibri</vt:lpstr>
      <vt:lpstr>1_Custom Design</vt:lpstr>
      <vt:lpstr>Office Theme</vt:lpstr>
      <vt:lpstr>PowerPoint Presentation</vt:lpstr>
      <vt:lpstr>Methodology </vt:lpstr>
      <vt:lpstr>Days with High Real-Time Prices</vt:lpstr>
      <vt:lpstr>High Day-Ahead and Real-Time Price Day</vt:lpstr>
      <vt:lpstr>Days with High Day-Ahead Prices</vt:lpstr>
      <vt:lpstr>High Day-Ahead Price Day</vt:lpstr>
      <vt:lpstr>4CP/NearCP Days no High Prices</vt:lpstr>
      <vt:lpstr>High Day-Ahead Price Day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Raish, Carl</cp:lastModifiedBy>
  <cp:revision>365</cp:revision>
  <cp:lastPrinted>2020-02-20T00:38:16Z</cp:lastPrinted>
  <dcterms:created xsi:type="dcterms:W3CDTF">2016-01-21T15:20:31Z</dcterms:created>
  <dcterms:modified xsi:type="dcterms:W3CDTF">2021-10-25T14:15:09Z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