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352" r:id="rId7"/>
    <p:sldId id="353" r:id="rId8"/>
    <p:sldId id="358" r:id="rId9"/>
    <p:sldId id="356" r:id="rId10"/>
    <p:sldId id="359" r:id="rId11"/>
    <p:sldId id="357" r:id="rId12"/>
    <p:sldId id="360" r:id="rId13"/>
    <p:sldId id="296" r:id="rId14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5" autoAdjust="0"/>
    <p:restoredTop sz="89926" autoAdjust="0"/>
  </p:normalViewPr>
  <p:slideViewPr>
    <p:cSldViewPr showGuides="1">
      <p:cViewPr varScale="1">
        <p:scale>
          <a:sx n="87" d="100"/>
          <a:sy n="87" d="100"/>
        </p:scale>
        <p:origin x="39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4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59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20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ERCOT Load Resource Price and 4CP Response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Wholesale Market Working Group – Oct 25, 2021</a:t>
            </a: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/>
              <a:t>Identify Load Resources active 1Jun 2019 – 30 Sep 2020</a:t>
            </a:r>
          </a:p>
          <a:p>
            <a:pPr lvl="1">
              <a:defRPr/>
            </a:pPr>
            <a:r>
              <a:rPr lang="en-US" altLang="en-US" sz="2200" dirty="0"/>
              <a:t>Determine unique ESIIDs</a:t>
            </a:r>
          </a:p>
          <a:p>
            <a:pPr lvl="2">
              <a:defRPr/>
            </a:pPr>
            <a:r>
              <a:rPr lang="en-US" altLang="en-US" sz="1800" dirty="0"/>
              <a:t>366 Resources</a:t>
            </a:r>
          </a:p>
          <a:p>
            <a:pPr lvl="2">
              <a:defRPr/>
            </a:pPr>
            <a:r>
              <a:rPr lang="en-US" altLang="en-US" sz="1800" dirty="0"/>
              <a:t>332 ESIIDs</a:t>
            </a:r>
          </a:p>
          <a:p>
            <a:pPr lvl="1">
              <a:defRPr/>
            </a:pPr>
            <a:r>
              <a:rPr lang="en-US" altLang="en-US" sz="2200" dirty="0"/>
              <a:t>Load Resource ESIIDs reported on RT or DA Indexed pricing for 2019 and 2020 ERCOT Surveys</a:t>
            </a:r>
          </a:p>
          <a:p>
            <a:pPr lvl="2">
              <a:defRPr/>
            </a:pPr>
            <a:r>
              <a:rPr lang="en-US" altLang="en-US" sz="1800" dirty="0"/>
              <a:t>201 ESIIDs</a:t>
            </a:r>
          </a:p>
          <a:p>
            <a:pPr lvl="1">
              <a:defRPr/>
            </a:pPr>
            <a:r>
              <a:rPr lang="en-US" altLang="en-US" sz="2200" dirty="0"/>
              <a:t>Analysis focused day-by-day on Load Resources with no AS Responsibility in 12:30 pm – 8:00 pm window</a:t>
            </a:r>
            <a:r>
              <a:rPr lang="en-US" altLang="en-US" sz="1800" dirty="0"/>
              <a:t>.</a:t>
            </a:r>
          </a:p>
          <a:p>
            <a:pPr lvl="1">
              <a:defRPr/>
            </a:pPr>
            <a:r>
              <a:rPr lang="en-US" altLang="en-US" sz="2200" dirty="0"/>
              <a:t>Initial analysis targeted </a:t>
            </a:r>
          </a:p>
          <a:p>
            <a:pPr lvl="2">
              <a:defRPr/>
            </a:pPr>
            <a:r>
              <a:rPr lang="en-US" altLang="en-US" sz="1800" dirty="0"/>
              <a:t>Load Resources associated with ESIIDs on Indexed Real Time Pricing.</a:t>
            </a:r>
          </a:p>
          <a:p>
            <a:pPr lvl="2">
              <a:defRPr/>
            </a:pPr>
            <a:r>
              <a:rPr lang="en-US" altLang="en-US" sz="1800" dirty="0"/>
              <a:t>Response on high price days (≥$800) and on 4CP/Near CP days.</a:t>
            </a:r>
          </a:p>
          <a:p>
            <a:pPr lvl="2">
              <a:defRPr/>
            </a:pPr>
            <a:r>
              <a:rPr lang="en-US" altLang="en-US" sz="1800" dirty="0"/>
              <a:t>‘Eyeball’ baselines used.</a:t>
            </a:r>
          </a:p>
          <a:p>
            <a:pPr lvl="2">
              <a:defRPr/>
            </a:pPr>
            <a:r>
              <a:rPr lang="en-US" altLang="en-US" sz="1800" dirty="0"/>
              <a:t>Load Resource telemetry data </a:t>
            </a:r>
            <a:endParaRPr lang="en-US" altLang="en-US" sz="2200" dirty="0"/>
          </a:p>
          <a:p>
            <a:pPr lvl="1">
              <a:defRPr/>
            </a:pPr>
            <a:endParaRPr lang="en-US" alt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9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Days with High Real-Time Prices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/>
              <a:t>Threshold $800</a:t>
            </a:r>
          </a:p>
          <a:p>
            <a:pPr lvl="1">
              <a:defRPr/>
            </a:pPr>
            <a:r>
              <a:rPr lang="en-US" altLang="en-US" sz="1800" dirty="0"/>
              <a:t>Does not include 4CP/</a:t>
            </a:r>
            <a:r>
              <a:rPr lang="en-US" altLang="en-US" sz="1800" dirty="0" err="1"/>
              <a:t>NearCP</a:t>
            </a:r>
            <a:r>
              <a:rPr lang="en-US" altLang="en-US" sz="1800" dirty="0"/>
              <a:t> days (EEA1 days also not included)</a:t>
            </a:r>
          </a:p>
          <a:p>
            <a:pPr lvl="1">
              <a:defRPr/>
            </a:pPr>
            <a:r>
              <a:rPr lang="en-US" altLang="en-US" sz="2200" dirty="0"/>
              <a:t>7 days in analysis window.</a:t>
            </a:r>
          </a:p>
          <a:p>
            <a:pPr lvl="2">
              <a:defRPr/>
            </a:pPr>
            <a:r>
              <a:rPr lang="en-US" altLang="en-US" sz="1800" dirty="0"/>
              <a:t>55 – 85 Load Resources</a:t>
            </a:r>
          </a:p>
          <a:p>
            <a:pPr lvl="2">
              <a:defRPr/>
            </a:pPr>
            <a:r>
              <a:rPr lang="en-US" altLang="en-US" sz="1800" dirty="0"/>
              <a:t>16 Aug 2019 only day with response</a:t>
            </a:r>
          </a:p>
          <a:p>
            <a:pPr lvl="3">
              <a:defRPr/>
            </a:pPr>
            <a:r>
              <a:rPr lang="en-US" altLang="en-US" sz="1600" dirty="0"/>
              <a:t>Only day with high prices in DA and RT</a:t>
            </a:r>
          </a:p>
          <a:p>
            <a:pPr lvl="3">
              <a:defRPr/>
            </a:pPr>
            <a:r>
              <a:rPr lang="en-US" altLang="en-US" sz="1600" dirty="0"/>
              <a:t>DA prices ~$2,300, RT Prices ~$800</a:t>
            </a:r>
          </a:p>
          <a:p>
            <a:pPr lvl="3">
              <a:defRPr/>
            </a:pPr>
            <a:r>
              <a:rPr lang="en-US" altLang="en-US" sz="1600" dirty="0"/>
              <a:t>~100 MW of response</a:t>
            </a:r>
          </a:p>
          <a:p>
            <a:pPr lvl="2">
              <a:defRPr/>
            </a:pPr>
            <a:r>
              <a:rPr lang="en-US" altLang="en-US" sz="1800" dirty="0"/>
              <a:t>22 Sep 2019</a:t>
            </a:r>
          </a:p>
          <a:p>
            <a:pPr lvl="3">
              <a:defRPr/>
            </a:pPr>
            <a:r>
              <a:rPr lang="en-US" altLang="en-US" sz="1600" dirty="0"/>
              <a:t>RT prices ~$2,500, DA prices ~$53</a:t>
            </a:r>
          </a:p>
          <a:p>
            <a:pPr lvl="3">
              <a:defRPr/>
            </a:pPr>
            <a:r>
              <a:rPr lang="en-US" altLang="en-US" sz="1600" dirty="0"/>
              <a:t>No response</a:t>
            </a:r>
          </a:p>
          <a:p>
            <a:pPr lvl="2">
              <a:defRPr/>
            </a:pPr>
            <a:r>
              <a:rPr lang="en-US" altLang="en-US" sz="1800" dirty="0"/>
              <a:t>5 Oct 2019</a:t>
            </a:r>
          </a:p>
          <a:p>
            <a:pPr lvl="3">
              <a:defRPr/>
            </a:pPr>
            <a:r>
              <a:rPr lang="en-US" altLang="en-US" sz="1600" dirty="0"/>
              <a:t>RT prices ~$1,200, DA prices ~$163</a:t>
            </a:r>
          </a:p>
          <a:p>
            <a:pPr lvl="3">
              <a:defRPr/>
            </a:pPr>
            <a:r>
              <a:rPr lang="en-US" altLang="en-US" sz="1600" dirty="0"/>
              <a:t>No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0EBA5AB-272A-48C7-A4EA-F85B5644A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Day-Ahead and Real-Time Price Day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AC3FF47-46C9-4C16-AE74-245D18CF42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5857" y="990600"/>
            <a:ext cx="6092285" cy="505301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D1E68-1489-42D6-A57D-60568266A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37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Days with High Day-Ahead Prices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/>
              <a:t>Threshold $800</a:t>
            </a:r>
          </a:p>
          <a:p>
            <a:pPr lvl="1">
              <a:defRPr/>
            </a:pPr>
            <a:r>
              <a:rPr lang="en-US" altLang="en-US" sz="1800" dirty="0"/>
              <a:t>Does not include 4CP/</a:t>
            </a:r>
            <a:r>
              <a:rPr lang="en-US" altLang="en-US" sz="1800" dirty="0" err="1"/>
              <a:t>NearCP</a:t>
            </a:r>
            <a:r>
              <a:rPr lang="en-US" altLang="en-US" sz="1800" dirty="0"/>
              <a:t> days (EEA1 days also not included)</a:t>
            </a:r>
          </a:p>
          <a:p>
            <a:pPr lvl="1">
              <a:defRPr/>
            </a:pPr>
            <a:r>
              <a:rPr lang="en-US" altLang="en-US" sz="2200" dirty="0"/>
              <a:t>7 days in analysis window.</a:t>
            </a:r>
          </a:p>
          <a:p>
            <a:pPr lvl="2">
              <a:defRPr/>
            </a:pPr>
            <a:r>
              <a:rPr lang="en-US" altLang="en-US" sz="1800" dirty="0"/>
              <a:t>16 Aug 2019 only day with response</a:t>
            </a:r>
          </a:p>
          <a:p>
            <a:pPr lvl="3">
              <a:defRPr/>
            </a:pPr>
            <a:r>
              <a:rPr lang="en-US" altLang="en-US" sz="1600" dirty="0"/>
              <a:t>Only day with high prices in DA and RT</a:t>
            </a:r>
          </a:p>
          <a:p>
            <a:pPr lvl="3">
              <a:defRPr/>
            </a:pPr>
            <a:r>
              <a:rPr lang="en-US" altLang="en-US" sz="1600" dirty="0"/>
              <a:t>DA prices ~$2,300, RT Prices ~$800</a:t>
            </a:r>
          </a:p>
          <a:p>
            <a:pPr lvl="3">
              <a:defRPr/>
            </a:pPr>
            <a:r>
              <a:rPr lang="en-US" altLang="en-US" sz="1600" dirty="0"/>
              <a:t>~100 MW of response</a:t>
            </a:r>
          </a:p>
          <a:p>
            <a:pPr lvl="2">
              <a:defRPr/>
            </a:pPr>
            <a:r>
              <a:rPr lang="en-US" altLang="en-US" sz="1800" dirty="0"/>
              <a:t>19 Aug 2019</a:t>
            </a:r>
          </a:p>
          <a:p>
            <a:pPr lvl="3">
              <a:defRPr/>
            </a:pPr>
            <a:r>
              <a:rPr lang="en-US" altLang="en-US" sz="1600" dirty="0"/>
              <a:t>RT prices ~$57, DA prices ~$1,000</a:t>
            </a:r>
          </a:p>
          <a:p>
            <a:pPr lvl="3">
              <a:defRPr/>
            </a:pPr>
            <a:r>
              <a:rPr lang="en-US" altLang="en-US" sz="1600" dirty="0"/>
              <a:t>~150 MW of response</a:t>
            </a:r>
          </a:p>
          <a:p>
            <a:pPr lvl="2">
              <a:defRPr/>
            </a:pPr>
            <a:r>
              <a:rPr lang="en-US" altLang="en-US" sz="1800" dirty="0"/>
              <a:t>20 Aug 2019</a:t>
            </a:r>
          </a:p>
          <a:p>
            <a:pPr lvl="3">
              <a:defRPr/>
            </a:pPr>
            <a:r>
              <a:rPr lang="en-US" altLang="en-US" sz="1600" dirty="0"/>
              <a:t>RT prices ~$59, DA prices ~$1,200</a:t>
            </a:r>
          </a:p>
          <a:p>
            <a:pPr lvl="3">
              <a:defRPr/>
            </a:pPr>
            <a:r>
              <a:rPr lang="en-US" altLang="en-US" sz="1600" dirty="0"/>
              <a:t>~50 MW of response</a:t>
            </a:r>
          </a:p>
          <a:p>
            <a:pPr lvl="2">
              <a:defRPr/>
            </a:pPr>
            <a:r>
              <a:rPr lang="en-US" altLang="en-US" sz="1800" dirty="0"/>
              <a:t>14 Aug 2020</a:t>
            </a:r>
          </a:p>
          <a:p>
            <a:pPr lvl="3">
              <a:defRPr/>
            </a:pPr>
            <a:r>
              <a:rPr lang="en-US" altLang="en-US" sz="1600" dirty="0"/>
              <a:t>RT prices ~$252, DA prices ~$1,200</a:t>
            </a:r>
          </a:p>
          <a:p>
            <a:pPr lvl="3">
              <a:defRPr/>
            </a:pPr>
            <a:r>
              <a:rPr lang="en-US" altLang="en-US" sz="1600" dirty="0"/>
              <a:t>~50 MW of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23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0EBA5AB-272A-48C7-A4EA-F85B5644A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Day-Ahead Price 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D1E68-1489-42D6-A57D-60568266A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72D8A0B-CDA4-4EDD-AAAF-C287B9321C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5857" y="990600"/>
            <a:ext cx="6092285" cy="5053013"/>
          </a:xfrm>
        </p:spPr>
      </p:pic>
    </p:spTree>
    <p:extLst>
      <p:ext uri="{BB962C8B-B14F-4D97-AF65-F5344CB8AC3E}">
        <p14:creationId xmlns:p14="http://schemas.microsoft.com/office/powerpoint/2010/main" val="2367037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4CP/</a:t>
            </a:r>
            <a:r>
              <a:rPr lang="en-US" dirty="0" err="1"/>
              <a:t>NearCP</a:t>
            </a:r>
            <a:r>
              <a:rPr lang="en-US" dirty="0"/>
              <a:t> Days no High Prices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/>
              <a:t>21 days in analysis window.</a:t>
            </a:r>
          </a:p>
          <a:p>
            <a:pPr lvl="1">
              <a:defRPr/>
            </a:pPr>
            <a:r>
              <a:rPr lang="en-US" altLang="en-US" sz="2200" dirty="0"/>
              <a:t>14 days with response</a:t>
            </a:r>
          </a:p>
          <a:p>
            <a:pPr lvl="1">
              <a:defRPr/>
            </a:pPr>
            <a:r>
              <a:rPr lang="en-US" altLang="en-US" sz="2200" dirty="0"/>
              <a:t>52 – 96 Load Resources</a:t>
            </a:r>
          </a:p>
          <a:p>
            <a:pPr lvl="2">
              <a:defRPr/>
            </a:pPr>
            <a:r>
              <a:rPr lang="en-US" altLang="en-US" sz="1800" dirty="0"/>
              <a:t>Response ranged from 25 – 150 MW</a:t>
            </a:r>
          </a:p>
          <a:p>
            <a:pPr lvl="2">
              <a:defRPr/>
            </a:pPr>
            <a:r>
              <a:rPr lang="en-US" altLang="en-US" sz="1800" dirty="0"/>
              <a:t>Average ~70 MW</a:t>
            </a:r>
            <a:endParaRPr lang="en-US" alt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3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0EBA5AB-272A-48C7-A4EA-F85B5644A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Day-Ahead Price 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D1E68-1489-42D6-A57D-60568266A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AF6D155-A62A-4B1F-A7B2-7D2A2BF810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5857" y="990600"/>
            <a:ext cx="6092285" cy="5053013"/>
          </a:xfrm>
        </p:spPr>
      </p:pic>
    </p:spTree>
    <p:extLst>
      <p:ext uri="{BB962C8B-B14F-4D97-AF65-F5344CB8AC3E}">
        <p14:creationId xmlns:p14="http://schemas.microsoft.com/office/powerpoint/2010/main" val="2707324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22046</TotalTime>
  <Words>390</Words>
  <Application>Microsoft Office PowerPoint</Application>
  <PresentationFormat>On-screen Show (4:3)</PresentationFormat>
  <Paragraphs>75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Methodology </vt:lpstr>
      <vt:lpstr>Days with High Real-Time Prices</vt:lpstr>
      <vt:lpstr>High Day-Ahead and Real-Time Price Day</vt:lpstr>
      <vt:lpstr>Days with High Day-Ahead Prices</vt:lpstr>
      <vt:lpstr>High Day-Ahead Price Day</vt:lpstr>
      <vt:lpstr>4CP/NearCP Days no High Prices</vt:lpstr>
      <vt:lpstr>High Day-Ahead Price Day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365</cp:revision>
  <cp:lastPrinted>2020-02-20T00:38:16Z</cp:lastPrinted>
  <dcterms:created xsi:type="dcterms:W3CDTF">2016-01-21T15:20:31Z</dcterms:created>
  <dcterms:modified xsi:type="dcterms:W3CDTF">2021-10-25T14:15:09Z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