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3" r:id="rId7"/>
  </p:sldMasterIdLst>
  <p:notesMasterIdLst>
    <p:notesMasterId r:id="rId23"/>
  </p:notesMasterIdLst>
  <p:handoutMasterIdLst>
    <p:handoutMasterId r:id="rId24"/>
  </p:handoutMasterIdLst>
  <p:sldIdLst>
    <p:sldId id="355" r:id="rId8"/>
    <p:sldId id="509" r:id="rId9"/>
    <p:sldId id="553" r:id="rId10"/>
    <p:sldId id="554" r:id="rId11"/>
    <p:sldId id="448" r:id="rId12"/>
    <p:sldId id="562" r:id="rId13"/>
    <p:sldId id="552" r:id="rId14"/>
    <p:sldId id="551" r:id="rId15"/>
    <p:sldId id="536" r:id="rId16"/>
    <p:sldId id="557" r:id="rId17"/>
    <p:sldId id="558" r:id="rId18"/>
    <p:sldId id="412" r:id="rId19"/>
    <p:sldId id="561" r:id="rId20"/>
    <p:sldId id="559" r:id="rId21"/>
    <p:sldId id="56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93C61"/>
    <a:srgbClr val="0076C6"/>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8"/>
    <p:restoredTop sz="94723"/>
  </p:normalViewPr>
  <p:slideViewPr>
    <p:cSldViewPr showGuides="1">
      <p:cViewPr varScale="1">
        <p:scale>
          <a:sx n="101" d="100"/>
          <a:sy n="101" d="100"/>
        </p:scale>
        <p:origin x="1686"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10/25/2021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2</a:t>
            </a:fld>
            <a:endParaRPr lang="en-US" dirty="0"/>
          </a:p>
        </p:txBody>
      </p:sp>
    </p:spTree>
    <p:extLst>
      <p:ext uri="{BB962C8B-B14F-4D97-AF65-F5344CB8AC3E}">
        <p14:creationId xmlns:p14="http://schemas.microsoft.com/office/powerpoint/2010/main" val="1190075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15</a:t>
            </a:fld>
            <a:endParaRPr lang="en-US" dirty="0"/>
          </a:p>
        </p:txBody>
      </p:sp>
    </p:spTree>
    <p:extLst>
      <p:ext uri="{BB962C8B-B14F-4D97-AF65-F5344CB8AC3E}">
        <p14:creationId xmlns:p14="http://schemas.microsoft.com/office/powerpoint/2010/main" val="4255909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3</a:t>
            </a:fld>
            <a:endParaRPr lang="en-US" dirty="0"/>
          </a:p>
        </p:txBody>
      </p:sp>
    </p:spTree>
    <p:extLst>
      <p:ext uri="{BB962C8B-B14F-4D97-AF65-F5344CB8AC3E}">
        <p14:creationId xmlns:p14="http://schemas.microsoft.com/office/powerpoint/2010/main" val="3440149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4</a:t>
            </a:fld>
            <a:endParaRPr lang="en-US" dirty="0"/>
          </a:p>
        </p:txBody>
      </p:sp>
    </p:spTree>
    <p:extLst>
      <p:ext uri="{BB962C8B-B14F-4D97-AF65-F5344CB8AC3E}">
        <p14:creationId xmlns:p14="http://schemas.microsoft.com/office/powerpoint/2010/main" val="1238209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7</a:t>
            </a:fld>
            <a:endParaRPr lang="en-US" dirty="0"/>
          </a:p>
        </p:txBody>
      </p:sp>
    </p:spTree>
    <p:extLst>
      <p:ext uri="{BB962C8B-B14F-4D97-AF65-F5344CB8AC3E}">
        <p14:creationId xmlns:p14="http://schemas.microsoft.com/office/powerpoint/2010/main" val="4114372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8</a:t>
            </a:fld>
            <a:endParaRPr lang="en-US" dirty="0"/>
          </a:p>
        </p:txBody>
      </p:sp>
    </p:spTree>
    <p:extLst>
      <p:ext uri="{BB962C8B-B14F-4D97-AF65-F5344CB8AC3E}">
        <p14:creationId xmlns:p14="http://schemas.microsoft.com/office/powerpoint/2010/main" val="2391022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9</a:t>
            </a:fld>
            <a:endParaRPr lang="en-US" dirty="0"/>
          </a:p>
        </p:txBody>
      </p:sp>
    </p:spTree>
    <p:extLst>
      <p:ext uri="{BB962C8B-B14F-4D97-AF65-F5344CB8AC3E}">
        <p14:creationId xmlns:p14="http://schemas.microsoft.com/office/powerpoint/2010/main" val="3140116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10</a:t>
            </a:fld>
            <a:endParaRPr lang="en-US" dirty="0"/>
          </a:p>
        </p:txBody>
      </p:sp>
    </p:spTree>
    <p:extLst>
      <p:ext uri="{BB962C8B-B14F-4D97-AF65-F5344CB8AC3E}">
        <p14:creationId xmlns:p14="http://schemas.microsoft.com/office/powerpoint/2010/main" val="1074405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13</a:t>
            </a:fld>
            <a:endParaRPr lang="en-US" dirty="0"/>
          </a:p>
        </p:txBody>
      </p:sp>
    </p:spTree>
    <p:extLst>
      <p:ext uri="{BB962C8B-B14F-4D97-AF65-F5344CB8AC3E}">
        <p14:creationId xmlns:p14="http://schemas.microsoft.com/office/powerpoint/2010/main" val="1766372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BD9533-7C8D-4997-A7FB-4194A59E14A8}" type="slidenum">
              <a:rPr lang="en-US" smtClean="0"/>
              <a:pPr>
                <a:defRPr/>
              </a:pPr>
              <a:t>14</a:t>
            </a:fld>
            <a:endParaRPr lang="en-US" dirty="0"/>
          </a:p>
        </p:txBody>
      </p:sp>
    </p:spTree>
    <p:extLst>
      <p:ext uri="{BB962C8B-B14F-4D97-AF65-F5344CB8AC3E}">
        <p14:creationId xmlns:p14="http://schemas.microsoft.com/office/powerpoint/2010/main" val="4168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31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872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405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114800" y="2213283"/>
            <a:ext cx="4572000" cy="3908762"/>
          </a:xfrm>
          <a:prstGeom prst="rect">
            <a:avLst/>
          </a:prstGeom>
          <a:noFill/>
        </p:spPr>
        <p:txBody>
          <a:bodyPr wrap="square" rtlCol="0">
            <a:spAutoFit/>
          </a:bodyPr>
          <a:lstStyle/>
          <a:p>
            <a:pPr>
              <a:spcBef>
                <a:spcPct val="0"/>
              </a:spcBef>
            </a:pPr>
            <a:r>
              <a:rPr lang="en-US" sz="2400" b="1" dirty="0"/>
              <a:t>Preliminary Winter 2021-22 Probabilistic Resource Adequacy Risk Assessment</a:t>
            </a:r>
          </a:p>
          <a:p>
            <a:endParaRPr lang="en-US" sz="2000" b="1" dirty="0">
              <a:solidFill>
                <a:schemeClr val="tx2"/>
              </a:solidFill>
            </a:endParaRPr>
          </a:p>
          <a:p>
            <a:pPr>
              <a:spcBef>
                <a:spcPct val="0"/>
              </a:spcBef>
            </a:pPr>
            <a:r>
              <a:rPr lang="en-US" altLang="en-US" sz="2000" b="1" dirty="0"/>
              <a:t>Supply Analysis Working Group</a:t>
            </a:r>
          </a:p>
          <a:p>
            <a:pPr algn="ctr">
              <a:spcBef>
                <a:spcPct val="0"/>
              </a:spcBef>
            </a:pPr>
            <a:endParaRPr lang="en-US" sz="2000" dirty="0"/>
          </a:p>
          <a:p>
            <a:r>
              <a:rPr lang="en-US" dirty="0"/>
              <a:t>Pete Warnken</a:t>
            </a:r>
          </a:p>
          <a:p>
            <a:r>
              <a:rPr lang="en-US" dirty="0"/>
              <a:t>Resource Adequacy Dept.</a:t>
            </a:r>
          </a:p>
          <a:p>
            <a:endParaRPr lang="en-US" sz="2000" b="1" dirty="0">
              <a:solidFill>
                <a:schemeClr val="tx2"/>
              </a:solidFill>
            </a:endParaRPr>
          </a:p>
          <a:p>
            <a:endParaRPr lang="en-US" sz="2000" b="1" dirty="0">
              <a:solidFill>
                <a:schemeClr val="tx2"/>
              </a:solidFill>
            </a:endParaRPr>
          </a:p>
          <a:p>
            <a:endParaRPr lang="en-US" dirty="0">
              <a:solidFill>
                <a:schemeClr val="tx2"/>
              </a:solidFill>
            </a:endParaRPr>
          </a:p>
          <a:p>
            <a:r>
              <a:rPr lang="en-US" dirty="0">
                <a:solidFill>
                  <a:schemeClr val="tx2"/>
                </a:solidFill>
              </a:rPr>
              <a:t>October 29, 2021</a:t>
            </a:r>
          </a:p>
        </p:txBody>
      </p:sp>
    </p:spTree>
    <p:extLst>
      <p:ext uri="{BB962C8B-B14F-4D97-AF65-F5344CB8AC3E}">
        <p14:creationId xmlns:p14="http://schemas.microsoft.com/office/powerpoint/2010/main" val="3489498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dirty="0"/>
              <a:t>CAFOR Variance Contributions from Key Risk Variables</a:t>
            </a:r>
          </a:p>
        </p:txBody>
      </p:sp>
      <p:sp>
        <p:nvSpPr>
          <p:cNvPr id="4" name="Content Placeholder 2"/>
          <p:cNvSpPr>
            <a:spLocks noGrp="1"/>
          </p:cNvSpPr>
          <p:nvPr>
            <p:ph idx="1"/>
          </p:nvPr>
        </p:nvSpPr>
        <p:spPr>
          <a:xfrm>
            <a:off x="381000" y="838199"/>
            <a:ext cx="8382000" cy="3352801"/>
          </a:xfrm>
          <a:noFill/>
        </p:spPr>
        <p:txBody>
          <a:bodyPr>
            <a:noAutofit/>
          </a:bodyPr>
          <a:lstStyle/>
          <a:p>
            <a:pPr>
              <a:spcBef>
                <a:spcPts val="400"/>
              </a:spcBef>
              <a:spcAft>
                <a:spcPts val="400"/>
              </a:spcAft>
            </a:pPr>
            <a:r>
              <a:rPr lang="en-US" sz="2000" kern="0" dirty="0">
                <a:solidFill>
                  <a:schemeClr val="tx2"/>
                </a:solidFill>
              </a:rPr>
              <a:t>The chart below shows the percentage contributions to the variability in CAFOR for 8 AM for the key risk variables: wind, demand, and thermal unplanned outages. (The contributions for other risk variables are not shown as they are less then 1%.)</a:t>
            </a:r>
          </a:p>
          <a:p>
            <a:pPr>
              <a:spcBef>
                <a:spcPts val="400"/>
              </a:spcBef>
              <a:spcAft>
                <a:spcPts val="400"/>
              </a:spcAft>
            </a:pPr>
            <a:r>
              <a:rPr lang="en-US" sz="2000" kern="0" dirty="0">
                <a:solidFill>
                  <a:schemeClr val="tx2"/>
                </a:solidFill>
              </a:rPr>
              <a:t>Wind contributes the largest variance at 70.9% (in a positive direction), while demand and thermal unplanned outages contribute much less to the variance (in a negative direction). </a:t>
            </a:r>
          </a:p>
          <a:p>
            <a:pPr>
              <a:spcBef>
                <a:spcPts val="400"/>
              </a:spcBef>
              <a:spcAft>
                <a:spcPts val="400"/>
              </a:spcAft>
            </a:pPr>
            <a:r>
              <a:rPr lang="en-US" sz="2000" kern="0" dirty="0">
                <a:solidFill>
                  <a:schemeClr val="tx2"/>
                </a:solidFill>
              </a:rPr>
              <a:t>While the capacity share of solar is increasing, solar production variability is significantly less than for wind, so it is currently a minor contributor for explaining the variability in CAFOR results.</a:t>
            </a:r>
          </a:p>
          <a:p>
            <a:pPr lvl="1">
              <a:spcBef>
                <a:spcPts val="400"/>
              </a:spcBef>
              <a:spcAft>
                <a:spcPts val="400"/>
              </a:spcAft>
            </a:pPr>
            <a:endParaRPr lang="en-US" sz="18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10" name="Picture 9">
            <a:extLst>
              <a:ext uri="{FF2B5EF4-FFF2-40B4-BE49-F238E27FC236}">
                <a16:creationId xmlns:a16="http://schemas.microsoft.com/office/drawing/2014/main" id="{BB03649A-6EBF-4BFA-9F22-B92A54563D61}"/>
              </a:ext>
            </a:extLst>
          </p:cNvPr>
          <p:cNvPicPr>
            <a:picLocks noChangeAspect="1"/>
          </p:cNvPicPr>
          <p:nvPr/>
        </p:nvPicPr>
        <p:blipFill>
          <a:blip r:embed="rId3"/>
          <a:stretch>
            <a:fillRect/>
          </a:stretch>
        </p:blipFill>
        <p:spPr>
          <a:xfrm>
            <a:off x="914400" y="4274257"/>
            <a:ext cx="7657467" cy="1963843"/>
          </a:xfrm>
          <a:prstGeom prst="rect">
            <a:avLst/>
          </a:prstGeom>
        </p:spPr>
      </p:pic>
    </p:spTree>
    <p:extLst>
      <p:ext uri="{BB962C8B-B14F-4D97-AF65-F5344CB8AC3E}">
        <p14:creationId xmlns:p14="http://schemas.microsoft.com/office/powerpoint/2010/main" val="1768113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2133600"/>
          </a:xfrm>
        </p:spPr>
        <p:txBody>
          <a:bodyPr/>
          <a:lstStyle/>
          <a:p>
            <a:r>
              <a:rPr lang="en-US" altLang="en-US" sz="3200" dirty="0"/>
              <a:t>Risk Assessment Based on a </a:t>
            </a:r>
            <a:br>
              <a:rPr lang="en-US" altLang="en-US" sz="3200" dirty="0"/>
            </a:br>
            <a:r>
              <a:rPr lang="en-US" altLang="en-US" sz="3200" b="1" dirty="0"/>
              <a:t>0.5% Probability</a:t>
            </a:r>
            <a:r>
              <a:rPr lang="en-US" altLang="en-US" sz="3200" dirty="0"/>
              <a:t> of an Exceptional Winter Weather Event (Comparable to Winter Storm Uri)</a:t>
            </a:r>
          </a:p>
        </p:txBody>
      </p:sp>
    </p:spTree>
    <p:extLst>
      <p:ext uri="{BB962C8B-B14F-4D97-AF65-F5344CB8AC3E}">
        <p14:creationId xmlns:p14="http://schemas.microsoft.com/office/powerpoint/2010/main" val="1958442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lang="en-US" sz="2600" dirty="0"/>
              <a:t>Thermal Unplanned Outage Probability Distribution: 0.5% Exceptional Winter Weather Event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pic>
        <p:nvPicPr>
          <p:cNvPr id="10" name="Picture 9">
            <a:extLst>
              <a:ext uri="{FF2B5EF4-FFF2-40B4-BE49-F238E27FC236}">
                <a16:creationId xmlns:a16="http://schemas.microsoft.com/office/drawing/2014/main" id="{C479D52A-1247-4635-ADF7-C385CA196897}"/>
              </a:ext>
            </a:extLst>
          </p:cNvPr>
          <p:cNvPicPr>
            <a:picLocks noChangeAspect="1"/>
          </p:cNvPicPr>
          <p:nvPr/>
        </p:nvPicPr>
        <p:blipFill>
          <a:blip r:embed="rId2"/>
          <a:stretch>
            <a:fillRect/>
          </a:stretch>
        </p:blipFill>
        <p:spPr>
          <a:xfrm>
            <a:off x="1033685" y="1600200"/>
            <a:ext cx="7076630" cy="2895600"/>
          </a:xfrm>
          <a:prstGeom prst="rect">
            <a:avLst/>
          </a:prstGeom>
        </p:spPr>
      </p:pic>
      <p:pic>
        <p:nvPicPr>
          <p:cNvPr id="12" name="Picture 11">
            <a:extLst>
              <a:ext uri="{FF2B5EF4-FFF2-40B4-BE49-F238E27FC236}">
                <a16:creationId xmlns:a16="http://schemas.microsoft.com/office/drawing/2014/main" id="{9E28A5AB-E72C-4FC3-935A-4268E33CA14B}"/>
              </a:ext>
            </a:extLst>
          </p:cNvPr>
          <p:cNvPicPr>
            <a:picLocks noChangeAspect="1"/>
          </p:cNvPicPr>
          <p:nvPr/>
        </p:nvPicPr>
        <p:blipFill>
          <a:blip r:embed="rId3"/>
          <a:stretch>
            <a:fillRect/>
          </a:stretch>
        </p:blipFill>
        <p:spPr>
          <a:xfrm>
            <a:off x="2747794" y="4954415"/>
            <a:ext cx="3648412" cy="1100554"/>
          </a:xfrm>
          <a:prstGeom prst="rect">
            <a:avLst/>
          </a:prstGeom>
        </p:spPr>
      </p:pic>
      <p:sp>
        <p:nvSpPr>
          <p:cNvPr id="18" name="TextBox 17">
            <a:extLst>
              <a:ext uri="{FF2B5EF4-FFF2-40B4-BE49-F238E27FC236}">
                <a16:creationId xmlns:a16="http://schemas.microsoft.com/office/drawing/2014/main" id="{58186C86-7BE6-42B9-BFE0-B227193F6009}"/>
              </a:ext>
            </a:extLst>
          </p:cNvPr>
          <p:cNvSpPr txBox="1"/>
          <p:nvPr/>
        </p:nvSpPr>
        <p:spPr>
          <a:xfrm>
            <a:off x="3352800" y="4538246"/>
            <a:ext cx="2590800" cy="338554"/>
          </a:xfrm>
          <a:prstGeom prst="rect">
            <a:avLst/>
          </a:prstGeom>
          <a:noFill/>
        </p:spPr>
        <p:txBody>
          <a:bodyPr wrap="square" rtlCol="0">
            <a:spAutoFit/>
          </a:bodyPr>
          <a:lstStyle/>
          <a:p>
            <a:pPr algn="ctr"/>
            <a:r>
              <a:rPr lang="en-US" sz="1600" dirty="0"/>
              <a:t>Megawatts (MW)</a:t>
            </a:r>
          </a:p>
        </p:txBody>
      </p:sp>
    </p:spTree>
    <p:extLst>
      <p:ext uri="{BB962C8B-B14F-4D97-AF65-F5344CB8AC3E}">
        <p14:creationId xmlns:p14="http://schemas.microsoft.com/office/powerpoint/2010/main" val="48252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sz="2200" dirty="0"/>
              <a:t>Range of CAFOR Outcomes for Hour-ending 8 AM</a:t>
            </a:r>
          </a:p>
        </p:txBody>
      </p:sp>
      <p:sp>
        <p:nvSpPr>
          <p:cNvPr id="4" name="Content Placeholder 2"/>
          <p:cNvSpPr>
            <a:spLocks noGrp="1"/>
          </p:cNvSpPr>
          <p:nvPr>
            <p:ph idx="1"/>
          </p:nvPr>
        </p:nvSpPr>
        <p:spPr>
          <a:xfrm>
            <a:off x="380999" y="838195"/>
            <a:ext cx="8534401" cy="2133605"/>
          </a:xfrm>
          <a:noFill/>
        </p:spPr>
        <p:txBody>
          <a:bodyPr>
            <a:noAutofit/>
          </a:bodyPr>
          <a:lstStyle/>
          <a:p>
            <a:pPr>
              <a:spcBef>
                <a:spcPts val="400"/>
              </a:spcBef>
              <a:spcAft>
                <a:spcPts val="400"/>
              </a:spcAft>
            </a:pPr>
            <a:r>
              <a:rPr lang="en-US" sz="1800" kern="0" dirty="0">
                <a:solidFill>
                  <a:schemeClr val="tx2"/>
                </a:solidFill>
              </a:rPr>
              <a:t>The chart below shows the range of CAFOR outcomes; each bar reflects the frequency and associated probability of CAFOR amounts falling within a small range (or bin) of values.</a:t>
            </a:r>
          </a:p>
          <a:p>
            <a:pPr>
              <a:spcBef>
                <a:spcPts val="400"/>
              </a:spcBef>
              <a:spcAft>
                <a:spcPts val="400"/>
              </a:spcAft>
            </a:pPr>
            <a:r>
              <a:rPr lang="en-US" sz="1800" kern="0" dirty="0">
                <a:solidFill>
                  <a:schemeClr val="tx2"/>
                </a:solidFill>
              </a:rPr>
              <a:t>The chart compares CAFOR percentile values for the 1.0% and 0.5% exceptional storm probability simulations. CAFOR increases by an average of 64 MW across the percentile values; excluding the 0% percentile (or maximum) trial value raises the average increase to 212 MW.</a:t>
            </a:r>
            <a:endParaRPr lang="en-US" sz="1400" kern="0" dirty="0">
              <a:solidFill>
                <a:schemeClr val="tx2"/>
              </a:solidFill>
            </a:endParaRPr>
          </a:p>
          <a:p>
            <a:pPr lvl="1">
              <a:spcBef>
                <a:spcPts val="400"/>
              </a:spcBef>
              <a:spcAft>
                <a:spcPts val="400"/>
              </a:spcAft>
            </a:pPr>
            <a:endParaRPr lang="en-US" sz="1600" kern="0" dirty="0">
              <a:solidFill>
                <a:schemeClr val="tx2"/>
              </a:solidFill>
            </a:endParaRPr>
          </a:p>
          <a:p>
            <a:pPr lvl="1">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13</a:t>
            </a:fld>
            <a:endParaRPr lang="en-US" dirty="0"/>
          </a:p>
        </p:txBody>
      </p:sp>
      <p:grpSp>
        <p:nvGrpSpPr>
          <p:cNvPr id="17" name="Group 16">
            <a:extLst>
              <a:ext uri="{FF2B5EF4-FFF2-40B4-BE49-F238E27FC236}">
                <a16:creationId xmlns:a16="http://schemas.microsoft.com/office/drawing/2014/main" id="{7E5725F3-F6FB-4F0C-B394-DC389C08B6ED}"/>
              </a:ext>
            </a:extLst>
          </p:cNvPr>
          <p:cNvGrpSpPr/>
          <p:nvPr/>
        </p:nvGrpSpPr>
        <p:grpSpPr>
          <a:xfrm>
            <a:off x="1485900" y="3022391"/>
            <a:ext cx="6172200" cy="3253154"/>
            <a:chOff x="1101810" y="2925946"/>
            <a:chExt cx="7005869" cy="3246254"/>
          </a:xfrm>
        </p:grpSpPr>
        <p:pic>
          <p:nvPicPr>
            <p:cNvPr id="15" name="Picture 14">
              <a:extLst>
                <a:ext uri="{FF2B5EF4-FFF2-40B4-BE49-F238E27FC236}">
                  <a16:creationId xmlns:a16="http://schemas.microsoft.com/office/drawing/2014/main" id="{B9C39C7D-F1D2-4E65-B804-D3105CF38CAE}"/>
                </a:ext>
              </a:extLst>
            </p:cNvPr>
            <p:cNvPicPr>
              <a:picLocks noChangeAspect="1"/>
            </p:cNvPicPr>
            <p:nvPr/>
          </p:nvPicPr>
          <p:blipFill>
            <a:blip r:embed="rId3"/>
            <a:stretch>
              <a:fillRect/>
            </a:stretch>
          </p:blipFill>
          <p:spPr>
            <a:xfrm>
              <a:off x="1101810" y="2925946"/>
              <a:ext cx="7005869" cy="3246254"/>
            </a:xfrm>
            <a:prstGeom prst="rect">
              <a:avLst/>
            </a:prstGeom>
          </p:spPr>
        </p:pic>
        <p:pic>
          <p:nvPicPr>
            <p:cNvPr id="16" name="Picture 15">
              <a:extLst>
                <a:ext uri="{FF2B5EF4-FFF2-40B4-BE49-F238E27FC236}">
                  <a16:creationId xmlns:a16="http://schemas.microsoft.com/office/drawing/2014/main" id="{591FD3BB-FC7C-44CD-A34F-C3F6A6BB3C3C}"/>
                </a:ext>
              </a:extLst>
            </p:cNvPr>
            <p:cNvPicPr>
              <a:picLocks noChangeAspect="1"/>
            </p:cNvPicPr>
            <p:nvPr/>
          </p:nvPicPr>
          <p:blipFill>
            <a:blip r:embed="rId4"/>
            <a:stretch>
              <a:fillRect/>
            </a:stretch>
          </p:blipFill>
          <p:spPr>
            <a:xfrm>
              <a:off x="1600200" y="3124200"/>
              <a:ext cx="2227774" cy="2438400"/>
            </a:xfrm>
            <a:prstGeom prst="rect">
              <a:avLst/>
            </a:prstGeom>
          </p:spPr>
        </p:pic>
      </p:grpSp>
    </p:spTree>
    <p:extLst>
      <p:ext uri="{BB962C8B-B14F-4D97-AF65-F5344CB8AC3E}">
        <p14:creationId xmlns:p14="http://schemas.microsoft.com/office/powerpoint/2010/main" val="268393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dirty="0"/>
              <a:t>Hourly EEA Risk Profile</a:t>
            </a:r>
          </a:p>
        </p:txBody>
      </p:sp>
      <p:sp>
        <p:nvSpPr>
          <p:cNvPr id="4" name="Content Placeholder 2"/>
          <p:cNvSpPr>
            <a:spLocks noGrp="1"/>
          </p:cNvSpPr>
          <p:nvPr>
            <p:ph idx="1"/>
          </p:nvPr>
        </p:nvSpPr>
        <p:spPr>
          <a:xfrm>
            <a:off x="380999" y="990600"/>
            <a:ext cx="8534401" cy="5257800"/>
          </a:xfrm>
          <a:noFill/>
        </p:spPr>
        <p:txBody>
          <a:bodyPr>
            <a:noAutofit/>
          </a:bodyPr>
          <a:lstStyle/>
          <a:p>
            <a:pPr>
              <a:spcBef>
                <a:spcPts val="400"/>
              </a:spcBef>
              <a:spcAft>
                <a:spcPts val="400"/>
              </a:spcAft>
            </a:pPr>
            <a:r>
              <a:rPr lang="en-US" sz="2000" kern="0" dirty="0">
                <a:solidFill>
                  <a:schemeClr val="tx2"/>
                </a:solidFill>
              </a:rPr>
              <a:t>The table below shows the hourly probabilities that CAFOR will be equal to or less than various Energy Emergency Alert thresholds.</a:t>
            </a:r>
          </a:p>
          <a:p>
            <a:pPr>
              <a:spcBef>
                <a:spcPts val="400"/>
              </a:spcBef>
              <a:spcAft>
                <a:spcPts val="400"/>
              </a:spcAft>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r>
              <a:rPr lang="en-US" sz="2000" kern="0" dirty="0">
                <a:solidFill>
                  <a:schemeClr val="tx2"/>
                </a:solidFill>
              </a:rPr>
              <a:t>Hourly probabilities range from 0.42% to 0.63%</a:t>
            </a:r>
          </a:p>
          <a:p>
            <a:pPr>
              <a:spcBef>
                <a:spcPts val="400"/>
              </a:spcBef>
              <a:spcAft>
                <a:spcPts val="400"/>
              </a:spcAft>
            </a:pPr>
            <a:r>
              <a:rPr lang="en-US" sz="2000" kern="0" dirty="0">
                <a:solidFill>
                  <a:schemeClr val="tx2"/>
                </a:solidFill>
              </a:rPr>
              <a:t>The peak EEA risk hour continues to be 8 AM due to this hour having the highest demand and low solar production (0 to 164 MW for the 10,000-trial simulation).</a:t>
            </a:r>
          </a:p>
          <a:p>
            <a:pPr>
              <a:spcBef>
                <a:spcPts val="400"/>
              </a:spcBef>
              <a:spcAft>
                <a:spcPts val="400"/>
              </a:spcAft>
            </a:pPr>
            <a:r>
              <a:rPr lang="en-US" sz="2000" kern="0" dirty="0">
                <a:solidFill>
                  <a:schemeClr val="tx2"/>
                </a:solidFill>
              </a:rPr>
              <a:t>EEA risk decreases during the afternoon hours and then increases slightly for the evening hours, reflecting the late-day demand increase as well as the drop-off in solar production.</a:t>
            </a:r>
          </a:p>
          <a:p>
            <a:pPr lvl="1">
              <a:spcBef>
                <a:spcPts val="400"/>
              </a:spcBef>
              <a:spcAft>
                <a:spcPts val="400"/>
              </a:spcAft>
            </a:pPr>
            <a:endParaRPr lang="en-US" sz="1600" kern="0" dirty="0">
              <a:solidFill>
                <a:schemeClr val="tx2"/>
              </a:solidFill>
            </a:endParaRPr>
          </a:p>
          <a:p>
            <a:pPr lvl="1">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14</a:t>
            </a:fld>
            <a:endParaRPr lang="en-US" dirty="0"/>
          </a:p>
        </p:txBody>
      </p:sp>
      <p:pic>
        <p:nvPicPr>
          <p:cNvPr id="7" name="Picture 6">
            <a:extLst>
              <a:ext uri="{FF2B5EF4-FFF2-40B4-BE49-F238E27FC236}">
                <a16:creationId xmlns:a16="http://schemas.microsoft.com/office/drawing/2014/main" id="{202827B6-8AFE-4104-A56D-043FD055735D}"/>
              </a:ext>
            </a:extLst>
          </p:cNvPr>
          <p:cNvPicPr>
            <a:picLocks noChangeAspect="1"/>
          </p:cNvPicPr>
          <p:nvPr/>
        </p:nvPicPr>
        <p:blipFill>
          <a:blip r:embed="rId3"/>
          <a:stretch>
            <a:fillRect/>
          </a:stretch>
        </p:blipFill>
        <p:spPr>
          <a:xfrm>
            <a:off x="834388" y="1752601"/>
            <a:ext cx="7985762" cy="914400"/>
          </a:xfrm>
          <a:prstGeom prst="rect">
            <a:avLst/>
          </a:prstGeom>
        </p:spPr>
      </p:pic>
    </p:spTree>
    <p:extLst>
      <p:ext uri="{BB962C8B-B14F-4D97-AF65-F5344CB8AC3E}">
        <p14:creationId xmlns:p14="http://schemas.microsoft.com/office/powerpoint/2010/main" val="2607485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693738"/>
          </a:xfrm>
        </p:spPr>
        <p:txBody>
          <a:bodyPr/>
          <a:lstStyle/>
          <a:p>
            <a:r>
              <a:rPr lang="en-US" dirty="0"/>
              <a:t>Hourly Large Reserve Deficit Risk Profile </a:t>
            </a:r>
          </a:p>
        </p:txBody>
      </p:sp>
      <p:sp>
        <p:nvSpPr>
          <p:cNvPr id="4" name="Content Placeholder 2"/>
          <p:cNvSpPr>
            <a:spLocks noGrp="1"/>
          </p:cNvSpPr>
          <p:nvPr>
            <p:ph idx="1"/>
          </p:nvPr>
        </p:nvSpPr>
        <p:spPr>
          <a:xfrm>
            <a:off x="380999" y="859968"/>
            <a:ext cx="8534401" cy="5551716"/>
          </a:xfrm>
          <a:noFill/>
        </p:spPr>
        <p:txBody>
          <a:bodyPr>
            <a:noAutofit/>
          </a:bodyPr>
          <a:lstStyle/>
          <a:p>
            <a:pPr>
              <a:spcBef>
                <a:spcPts val="400"/>
              </a:spcBef>
              <a:spcAft>
                <a:spcPts val="400"/>
              </a:spcAft>
            </a:pPr>
            <a:r>
              <a:rPr lang="en-US" sz="2000" kern="0" dirty="0">
                <a:solidFill>
                  <a:schemeClr val="tx2"/>
                </a:solidFill>
              </a:rPr>
              <a:t>The table below shows the hourly probabilities that CAFOR will be equal to or less than various deficit reserve levels starting at -5,000 MW and decreasing by 5,000 MW increments.</a:t>
            </a:r>
          </a:p>
          <a:p>
            <a:pPr marL="0" indent="0">
              <a:spcBef>
                <a:spcPts val="400"/>
              </a:spcBef>
              <a:spcAft>
                <a:spcPts val="400"/>
              </a:spcAft>
              <a:buNone/>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r>
              <a:rPr lang="en-US" sz="2000" kern="0" dirty="0">
                <a:solidFill>
                  <a:schemeClr val="tx2"/>
                </a:solidFill>
              </a:rPr>
              <a:t>The probability of CAFOR being equal to or less than -20,000 MW ranges from 0% to 0.08% across the 15 hours. For the 1% exceptional storm probability simulation, the maximum probability was 0.16%.</a:t>
            </a:r>
            <a:endParaRPr lang="en-US" sz="1600" kern="0" dirty="0">
              <a:solidFill>
                <a:schemeClr val="tx2"/>
              </a:solidFill>
            </a:endParaRPr>
          </a:p>
          <a:p>
            <a:pPr lvl="1">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5" name="Picture 4">
            <a:extLst>
              <a:ext uri="{FF2B5EF4-FFF2-40B4-BE49-F238E27FC236}">
                <a16:creationId xmlns:a16="http://schemas.microsoft.com/office/drawing/2014/main" id="{90E1C6E4-0AED-4A2F-958A-034094277A19}"/>
              </a:ext>
            </a:extLst>
          </p:cNvPr>
          <p:cNvPicPr>
            <a:picLocks noChangeAspect="1"/>
          </p:cNvPicPr>
          <p:nvPr/>
        </p:nvPicPr>
        <p:blipFill>
          <a:blip r:embed="rId3"/>
          <a:stretch>
            <a:fillRect/>
          </a:stretch>
        </p:blipFill>
        <p:spPr>
          <a:xfrm>
            <a:off x="838199" y="1905000"/>
            <a:ext cx="8077201" cy="924871"/>
          </a:xfrm>
          <a:prstGeom prst="rect">
            <a:avLst/>
          </a:prstGeom>
        </p:spPr>
      </p:pic>
    </p:spTree>
    <p:extLst>
      <p:ext uri="{BB962C8B-B14F-4D97-AF65-F5344CB8AC3E}">
        <p14:creationId xmlns:p14="http://schemas.microsoft.com/office/powerpoint/2010/main" val="69196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dirty="0"/>
              <a:t>Probabilistic Model Overview</a:t>
            </a:r>
          </a:p>
        </p:txBody>
      </p:sp>
      <p:sp>
        <p:nvSpPr>
          <p:cNvPr id="4" name="Content Placeholder 2"/>
          <p:cNvSpPr>
            <a:spLocks noGrp="1"/>
          </p:cNvSpPr>
          <p:nvPr>
            <p:ph idx="1"/>
          </p:nvPr>
        </p:nvSpPr>
        <p:spPr>
          <a:xfrm>
            <a:off x="380999" y="889100"/>
            <a:ext cx="8382001" cy="4401356"/>
          </a:xfrm>
          <a:noFill/>
        </p:spPr>
        <p:txBody>
          <a:bodyPr>
            <a:noAutofit/>
          </a:bodyPr>
          <a:lstStyle/>
          <a:p>
            <a:pPr>
              <a:spcBef>
                <a:spcPts val="400"/>
              </a:spcBef>
              <a:spcAft>
                <a:spcPts val="400"/>
              </a:spcAft>
            </a:pPr>
            <a:r>
              <a:rPr lang="en-US" sz="2000" kern="0" dirty="0">
                <a:solidFill>
                  <a:schemeClr val="tx2"/>
                </a:solidFill>
              </a:rPr>
              <a:t>For each hour of a winter peak demand day, the model calculates the probability that “Capacity Available for Operating Reserves” (CAFOR) is at or below various risk thresholds for Energy Emergency Alert (EEA) declarations, including controlled load shed. CAFOR serves as a forecasting proxy for real-time operating reserves.</a:t>
            </a:r>
          </a:p>
          <a:p>
            <a:pPr>
              <a:spcBef>
                <a:spcPts val="400"/>
              </a:spcBef>
              <a:spcAft>
                <a:spcPts val="400"/>
              </a:spcAft>
            </a:pPr>
            <a:r>
              <a:rPr lang="en-US" sz="2000" kern="0" dirty="0">
                <a:solidFill>
                  <a:schemeClr val="tx2"/>
                </a:solidFill>
              </a:rPr>
              <a:t>CAFOR is the same reserve risk measure used for the conventional SARA reports. CAFOR Formula:</a:t>
            </a:r>
          </a:p>
          <a:p>
            <a:pPr marL="457200" lvl="1" indent="0">
              <a:spcBef>
                <a:spcPts val="400"/>
              </a:spcBef>
              <a:spcAft>
                <a:spcPts val="400"/>
              </a:spcAft>
              <a:buNone/>
            </a:pPr>
            <a:r>
              <a:rPr lang="en-US" sz="1800" kern="0" dirty="0">
                <a:solidFill>
                  <a:schemeClr val="tx2"/>
                </a:solidFill>
              </a:rPr>
              <a:t>=  Maximum Expected Resource Generation Capability – Firm Demand* – Thermal Generator Outages* – Other Resource Adjustments Reflecting Reduced Availability During Extreme Grid Conditions* + </a:t>
            </a:r>
            <a:r>
              <a:rPr lang="en-US" sz="1800" kern="0">
                <a:solidFill>
                  <a:schemeClr val="tx2"/>
                </a:solidFill>
              </a:rPr>
              <a:t>EEA Resources</a:t>
            </a:r>
            <a:endParaRPr lang="en-US" sz="1800" kern="0" dirty="0">
              <a:solidFill>
                <a:schemeClr val="tx2"/>
              </a:solidFill>
            </a:endParaRPr>
          </a:p>
          <a:p>
            <a:pPr>
              <a:spcBef>
                <a:spcPts val="400"/>
              </a:spcBef>
              <a:spcAft>
                <a:spcPts val="400"/>
              </a:spcAft>
            </a:pPr>
            <a:r>
              <a:rPr lang="en-US" sz="2000" kern="0" dirty="0">
                <a:solidFill>
                  <a:schemeClr val="tx2"/>
                </a:solidFill>
              </a:rPr>
              <a:t>The model simulates CAFOR for the hourly range 7 AM through 9 PM (hour-ending) to capture ERCOT’s typical morning and evening demand peaks and associated wind and solar ramps.</a:t>
            </a:r>
          </a:p>
          <a:p>
            <a:pPr>
              <a:spcBef>
                <a:spcPts val="400"/>
              </a:spcBef>
              <a:spcAft>
                <a:spcPts val="400"/>
              </a:spcAft>
            </a:pPr>
            <a:endParaRPr lang="en-US" sz="2000" kern="0" dirty="0">
              <a:solidFill>
                <a:schemeClr val="tx2"/>
              </a:solidFill>
            </a:endParaRPr>
          </a:p>
          <a:p>
            <a:pPr>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a:extLst>
              <a:ext uri="{FF2B5EF4-FFF2-40B4-BE49-F238E27FC236}">
                <a16:creationId xmlns:a16="http://schemas.microsoft.com/office/drawing/2014/main" id="{8522AFF1-F970-4850-BD1A-770BDE2837CF}"/>
              </a:ext>
            </a:extLst>
          </p:cNvPr>
          <p:cNvSpPr txBox="1"/>
          <p:nvPr/>
        </p:nvSpPr>
        <p:spPr>
          <a:xfrm>
            <a:off x="870858" y="5334000"/>
            <a:ext cx="7924800" cy="954107"/>
          </a:xfrm>
          <a:prstGeom prst="rect">
            <a:avLst/>
          </a:prstGeom>
          <a:noFill/>
        </p:spPr>
        <p:txBody>
          <a:bodyPr wrap="square" rtlCol="0">
            <a:spAutoFit/>
          </a:bodyPr>
          <a:lstStyle/>
          <a:p>
            <a:r>
              <a:rPr lang="en-US" sz="1400" kern="0" dirty="0">
                <a:solidFill>
                  <a:schemeClr val="tx2"/>
                </a:solidFill>
              </a:rPr>
              <a:t>* Firm demand excludes demand that can be interrupted on a voluntary basis. Thermal generator outages reflect full and partial outages of fossil-fueled and nuclear generating units. Resource adjustments include the reduced availability of wind and solar resources during extreme grid conditions.</a:t>
            </a:r>
          </a:p>
        </p:txBody>
      </p:sp>
    </p:spTree>
    <p:extLst>
      <p:ext uri="{BB962C8B-B14F-4D97-AF65-F5344CB8AC3E}">
        <p14:creationId xmlns:p14="http://schemas.microsoft.com/office/powerpoint/2010/main" val="2840799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dirty="0"/>
              <a:t>Probabilistic Model Overview</a:t>
            </a:r>
          </a:p>
        </p:txBody>
      </p:sp>
      <p:sp>
        <p:nvSpPr>
          <p:cNvPr id="4" name="Content Placeholder 2"/>
          <p:cNvSpPr>
            <a:spLocks noGrp="1"/>
          </p:cNvSpPr>
          <p:nvPr>
            <p:ph idx="1"/>
          </p:nvPr>
        </p:nvSpPr>
        <p:spPr>
          <a:xfrm>
            <a:off x="380999" y="903510"/>
            <a:ext cx="8305801" cy="5344890"/>
          </a:xfrm>
          <a:noFill/>
        </p:spPr>
        <p:txBody>
          <a:bodyPr>
            <a:noAutofit/>
          </a:bodyPr>
          <a:lstStyle/>
          <a:p>
            <a:pPr>
              <a:spcBef>
                <a:spcPts val="400"/>
              </a:spcBef>
              <a:spcAft>
                <a:spcPts val="400"/>
              </a:spcAft>
            </a:pPr>
            <a:r>
              <a:rPr lang="en-US" sz="2000" kern="0" dirty="0">
                <a:solidFill>
                  <a:schemeClr val="tx2"/>
                </a:solidFill>
              </a:rPr>
              <a:t>The model conducts a Monte Carlo simulation; it runs 10,000 simulations (trials) with each trial based on various combinations of load/resource values randomly selected from probability distributions. A probability distribution describes all the possible values within a given range and their likelihoods.</a:t>
            </a:r>
          </a:p>
          <a:p>
            <a:pPr>
              <a:spcBef>
                <a:spcPts val="400"/>
              </a:spcBef>
              <a:spcAft>
                <a:spcPts val="400"/>
              </a:spcAft>
            </a:pPr>
            <a:r>
              <a:rPr lang="en-US" sz="2000" kern="0" dirty="0">
                <a:solidFill>
                  <a:schemeClr val="tx2"/>
                </a:solidFill>
              </a:rPr>
              <a:t>The model includes probability distributions for the following average hourly variables:</a:t>
            </a:r>
          </a:p>
          <a:p>
            <a:pPr lvl="1">
              <a:spcBef>
                <a:spcPts val="400"/>
              </a:spcBef>
              <a:spcAft>
                <a:spcPts val="400"/>
              </a:spcAft>
            </a:pPr>
            <a:r>
              <a:rPr lang="en-US" sz="1600" kern="0" dirty="0">
                <a:solidFill>
                  <a:schemeClr val="tx2"/>
                </a:solidFill>
              </a:rPr>
              <a:t>Demand</a:t>
            </a:r>
          </a:p>
          <a:p>
            <a:pPr lvl="1">
              <a:spcBef>
                <a:spcPts val="400"/>
              </a:spcBef>
              <a:spcAft>
                <a:spcPts val="400"/>
              </a:spcAft>
            </a:pPr>
            <a:r>
              <a:rPr lang="en-US" sz="1600" kern="0" dirty="0">
                <a:solidFill>
                  <a:schemeClr val="tx2"/>
                </a:solidFill>
              </a:rPr>
              <a:t>Thermal unit unplanned outages</a:t>
            </a:r>
          </a:p>
          <a:p>
            <a:pPr lvl="1">
              <a:spcBef>
                <a:spcPts val="400"/>
              </a:spcBef>
              <a:spcAft>
                <a:spcPts val="400"/>
              </a:spcAft>
            </a:pPr>
            <a:r>
              <a:rPr lang="en-US" sz="1600" kern="0" dirty="0">
                <a:solidFill>
                  <a:schemeClr val="tx2"/>
                </a:solidFill>
              </a:rPr>
              <a:t>Wind production</a:t>
            </a:r>
          </a:p>
          <a:p>
            <a:pPr lvl="1">
              <a:spcBef>
                <a:spcPts val="400"/>
              </a:spcBef>
              <a:spcAft>
                <a:spcPts val="400"/>
              </a:spcAft>
            </a:pPr>
            <a:r>
              <a:rPr lang="en-US" sz="1600" kern="0" dirty="0">
                <a:solidFill>
                  <a:schemeClr val="tx2"/>
                </a:solidFill>
              </a:rPr>
              <a:t>Solar production</a:t>
            </a:r>
          </a:p>
          <a:p>
            <a:pPr lvl="1">
              <a:spcBef>
                <a:spcPts val="400"/>
              </a:spcBef>
              <a:spcAft>
                <a:spcPts val="400"/>
              </a:spcAft>
            </a:pPr>
            <a:r>
              <a:rPr lang="en-US" sz="1600" kern="0" dirty="0">
                <a:solidFill>
                  <a:schemeClr val="tx2"/>
                </a:solidFill>
              </a:rPr>
              <a:t>Thermal unit unplanned, wind and solar outages during an exceptional winter storm event</a:t>
            </a:r>
          </a:p>
          <a:p>
            <a:pPr lvl="1">
              <a:spcBef>
                <a:spcPts val="400"/>
              </a:spcBef>
              <a:spcAft>
                <a:spcPts val="400"/>
              </a:spcAft>
            </a:pPr>
            <a:r>
              <a:rPr lang="en-US" sz="1600" kern="0" dirty="0">
                <a:solidFill>
                  <a:schemeClr val="tx2"/>
                </a:solidFill>
              </a:rPr>
              <a:t>Injection into the ERCOT grid by Private Use Network (PUN) generators</a:t>
            </a:r>
          </a:p>
          <a:p>
            <a:pPr lvl="1">
              <a:spcBef>
                <a:spcPts val="400"/>
              </a:spcBef>
              <a:spcAft>
                <a:spcPts val="400"/>
              </a:spcAft>
            </a:pPr>
            <a:r>
              <a:rPr lang="en-US" sz="1600" kern="0" dirty="0">
                <a:solidFill>
                  <a:schemeClr val="tx2"/>
                </a:solidFill>
              </a:rPr>
              <a:t>Remaining non-synchronous DC tie capacity after EEA declaration</a:t>
            </a:r>
          </a:p>
          <a:p>
            <a:pPr lvl="1">
              <a:spcBef>
                <a:spcPts val="400"/>
              </a:spcBef>
              <a:spcAft>
                <a:spcPts val="400"/>
              </a:spcAft>
            </a:pPr>
            <a:r>
              <a:rPr lang="en-US" sz="1600" kern="0" dirty="0">
                <a:solidFill>
                  <a:schemeClr val="tx2"/>
                </a:solidFill>
              </a:rPr>
              <a:t>Requested switchable generation resource capacity from units serving other grids</a:t>
            </a:r>
          </a:p>
          <a:p>
            <a:pPr lvl="1">
              <a:spcBef>
                <a:spcPts val="400"/>
              </a:spcBef>
              <a:spcAft>
                <a:spcPts val="400"/>
              </a:spcAft>
            </a:pPr>
            <a:endParaRPr lang="en-US" sz="1600" kern="0" dirty="0">
              <a:solidFill>
                <a:schemeClr val="tx2"/>
              </a:solidFill>
            </a:endParaRPr>
          </a:p>
          <a:p>
            <a:pPr lvl="1">
              <a:spcBef>
                <a:spcPts val="400"/>
              </a:spcBef>
              <a:spcAft>
                <a:spcPts val="400"/>
              </a:spcAft>
            </a:pPr>
            <a:endParaRPr lang="en-US" sz="1600" kern="0" dirty="0">
              <a:solidFill>
                <a:schemeClr val="tx2"/>
              </a:solidFill>
            </a:endParaRPr>
          </a:p>
          <a:p>
            <a:pPr lvl="1">
              <a:spcBef>
                <a:spcPts val="400"/>
              </a:spcBef>
              <a:spcAft>
                <a:spcPts val="400"/>
              </a:spcAft>
            </a:pPr>
            <a:endParaRPr lang="en-US" sz="1600" kern="0" dirty="0">
              <a:solidFill>
                <a:schemeClr val="tx2"/>
              </a:solidFill>
            </a:endParaRPr>
          </a:p>
          <a:p>
            <a:pPr>
              <a:spcBef>
                <a:spcPts val="400"/>
              </a:spcBef>
              <a:spcAft>
                <a:spcPts val="400"/>
              </a:spcAft>
            </a:pPr>
            <a:r>
              <a:rPr lang="en-US" sz="2400" kern="0" dirty="0">
                <a:solidFill>
                  <a:schemeClr val="tx2"/>
                </a:solidFill>
              </a:rPr>
              <a:t>.</a:t>
            </a:r>
          </a:p>
        </p:txBody>
      </p:sp>
      <p:sp>
        <p:nvSpPr>
          <p:cNvPr id="2" name="Slide Number Placeholder 1"/>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77487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65138"/>
          </a:xfrm>
        </p:spPr>
        <p:txBody>
          <a:bodyPr/>
          <a:lstStyle/>
          <a:p>
            <a:r>
              <a:rPr lang="en-US" dirty="0"/>
              <a:t>Probabilistic Model Overview</a:t>
            </a:r>
          </a:p>
        </p:txBody>
      </p:sp>
      <p:sp>
        <p:nvSpPr>
          <p:cNvPr id="4" name="Content Placeholder 2"/>
          <p:cNvSpPr>
            <a:spLocks noGrp="1"/>
          </p:cNvSpPr>
          <p:nvPr>
            <p:ph idx="1"/>
          </p:nvPr>
        </p:nvSpPr>
        <p:spPr>
          <a:xfrm>
            <a:off x="380999" y="936168"/>
            <a:ext cx="8229601" cy="5007432"/>
          </a:xfrm>
          <a:noFill/>
        </p:spPr>
        <p:txBody>
          <a:bodyPr>
            <a:noAutofit/>
          </a:bodyPr>
          <a:lstStyle/>
          <a:p>
            <a:pPr>
              <a:spcBef>
                <a:spcPts val="400"/>
              </a:spcBef>
              <a:spcAft>
                <a:spcPts val="400"/>
              </a:spcAft>
            </a:pPr>
            <a:r>
              <a:rPr lang="en-US" sz="2000" kern="0" dirty="0">
                <a:solidFill>
                  <a:schemeClr val="tx2"/>
                </a:solidFill>
              </a:rPr>
              <a:t>Based on a given probability of occurrence of an exceptional winter storm event (at least as severe as February’s Winter Storm Uri), the impacts to demand, thermal unplanned outages, and wind/solar production are simulated with probability distributions.</a:t>
            </a:r>
          </a:p>
          <a:p>
            <a:pPr>
              <a:spcBef>
                <a:spcPts val="400"/>
              </a:spcBef>
              <a:spcAft>
                <a:spcPts val="400"/>
              </a:spcAft>
            </a:pPr>
            <a:r>
              <a:rPr lang="en-US" sz="2000" kern="0" dirty="0">
                <a:solidFill>
                  <a:schemeClr val="tx2"/>
                </a:solidFill>
              </a:rPr>
              <a:t>Price Responsive Demand—the ability of consumers to control their energy expenditures by changing their electricity use in response to electricity price signals—is modeled as incremental increases in CAFOR as CAFOR approaches the EEA risk threshold levels.</a:t>
            </a:r>
          </a:p>
          <a:p>
            <a:pPr>
              <a:spcBef>
                <a:spcPts val="400"/>
              </a:spcBef>
              <a:spcAft>
                <a:spcPts val="400"/>
              </a:spcAft>
            </a:pPr>
            <a:r>
              <a:rPr lang="en-US" sz="2000" kern="0" dirty="0">
                <a:solidFill>
                  <a:schemeClr val="tx2"/>
                </a:solidFill>
              </a:rPr>
              <a:t>In addition to PUN generator injection being represented with a probability distribution, incremental changes to CAFOR from PUN generators ramping up and down injection in response to reserve capacity shortages, are also modeled.</a:t>
            </a:r>
          </a:p>
          <a:p>
            <a:pPr>
              <a:spcBef>
                <a:spcPts val="400"/>
              </a:spcBef>
              <a:spcAft>
                <a:spcPts val="400"/>
              </a:spcAft>
            </a:pPr>
            <a:endParaRPr lang="en-US" sz="24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754175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2133600"/>
          </a:xfrm>
        </p:spPr>
        <p:txBody>
          <a:bodyPr/>
          <a:lstStyle/>
          <a:p>
            <a:r>
              <a:rPr lang="en-US" altLang="en-US" sz="3200" dirty="0"/>
              <a:t>Risk Assessment Based on a </a:t>
            </a:r>
            <a:br>
              <a:rPr lang="en-US" altLang="en-US" sz="3200" dirty="0"/>
            </a:br>
            <a:r>
              <a:rPr lang="en-US" altLang="en-US" sz="3200" b="1" dirty="0"/>
              <a:t>1.0% Probability</a:t>
            </a:r>
            <a:r>
              <a:rPr lang="en-US" altLang="en-US" sz="3200" dirty="0"/>
              <a:t> of an Exceptional Winter Weather Event (Comparable to Winter Storm Uri)</a:t>
            </a:r>
          </a:p>
        </p:txBody>
      </p:sp>
    </p:spTree>
    <p:extLst>
      <p:ext uri="{BB962C8B-B14F-4D97-AF65-F5344CB8AC3E}">
        <p14:creationId xmlns:p14="http://schemas.microsoft.com/office/powerpoint/2010/main" val="2151830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lang="en-US" sz="2600" dirty="0"/>
              <a:t>Thermal Unplanned Outage Probability Distribution: 1% Exceptional Winter Weather Event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pic>
        <p:nvPicPr>
          <p:cNvPr id="6" name="Picture 5">
            <a:extLst>
              <a:ext uri="{FF2B5EF4-FFF2-40B4-BE49-F238E27FC236}">
                <a16:creationId xmlns:a16="http://schemas.microsoft.com/office/drawing/2014/main" id="{1E690BD6-51F8-4F43-B900-C646339DCE05}"/>
              </a:ext>
            </a:extLst>
          </p:cNvPr>
          <p:cNvPicPr>
            <a:picLocks noChangeAspect="1"/>
          </p:cNvPicPr>
          <p:nvPr/>
        </p:nvPicPr>
        <p:blipFill>
          <a:blip r:embed="rId2"/>
          <a:stretch>
            <a:fillRect/>
          </a:stretch>
        </p:blipFill>
        <p:spPr>
          <a:xfrm>
            <a:off x="895989" y="1600200"/>
            <a:ext cx="7257411" cy="2667000"/>
          </a:xfrm>
          <a:prstGeom prst="rect">
            <a:avLst/>
          </a:prstGeom>
        </p:spPr>
      </p:pic>
      <p:pic>
        <p:nvPicPr>
          <p:cNvPr id="8" name="Picture 7">
            <a:extLst>
              <a:ext uri="{FF2B5EF4-FFF2-40B4-BE49-F238E27FC236}">
                <a16:creationId xmlns:a16="http://schemas.microsoft.com/office/drawing/2014/main" id="{F72F52C3-48D2-4EB3-B604-5B22477FC0D7}"/>
              </a:ext>
            </a:extLst>
          </p:cNvPr>
          <p:cNvPicPr>
            <a:picLocks noChangeAspect="1"/>
          </p:cNvPicPr>
          <p:nvPr/>
        </p:nvPicPr>
        <p:blipFill>
          <a:blip r:embed="rId3"/>
          <a:stretch>
            <a:fillRect/>
          </a:stretch>
        </p:blipFill>
        <p:spPr>
          <a:xfrm>
            <a:off x="2818682" y="4800600"/>
            <a:ext cx="3582835" cy="1076325"/>
          </a:xfrm>
          <a:prstGeom prst="rect">
            <a:avLst/>
          </a:prstGeom>
        </p:spPr>
      </p:pic>
      <p:sp>
        <p:nvSpPr>
          <p:cNvPr id="9" name="TextBox 8">
            <a:extLst>
              <a:ext uri="{FF2B5EF4-FFF2-40B4-BE49-F238E27FC236}">
                <a16:creationId xmlns:a16="http://schemas.microsoft.com/office/drawing/2014/main" id="{24BA96B2-6AA4-40DA-90FF-BA3A1F01A1F9}"/>
              </a:ext>
            </a:extLst>
          </p:cNvPr>
          <p:cNvSpPr txBox="1"/>
          <p:nvPr/>
        </p:nvSpPr>
        <p:spPr>
          <a:xfrm>
            <a:off x="3276599" y="4309646"/>
            <a:ext cx="2590800" cy="338554"/>
          </a:xfrm>
          <a:prstGeom prst="rect">
            <a:avLst/>
          </a:prstGeom>
          <a:noFill/>
        </p:spPr>
        <p:txBody>
          <a:bodyPr wrap="square" rtlCol="0">
            <a:spAutoFit/>
          </a:bodyPr>
          <a:lstStyle/>
          <a:p>
            <a:pPr algn="ctr"/>
            <a:r>
              <a:rPr lang="en-US" sz="1600" dirty="0"/>
              <a:t>Megawatts (MW)</a:t>
            </a:r>
          </a:p>
        </p:txBody>
      </p:sp>
    </p:spTree>
    <p:extLst>
      <p:ext uri="{BB962C8B-B14F-4D97-AF65-F5344CB8AC3E}">
        <p14:creationId xmlns:p14="http://schemas.microsoft.com/office/powerpoint/2010/main" val="377018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sz="2200" dirty="0"/>
              <a:t>Range of CAFOR Outcomes for Hour-ending 8 AM</a:t>
            </a:r>
          </a:p>
        </p:txBody>
      </p:sp>
      <p:sp>
        <p:nvSpPr>
          <p:cNvPr id="4" name="Content Placeholder 2"/>
          <p:cNvSpPr>
            <a:spLocks noGrp="1"/>
          </p:cNvSpPr>
          <p:nvPr>
            <p:ph idx="1"/>
          </p:nvPr>
        </p:nvSpPr>
        <p:spPr>
          <a:xfrm>
            <a:off x="380999" y="838195"/>
            <a:ext cx="8534401" cy="2295525"/>
          </a:xfrm>
          <a:noFill/>
        </p:spPr>
        <p:txBody>
          <a:bodyPr>
            <a:noAutofit/>
          </a:bodyPr>
          <a:lstStyle/>
          <a:p>
            <a:pPr>
              <a:spcBef>
                <a:spcPts val="400"/>
              </a:spcBef>
              <a:spcAft>
                <a:spcPts val="400"/>
              </a:spcAft>
            </a:pPr>
            <a:r>
              <a:rPr lang="en-US" sz="1800" kern="0" dirty="0">
                <a:solidFill>
                  <a:schemeClr val="tx2"/>
                </a:solidFill>
              </a:rPr>
              <a:t>The chart below shows the range of CAFOR outcomes; each bar reflects the frequency and associated probability of CAFOR amounts falling within a small range (or bin) of values.</a:t>
            </a:r>
          </a:p>
          <a:p>
            <a:pPr>
              <a:spcBef>
                <a:spcPts val="400"/>
              </a:spcBef>
              <a:spcAft>
                <a:spcPts val="400"/>
              </a:spcAft>
            </a:pPr>
            <a:r>
              <a:rPr lang="en-US" sz="1800" kern="0" dirty="0">
                <a:solidFill>
                  <a:schemeClr val="tx2"/>
                </a:solidFill>
              </a:rPr>
              <a:t>The vast majority of CAFOR outcomes are well above EEA risk thresholds, indicating a high probability of sufficient operating reserves for the winter.</a:t>
            </a:r>
          </a:p>
          <a:p>
            <a:pPr>
              <a:spcBef>
                <a:spcPts val="400"/>
              </a:spcBef>
              <a:spcAft>
                <a:spcPts val="400"/>
              </a:spcAft>
            </a:pPr>
            <a:r>
              <a:rPr lang="en-US" sz="1800" kern="0" dirty="0">
                <a:solidFill>
                  <a:schemeClr val="tx2"/>
                </a:solidFill>
              </a:rPr>
              <a:t>Many of the CAFOR values cluster around 20,000 MW as shown in the chart and percentile table: the 50</a:t>
            </a:r>
            <a:r>
              <a:rPr lang="en-US" sz="1800" kern="0" baseline="30000" dirty="0">
                <a:solidFill>
                  <a:schemeClr val="tx2"/>
                </a:solidFill>
              </a:rPr>
              <a:t>th</a:t>
            </a:r>
            <a:r>
              <a:rPr lang="en-US" sz="1800" kern="0" dirty="0">
                <a:solidFill>
                  <a:schemeClr val="tx2"/>
                </a:solidFill>
              </a:rPr>
              <a:t> and 5</a:t>
            </a:r>
            <a:r>
              <a:rPr lang="en-US" sz="1800" kern="0" baseline="30000" dirty="0">
                <a:solidFill>
                  <a:schemeClr val="tx2"/>
                </a:solidFill>
              </a:rPr>
              <a:t>th</a:t>
            </a:r>
            <a:r>
              <a:rPr lang="en-US" sz="1800" kern="0" dirty="0">
                <a:solidFill>
                  <a:schemeClr val="tx2"/>
                </a:solidFill>
              </a:rPr>
              <a:t> Percentiles are 19,618 MW and 5,309 MW, respectively.</a:t>
            </a:r>
          </a:p>
          <a:p>
            <a:pPr marL="457200" lvl="1" indent="0">
              <a:spcBef>
                <a:spcPts val="400"/>
              </a:spcBef>
              <a:spcAft>
                <a:spcPts val="400"/>
              </a:spcAft>
              <a:buNone/>
            </a:pPr>
            <a:endParaRPr lang="en-US" sz="1400" kern="0" dirty="0">
              <a:solidFill>
                <a:schemeClr val="tx2"/>
              </a:solidFill>
            </a:endParaRPr>
          </a:p>
          <a:p>
            <a:pPr lvl="1">
              <a:spcBef>
                <a:spcPts val="400"/>
              </a:spcBef>
              <a:spcAft>
                <a:spcPts val="400"/>
              </a:spcAft>
            </a:pPr>
            <a:endParaRPr lang="en-US" sz="1600" kern="0" dirty="0">
              <a:solidFill>
                <a:schemeClr val="tx2"/>
              </a:solidFill>
            </a:endParaRPr>
          </a:p>
          <a:p>
            <a:pPr lvl="1">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7</a:t>
            </a:fld>
            <a:endParaRPr lang="en-US" dirty="0"/>
          </a:p>
        </p:txBody>
      </p:sp>
      <p:sp>
        <p:nvSpPr>
          <p:cNvPr id="10" name="TextBox 9">
            <a:extLst>
              <a:ext uri="{FF2B5EF4-FFF2-40B4-BE49-F238E27FC236}">
                <a16:creationId xmlns:a16="http://schemas.microsoft.com/office/drawing/2014/main" id="{D1C18349-BBC3-4640-A61D-6286B2D53A48}"/>
              </a:ext>
            </a:extLst>
          </p:cNvPr>
          <p:cNvSpPr txBox="1"/>
          <p:nvPr/>
        </p:nvSpPr>
        <p:spPr>
          <a:xfrm>
            <a:off x="718457" y="4557530"/>
            <a:ext cx="1981200" cy="1569660"/>
          </a:xfrm>
          <a:prstGeom prst="rect">
            <a:avLst/>
          </a:prstGeom>
          <a:noFill/>
          <a:ln>
            <a:solidFill>
              <a:schemeClr val="tx1"/>
            </a:solidFill>
          </a:ln>
        </p:spPr>
        <p:txBody>
          <a:bodyPr wrap="square" rtlCol="0">
            <a:spAutoFit/>
          </a:bodyPr>
          <a:lstStyle/>
          <a:p>
            <a:r>
              <a:rPr lang="en-US" sz="1600" kern="0" dirty="0">
                <a:solidFill>
                  <a:schemeClr val="tx2"/>
                </a:solidFill>
              </a:rPr>
              <a:t>The outlier amounts to the far left reflect the impact of winter storm events, with the worst CAFOR at -24,926 MW.</a:t>
            </a:r>
          </a:p>
        </p:txBody>
      </p:sp>
      <p:grpSp>
        <p:nvGrpSpPr>
          <p:cNvPr id="11" name="Group 10">
            <a:extLst>
              <a:ext uri="{FF2B5EF4-FFF2-40B4-BE49-F238E27FC236}">
                <a16:creationId xmlns:a16="http://schemas.microsoft.com/office/drawing/2014/main" id="{1707C242-A47A-462C-A0F2-B394AF24185E}"/>
              </a:ext>
            </a:extLst>
          </p:cNvPr>
          <p:cNvGrpSpPr/>
          <p:nvPr/>
        </p:nvGrpSpPr>
        <p:grpSpPr>
          <a:xfrm>
            <a:off x="2891956" y="3209923"/>
            <a:ext cx="6023443" cy="3201770"/>
            <a:chOff x="2891956" y="3209923"/>
            <a:chExt cx="6023443" cy="3201770"/>
          </a:xfrm>
        </p:grpSpPr>
        <p:pic>
          <p:nvPicPr>
            <p:cNvPr id="5" name="Picture 4">
              <a:extLst>
                <a:ext uri="{FF2B5EF4-FFF2-40B4-BE49-F238E27FC236}">
                  <a16:creationId xmlns:a16="http://schemas.microsoft.com/office/drawing/2014/main" id="{B6EA8306-89F8-4490-AC59-F6FE7AA44AA3}"/>
                </a:ext>
              </a:extLst>
            </p:cNvPr>
            <p:cNvPicPr>
              <a:picLocks noChangeAspect="1"/>
            </p:cNvPicPr>
            <p:nvPr/>
          </p:nvPicPr>
          <p:blipFill>
            <a:blip r:embed="rId3"/>
            <a:stretch>
              <a:fillRect/>
            </a:stretch>
          </p:blipFill>
          <p:spPr>
            <a:xfrm>
              <a:off x="2891956" y="3209923"/>
              <a:ext cx="6023443" cy="3201770"/>
            </a:xfrm>
            <a:prstGeom prst="rect">
              <a:avLst/>
            </a:prstGeom>
          </p:spPr>
        </p:pic>
        <p:pic>
          <p:nvPicPr>
            <p:cNvPr id="8" name="Picture 7">
              <a:extLst>
                <a:ext uri="{FF2B5EF4-FFF2-40B4-BE49-F238E27FC236}">
                  <a16:creationId xmlns:a16="http://schemas.microsoft.com/office/drawing/2014/main" id="{A281399E-99ED-44EE-9936-7DDC46E3548D}"/>
                </a:ext>
              </a:extLst>
            </p:cNvPr>
            <p:cNvPicPr>
              <a:picLocks noChangeAspect="1"/>
            </p:cNvPicPr>
            <p:nvPr/>
          </p:nvPicPr>
          <p:blipFill>
            <a:blip r:embed="rId4"/>
            <a:stretch>
              <a:fillRect/>
            </a:stretch>
          </p:blipFill>
          <p:spPr>
            <a:xfrm>
              <a:off x="3740985" y="3352345"/>
              <a:ext cx="1495043" cy="2566356"/>
            </a:xfrm>
            <a:prstGeom prst="rect">
              <a:avLst/>
            </a:prstGeom>
          </p:spPr>
        </p:pic>
      </p:grpSp>
      <p:cxnSp>
        <p:nvCxnSpPr>
          <p:cNvPr id="12" name="Straight Arrow Connector 11">
            <a:extLst>
              <a:ext uri="{FF2B5EF4-FFF2-40B4-BE49-F238E27FC236}">
                <a16:creationId xmlns:a16="http://schemas.microsoft.com/office/drawing/2014/main" id="{BBCD2A86-ADD9-4772-8EDB-F5D47DE1159E}"/>
              </a:ext>
            </a:extLst>
          </p:cNvPr>
          <p:cNvCxnSpPr>
            <a:cxnSpLocks/>
            <a:stCxn id="10" idx="3"/>
          </p:cNvCxnSpPr>
          <p:nvPr/>
        </p:nvCxnSpPr>
        <p:spPr>
          <a:xfrm>
            <a:off x="2699657" y="5342360"/>
            <a:ext cx="1142999" cy="7536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535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490742"/>
          </a:xfrm>
        </p:spPr>
        <p:txBody>
          <a:bodyPr/>
          <a:lstStyle/>
          <a:p>
            <a:r>
              <a:rPr lang="en-US" dirty="0"/>
              <a:t>Hourly EEA Risk Profile</a:t>
            </a:r>
          </a:p>
        </p:txBody>
      </p:sp>
      <p:sp>
        <p:nvSpPr>
          <p:cNvPr id="4" name="Content Placeholder 2"/>
          <p:cNvSpPr>
            <a:spLocks noGrp="1"/>
          </p:cNvSpPr>
          <p:nvPr>
            <p:ph idx="1"/>
          </p:nvPr>
        </p:nvSpPr>
        <p:spPr>
          <a:xfrm>
            <a:off x="380999" y="990600"/>
            <a:ext cx="8534401" cy="5257800"/>
          </a:xfrm>
          <a:noFill/>
        </p:spPr>
        <p:txBody>
          <a:bodyPr>
            <a:noAutofit/>
          </a:bodyPr>
          <a:lstStyle/>
          <a:p>
            <a:pPr>
              <a:spcBef>
                <a:spcPts val="400"/>
              </a:spcBef>
              <a:spcAft>
                <a:spcPts val="400"/>
              </a:spcAft>
            </a:pPr>
            <a:r>
              <a:rPr lang="en-US" sz="2000" kern="0" dirty="0">
                <a:solidFill>
                  <a:schemeClr val="tx2"/>
                </a:solidFill>
              </a:rPr>
              <a:t>The table below shows the hourly probabilities that CAFOR will be equal to or less than various Energy Emergency Alert thresholds specified in the ERCOT Nodal Protocols.</a:t>
            </a:r>
          </a:p>
          <a:p>
            <a:pPr>
              <a:spcBef>
                <a:spcPts val="400"/>
              </a:spcBef>
              <a:spcAft>
                <a:spcPts val="400"/>
              </a:spcAft>
            </a:pPr>
            <a:endParaRPr lang="en-US" sz="20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r>
              <a:rPr lang="en-US" sz="2000" kern="0" dirty="0">
                <a:solidFill>
                  <a:schemeClr val="tx2"/>
                </a:solidFill>
              </a:rPr>
              <a:t>The peak EEA risk hour is 8 AM due to this hour having the highest demand and trivial solar production ranging from 0 MW to a maximum of 165 MW across the 10,000 simulation trials.</a:t>
            </a:r>
          </a:p>
          <a:p>
            <a:pPr>
              <a:spcBef>
                <a:spcPts val="400"/>
              </a:spcBef>
              <a:spcAft>
                <a:spcPts val="400"/>
              </a:spcAft>
            </a:pPr>
            <a:r>
              <a:rPr lang="en-US" sz="2000" kern="0" dirty="0">
                <a:solidFill>
                  <a:schemeClr val="tx2"/>
                </a:solidFill>
              </a:rPr>
              <a:t>Hourly probabilities are slightly above 1% for all hours and dip during the mid-morning and afternoon hours; the probabilities increase in the evening hours due to the ramp-up in demand and loss of solar energy production.</a:t>
            </a:r>
            <a:endParaRPr lang="en-US" sz="1600" kern="0" dirty="0">
              <a:solidFill>
                <a:schemeClr val="tx2"/>
              </a:solidFill>
            </a:endParaRPr>
          </a:p>
          <a:p>
            <a:pPr lvl="1">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8</a:t>
            </a:fld>
            <a:endParaRPr lang="en-US" dirty="0"/>
          </a:p>
        </p:txBody>
      </p:sp>
      <p:pic>
        <p:nvPicPr>
          <p:cNvPr id="8" name="Picture 7">
            <a:extLst>
              <a:ext uri="{FF2B5EF4-FFF2-40B4-BE49-F238E27FC236}">
                <a16:creationId xmlns:a16="http://schemas.microsoft.com/office/drawing/2014/main" id="{25717FDD-54C5-4CF2-9D71-4AE4EBE137A5}"/>
              </a:ext>
            </a:extLst>
          </p:cNvPr>
          <p:cNvPicPr>
            <a:picLocks noChangeAspect="1"/>
          </p:cNvPicPr>
          <p:nvPr/>
        </p:nvPicPr>
        <p:blipFill>
          <a:blip r:embed="rId3"/>
          <a:stretch>
            <a:fillRect/>
          </a:stretch>
        </p:blipFill>
        <p:spPr>
          <a:xfrm>
            <a:off x="816429" y="2107749"/>
            <a:ext cx="8001000" cy="998775"/>
          </a:xfrm>
          <a:prstGeom prst="rect">
            <a:avLst/>
          </a:prstGeom>
        </p:spPr>
      </p:pic>
    </p:spTree>
    <p:extLst>
      <p:ext uri="{BB962C8B-B14F-4D97-AF65-F5344CB8AC3E}">
        <p14:creationId xmlns:p14="http://schemas.microsoft.com/office/powerpoint/2010/main" val="2841500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96862"/>
            <a:ext cx="8458200" cy="693738"/>
          </a:xfrm>
        </p:spPr>
        <p:txBody>
          <a:bodyPr/>
          <a:lstStyle/>
          <a:p>
            <a:r>
              <a:rPr lang="en-US" dirty="0"/>
              <a:t>Hourly Large Reserve Deficit Risk Profile </a:t>
            </a:r>
          </a:p>
        </p:txBody>
      </p:sp>
      <p:sp>
        <p:nvSpPr>
          <p:cNvPr id="4" name="Content Placeholder 2"/>
          <p:cNvSpPr>
            <a:spLocks noGrp="1"/>
          </p:cNvSpPr>
          <p:nvPr>
            <p:ph idx="1"/>
          </p:nvPr>
        </p:nvSpPr>
        <p:spPr>
          <a:xfrm>
            <a:off x="380999" y="859968"/>
            <a:ext cx="8534401" cy="5551716"/>
          </a:xfrm>
          <a:noFill/>
        </p:spPr>
        <p:txBody>
          <a:bodyPr>
            <a:noAutofit/>
          </a:bodyPr>
          <a:lstStyle/>
          <a:p>
            <a:pPr>
              <a:spcBef>
                <a:spcPts val="400"/>
              </a:spcBef>
              <a:spcAft>
                <a:spcPts val="400"/>
              </a:spcAft>
            </a:pPr>
            <a:r>
              <a:rPr lang="en-US" sz="2000" kern="0" dirty="0">
                <a:solidFill>
                  <a:schemeClr val="tx2"/>
                </a:solidFill>
              </a:rPr>
              <a:t>The table below shows the hourly probabilities that CAFOR will be equal to or less than various deficit reserve levels starting at -5,000 MW and decreasing by 5,000 MW increments.</a:t>
            </a:r>
          </a:p>
          <a:p>
            <a:pPr marL="0" indent="0">
              <a:spcBef>
                <a:spcPts val="400"/>
              </a:spcBef>
              <a:spcAft>
                <a:spcPts val="400"/>
              </a:spcAft>
              <a:buNone/>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endParaRPr lang="en-US" sz="1800" kern="0" dirty="0">
              <a:solidFill>
                <a:schemeClr val="tx2"/>
              </a:solidFill>
            </a:endParaRPr>
          </a:p>
          <a:p>
            <a:pPr>
              <a:spcBef>
                <a:spcPts val="400"/>
              </a:spcBef>
              <a:spcAft>
                <a:spcPts val="400"/>
              </a:spcAft>
            </a:pPr>
            <a:r>
              <a:rPr lang="en-US" sz="2000" kern="0" dirty="0">
                <a:solidFill>
                  <a:schemeClr val="tx2"/>
                </a:solidFill>
              </a:rPr>
              <a:t>The probability of CAFOR being equal to or less than -20,000 MW ranges from 0% to 0.16% across the 15 hours.</a:t>
            </a:r>
          </a:p>
          <a:p>
            <a:pPr lvl="1">
              <a:spcBef>
                <a:spcPts val="400"/>
              </a:spcBef>
              <a:spcAft>
                <a:spcPts val="400"/>
              </a:spcAft>
            </a:pPr>
            <a:r>
              <a:rPr lang="en-US" sz="1600" kern="0" dirty="0">
                <a:solidFill>
                  <a:schemeClr val="tx2"/>
                </a:solidFill>
              </a:rPr>
              <a:t>The highest probabilities for large reserve deficits occur in the early evening. This is explained by the impact to wind production from the exceptional winter storm events. Normally wind is ramping up in the early evening and helping to offset the decrease in solar production and increase in demand; with the storm events, the support from wind production is lowered significantly.</a:t>
            </a:r>
          </a:p>
          <a:p>
            <a:pPr>
              <a:spcBef>
                <a:spcPts val="400"/>
              </a:spcBef>
              <a:spcAft>
                <a:spcPts val="400"/>
              </a:spcAft>
            </a:pPr>
            <a:r>
              <a:rPr lang="en-US" sz="2000" kern="0" dirty="0">
                <a:solidFill>
                  <a:schemeClr val="tx2"/>
                </a:solidFill>
              </a:rPr>
              <a:t>For the trials with CAFOR less than -20,000 MW, demand was 76,800 MW (fixed at this amount for all hours when there is an exceptional storm), wind production averaged 3,294 MW, and thermal outages averaged 25,916 MW.</a:t>
            </a:r>
          </a:p>
          <a:p>
            <a:pPr lvl="1">
              <a:spcBef>
                <a:spcPts val="400"/>
              </a:spcBef>
              <a:spcAft>
                <a:spcPts val="400"/>
              </a:spcAft>
            </a:pPr>
            <a:endParaRPr lang="en-US" sz="1600" kern="0" dirty="0">
              <a:solidFill>
                <a:schemeClr val="tx2"/>
              </a:solidFill>
            </a:endParaRPr>
          </a:p>
          <a:p>
            <a:pPr lvl="1">
              <a:spcBef>
                <a:spcPts val="400"/>
              </a:spcBef>
              <a:spcAft>
                <a:spcPts val="400"/>
              </a:spcAft>
            </a:pPr>
            <a:endParaRPr lang="en-US" sz="1600" kern="0" dirty="0">
              <a:solidFill>
                <a:schemeClr val="tx2"/>
              </a:solidFill>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9</a:t>
            </a:fld>
            <a:endParaRPr lang="en-US" dirty="0"/>
          </a:p>
        </p:txBody>
      </p:sp>
      <p:pic>
        <p:nvPicPr>
          <p:cNvPr id="14" name="Picture 13">
            <a:extLst>
              <a:ext uri="{FF2B5EF4-FFF2-40B4-BE49-F238E27FC236}">
                <a16:creationId xmlns:a16="http://schemas.microsoft.com/office/drawing/2014/main" id="{E5CD0A8F-BEA2-42EC-B3FC-F794CB4AA329}"/>
              </a:ext>
            </a:extLst>
          </p:cNvPr>
          <p:cNvPicPr>
            <a:picLocks noChangeAspect="1"/>
          </p:cNvPicPr>
          <p:nvPr/>
        </p:nvPicPr>
        <p:blipFill>
          <a:blip r:embed="rId3"/>
          <a:stretch>
            <a:fillRect/>
          </a:stretch>
        </p:blipFill>
        <p:spPr>
          <a:xfrm>
            <a:off x="762000" y="1986000"/>
            <a:ext cx="8153400" cy="1016428"/>
          </a:xfrm>
          <a:prstGeom prst="rect">
            <a:avLst/>
          </a:prstGeom>
        </p:spPr>
      </p:pic>
    </p:spTree>
    <p:extLst>
      <p:ext uri="{BB962C8B-B14F-4D97-AF65-F5344CB8AC3E}">
        <p14:creationId xmlns:p14="http://schemas.microsoft.com/office/powerpoint/2010/main" val="193403209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2" ma:contentTypeDescription="Create a new document." ma:contentTypeScope="" ma:versionID="9392a42241bc506ffd33e3ca0191f2d9">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C3022E-B6B6-431F-B045-C710C440E4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26C54-2038-4DDB-9077-84C80FF069E0}">
  <ds:schemaRefs>
    <ds:schemaRef ds:uri="http://www.w3.org/XML/1998/namespace"/>
    <ds:schemaRef ds:uri="http://purl.org/dc/elements/1.1/"/>
    <ds:schemaRef ds:uri="http://purl.org/dc/dcmitype/"/>
    <ds:schemaRef ds:uri="http://schemas.microsoft.com/office/infopath/2007/PartnerControls"/>
    <ds:schemaRef ds:uri="c34af464-7aa1-4edd-9be4-83dffc1cb926"/>
    <ds:schemaRef ds:uri="http://purl.org/dc/terms/"/>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16346</TotalTime>
  <Words>1335</Words>
  <Application>Microsoft Office PowerPoint</Application>
  <PresentationFormat>On-screen Show (4:3)</PresentationFormat>
  <Paragraphs>105</Paragraphs>
  <Slides>15</Slides>
  <Notes>10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15</vt:i4>
      </vt:variant>
    </vt:vector>
  </HeadingPairs>
  <TitlesOfParts>
    <vt:vector size="21" baseType="lpstr">
      <vt:lpstr>Arial</vt:lpstr>
      <vt:lpstr>Calibri</vt:lpstr>
      <vt:lpstr>1_Custom Design</vt:lpstr>
      <vt:lpstr>Office Theme</vt:lpstr>
      <vt:lpstr>Custom Design</vt:lpstr>
      <vt:lpstr>1_Office Theme</vt:lpstr>
      <vt:lpstr>PowerPoint Presentation</vt:lpstr>
      <vt:lpstr>Probabilistic Model Overview</vt:lpstr>
      <vt:lpstr>Probabilistic Model Overview</vt:lpstr>
      <vt:lpstr>Probabilistic Model Overview</vt:lpstr>
      <vt:lpstr>Risk Assessment Based on a  1.0% Probability of an Exceptional Winter Weather Event (Comparable to Winter Storm Uri)</vt:lpstr>
      <vt:lpstr>Thermal Unplanned Outage Probability Distribution: 1% Exceptional Winter Weather Event</vt:lpstr>
      <vt:lpstr>Range of CAFOR Outcomes for Hour-ending 8 AM</vt:lpstr>
      <vt:lpstr>Hourly EEA Risk Profile</vt:lpstr>
      <vt:lpstr>Hourly Large Reserve Deficit Risk Profile </vt:lpstr>
      <vt:lpstr>CAFOR Variance Contributions from Key Risk Variables</vt:lpstr>
      <vt:lpstr>Risk Assessment Based on a  0.5% Probability of an Exceptional Winter Weather Event (Comparable to Winter Storm Uri)</vt:lpstr>
      <vt:lpstr>Thermal Unplanned Outage Probability Distribution: 0.5% Exceptional Winter Weather Event</vt:lpstr>
      <vt:lpstr>Range of CAFOR Outcomes for Hour-ending 8 AM</vt:lpstr>
      <vt:lpstr>Hourly EEA Risk Profile</vt:lpstr>
      <vt:lpstr>Hourly Large Reserve Deficit Risk Profile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528</cp:revision>
  <cp:lastPrinted>2017-10-10T21:31:05Z</cp:lastPrinted>
  <dcterms:created xsi:type="dcterms:W3CDTF">2016-01-21T15:20:31Z</dcterms:created>
  <dcterms:modified xsi:type="dcterms:W3CDTF">2021-10-25T19:09:00Z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