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33"/>
  </p:notesMasterIdLst>
  <p:handoutMasterIdLst>
    <p:handoutMasterId r:id="rId34"/>
  </p:handoutMasterIdLst>
  <p:sldIdLst>
    <p:sldId id="270" r:id="rId4"/>
    <p:sldId id="2422" r:id="rId5"/>
    <p:sldId id="2424" r:id="rId6"/>
    <p:sldId id="2410" r:id="rId7"/>
    <p:sldId id="574" r:id="rId8"/>
    <p:sldId id="575" r:id="rId9"/>
    <p:sldId id="275" r:id="rId10"/>
    <p:sldId id="2428" r:id="rId11"/>
    <p:sldId id="2411" r:id="rId12"/>
    <p:sldId id="573" r:id="rId13"/>
    <p:sldId id="2415" r:id="rId14"/>
    <p:sldId id="2413" r:id="rId15"/>
    <p:sldId id="2414" r:id="rId16"/>
    <p:sldId id="2409" r:id="rId17"/>
    <p:sldId id="2391" r:id="rId18"/>
    <p:sldId id="2380" r:id="rId19"/>
    <p:sldId id="2399" r:id="rId20"/>
    <p:sldId id="2381" r:id="rId21"/>
    <p:sldId id="2385" r:id="rId22"/>
    <p:sldId id="2382" r:id="rId23"/>
    <p:sldId id="2400" r:id="rId24"/>
    <p:sldId id="2383" r:id="rId25"/>
    <p:sldId id="2401" r:id="rId26"/>
    <p:sldId id="2384" r:id="rId27"/>
    <p:sldId id="430" r:id="rId28"/>
    <p:sldId id="2429" r:id="rId29"/>
    <p:sldId id="2417" r:id="rId30"/>
    <p:sldId id="2412" r:id="rId31"/>
    <p:sldId id="242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807" autoAdjust="0"/>
  </p:normalViewPr>
  <p:slideViewPr>
    <p:cSldViewPr snapToGrid="0">
      <p:cViewPr varScale="1">
        <p:scale>
          <a:sx n="126" d="100"/>
          <a:sy n="126" d="100"/>
        </p:scale>
        <p:origin x="978" y="132"/>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10/25/2021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solidFill>
            </a:endParaRPr>
          </a:p>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a:t>
            </a:fld>
            <a:endParaRPr lang="en-US"/>
          </a:p>
        </p:txBody>
      </p:sp>
    </p:spTree>
    <p:extLst>
      <p:ext uri="{BB962C8B-B14F-4D97-AF65-F5344CB8AC3E}">
        <p14:creationId xmlns:p14="http://schemas.microsoft.com/office/powerpoint/2010/main" val="290752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600" baseline="0">
                <a:solidFill>
                  <a:schemeClr val="tx2"/>
                </a:solidFill>
              </a:defRPr>
            </a:lvl1pPr>
            <a:lvl2pPr>
              <a:defRPr sz="1600" baseline="0">
                <a:solidFill>
                  <a:schemeClr val="tx2"/>
                </a:solidFill>
              </a:defRPr>
            </a:lvl2pPr>
            <a:lvl3pPr>
              <a:defRPr sz="1400" baseline="0">
                <a:solidFill>
                  <a:schemeClr val="tx2"/>
                </a:solidFill>
              </a:defRPr>
            </a:lvl3pPr>
            <a:lvl4pPr>
              <a:defRPr sz="1400" baseline="0">
                <a:solidFill>
                  <a:schemeClr val="tx2"/>
                </a:solidFill>
              </a:defRPr>
            </a:lvl4pPr>
            <a:lvl5pPr>
              <a:defRPr sz="12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988193"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Impact of Growth in Wind and Solar on Net Load</a:t>
            </a:r>
          </a:p>
        </p:txBody>
      </p:sp>
      <p:sp>
        <p:nvSpPr>
          <p:cNvPr id="3" name="Text Placeholder 2"/>
          <p:cNvSpPr>
            <a:spLocks noGrp="1"/>
          </p:cNvSpPr>
          <p:nvPr>
            <p:ph type="body" sz="quarter" idx="3"/>
          </p:nvPr>
        </p:nvSpPr>
        <p:spPr/>
        <p:txBody>
          <a:bodyPr/>
          <a:lstStyle/>
          <a:p>
            <a:r>
              <a:rPr lang="en-US" dirty="0"/>
              <a:t>October 25, 2021</a:t>
            </a:r>
          </a:p>
          <a:p>
            <a:r>
              <a:rPr lang="en-US" dirty="0"/>
              <a:t>WMWG</a:t>
            </a:r>
          </a:p>
        </p:txBody>
      </p:sp>
      <p:sp>
        <p:nvSpPr>
          <p:cNvPr id="4" name="Text Placeholder 3"/>
          <p:cNvSpPr>
            <a:spLocks noGrp="1"/>
          </p:cNvSpPr>
          <p:nvPr>
            <p:ph type="body" sz="quarter" idx="10"/>
          </p:nvPr>
        </p:nvSpPr>
        <p:spPr/>
        <p:txBody>
          <a:bodyPr/>
          <a:lstStyle/>
          <a:p>
            <a:r>
              <a:rPr lang="en-US" dirty="0"/>
              <a:t>ERCOT Staff</a:t>
            </a:r>
          </a:p>
        </p:txBody>
      </p:sp>
    </p:spTree>
    <p:extLst>
      <p:ext uri="{BB962C8B-B14F-4D97-AF65-F5344CB8AC3E}">
        <p14:creationId xmlns:p14="http://schemas.microsoft.com/office/powerpoint/2010/main" val="218805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363DD-DB32-46A2-AB7D-8233C1B2D127}"/>
              </a:ext>
            </a:extLst>
          </p:cNvPr>
          <p:cNvPicPr>
            <a:picLocks noChangeAspect="1"/>
          </p:cNvPicPr>
          <p:nvPr/>
        </p:nvPicPr>
        <p:blipFill>
          <a:blip r:embed="rId2"/>
          <a:stretch>
            <a:fillRect/>
          </a:stretch>
        </p:blipFill>
        <p:spPr>
          <a:xfrm>
            <a:off x="4789425" y="3428564"/>
            <a:ext cx="4213898" cy="2724041"/>
          </a:xfrm>
          <a:prstGeom prst="rect">
            <a:avLst/>
          </a:prstGeom>
        </p:spPr>
      </p:pic>
      <p:sp>
        <p:nvSpPr>
          <p:cNvPr id="10" name="Title 9">
            <a:extLst>
              <a:ext uri="{FF2B5EF4-FFF2-40B4-BE49-F238E27FC236}">
                <a16:creationId xmlns:a16="http://schemas.microsoft.com/office/drawing/2014/main" id="{F253F545-5641-4EBA-B0D3-A47B2C8B091E}"/>
              </a:ext>
            </a:extLst>
          </p:cNvPr>
          <p:cNvSpPr>
            <a:spLocks noGrp="1"/>
          </p:cNvSpPr>
          <p:nvPr>
            <p:ph type="title"/>
          </p:nvPr>
        </p:nvSpPr>
        <p:spPr/>
        <p:txBody>
          <a:bodyPr/>
          <a:lstStyle/>
          <a:p>
            <a:r>
              <a:rPr lang="en-US" sz="2400" dirty="0"/>
              <a:t>2018 - 2021 Seasonal Net Load Profile Comparison</a:t>
            </a:r>
          </a:p>
        </p:txBody>
      </p:sp>
      <p:sp>
        <p:nvSpPr>
          <p:cNvPr id="4" name="Slide Number Placeholder 3">
            <a:extLst>
              <a:ext uri="{FF2B5EF4-FFF2-40B4-BE49-F238E27FC236}">
                <a16:creationId xmlns:a16="http://schemas.microsoft.com/office/drawing/2014/main" id="{F00DF511-8C2F-4AEA-9B59-29D60A44B357}"/>
              </a:ext>
            </a:extLst>
          </p:cNvPr>
          <p:cNvSpPr>
            <a:spLocks noGrp="1"/>
          </p:cNvSpPr>
          <p:nvPr>
            <p:ph type="sldNum" sz="quarter" idx="4"/>
          </p:nvPr>
        </p:nvSpPr>
        <p:spPr/>
        <p:txBody>
          <a:bodyPr/>
          <a:lstStyle/>
          <a:p>
            <a:fld id="{1D93BD3E-1E9A-4970-A6F7-E7AC52762E0C}" type="slidenum">
              <a:rPr lang="en-US" smtClean="0"/>
              <a:pPr/>
              <a:t>10</a:t>
            </a:fld>
            <a:endParaRPr lang="en-US" dirty="0"/>
          </a:p>
        </p:txBody>
      </p:sp>
      <p:pic>
        <p:nvPicPr>
          <p:cNvPr id="8" name="Picture 7">
            <a:extLst>
              <a:ext uri="{FF2B5EF4-FFF2-40B4-BE49-F238E27FC236}">
                <a16:creationId xmlns:a16="http://schemas.microsoft.com/office/drawing/2014/main" id="{437493A7-FB09-4925-BADD-41A270BDF8D3}"/>
              </a:ext>
            </a:extLst>
          </p:cNvPr>
          <p:cNvPicPr>
            <a:picLocks noChangeAspect="1"/>
          </p:cNvPicPr>
          <p:nvPr/>
        </p:nvPicPr>
        <p:blipFill>
          <a:blip r:embed="rId3"/>
          <a:stretch>
            <a:fillRect/>
          </a:stretch>
        </p:blipFill>
        <p:spPr>
          <a:xfrm>
            <a:off x="4789425" y="704960"/>
            <a:ext cx="4213898" cy="2724040"/>
          </a:xfrm>
          <a:prstGeom prst="rect">
            <a:avLst/>
          </a:prstGeom>
        </p:spPr>
      </p:pic>
      <p:pic>
        <p:nvPicPr>
          <p:cNvPr id="9" name="Picture 8">
            <a:extLst>
              <a:ext uri="{FF2B5EF4-FFF2-40B4-BE49-F238E27FC236}">
                <a16:creationId xmlns:a16="http://schemas.microsoft.com/office/drawing/2014/main" id="{8189628E-7C00-4C12-A2A1-8BFBB083608C}"/>
              </a:ext>
            </a:extLst>
          </p:cNvPr>
          <p:cNvPicPr>
            <a:picLocks noChangeAspect="1"/>
          </p:cNvPicPr>
          <p:nvPr/>
        </p:nvPicPr>
        <p:blipFill>
          <a:blip r:embed="rId4"/>
          <a:stretch>
            <a:fillRect/>
          </a:stretch>
        </p:blipFill>
        <p:spPr>
          <a:xfrm>
            <a:off x="419099" y="3428564"/>
            <a:ext cx="4370326" cy="2724912"/>
          </a:xfrm>
          <a:prstGeom prst="rect">
            <a:avLst/>
          </a:prstGeom>
        </p:spPr>
      </p:pic>
      <p:sp>
        <p:nvSpPr>
          <p:cNvPr id="15" name="TextBox 1">
            <a:extLst>
              <a:ext uri="{FF2B5EF4-FFF2-40B4-BE49-F238E27FC236}">
                <a16:creationId xmlns:a16="http://schemas.microsoft.com/office/drawing/2014/main" id="{5BB068D0-08E5-42E2-8635-3FDD0FE976E6}"/>
              </a:ext>
            </a:extLst>
          </p:cNvPr>
          <p:cNvSpPr txBox="1"/>
          <p:nvPr/>
        </p:nvSpPr>
        <p:spPr>
          <a:xfrm>
            <a:off x="8073861" y="2200139"/>
            <a:ext cx="855323"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5000 MW increased in 2.5 hours</a:t>
            </a:r>
          </a:p>
        </p:txBody>
      </p:sp>
      <p:cxnSp>
        <p:nvCxnSpPr>
          <p:cNvPr id="16" name="Straight Connector 15">
            <a:extLst>
              <a:ext uri="{FF2B5EF4-FFF2-40B4-BE49-F238E27FC236}">
                <a16:creationId xmlns:a16="http://schemas.microsoft.com/office/drawing/2014/main" id="{7E9373A5-9A0F-4C7B-8059-DE849E49E59D}"/>
              </a:ext>
            </a:extLst>
          </p:cNvPr>
          <p:cNvCxnSpPr>
            <a:cxnSpLocks/>
          </p:cNvCxnSpPr>
          <p:nvPr/>
        </p:nvCxnSpPr>
        <p:spPr>
          <a:xfrm flipV="1">
            <a:off x="7803841" y="959339"/>
            <a:ext cx="0" cy="1977292"/>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B0766D-B4A2-45DD-BBD9-724071B10D35}"/>
              </a:ext>
            </a:extLst>
          </p:cNvPr>
          <p:cNvCxnSpPr>
            <a:cxnSpLocks/>
            <a:endCxn id="15" idx="1"/>
          </p:cNvCxnSpPr>
          <p:nvPr/>
        </p:nvCxnSpPr>
        <p:spPr>
          <a:xfrm>
            <a:off x="7652238" y="2256692"/>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3DB82A-5949-4F1B-B9CA-279EDEEDE7C0}"/>
              </a:ext>
            </a:extLst>
          </p:cNvPr>
          <p:cNvCxnSpPr>
            <a:cxnSpLocks/>
          </p:cNvCxnSpPr>
          <p:nvPr/>
        </p:nvCxnSpPr>
        <p:spPr>
          <a:xfrm flipV="1">
            <a:off x="8079185" y="3710352"/>
            <a:ext cx="0" cy="1977292"/>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E5A5F-AF2C-46B5-85AA-6B4D91FD8ACF}"/>
              </a:ext>
            </a:extLst>
          </p:cNvPr>
          <p:cNvCxnSpPr>
            <a:cxnSpLocks/>
          </p:cNvCxnSpPr>
          <p:nvPr/>
        </p:nvCxnSpPr>
        <p:spPr>
          <a:xfrm flipV="1">
            <a:off x="3233365" y="3710352"/>
            <a:ext cx="0" cy="1946031"/>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2" name="Content Placeholder 28">
            <a:extLst>
              <a:ext uri="{FF2B5EF4-FFF2-40B4-BE49-F238E27FC236}">
                <a16:creationId xmlns:a16="http://schemas.microsoft.com/office/drawing/2014/main" id="{4BC24E3A-7C5D-48B8-98C8-57C9366A8F7D}"/>
              </a:ext>
            </a:extLst>
          </p:cNvPr>
          <p:cNvSpPr txBox="1">
            <a:spLocks/>
          </p:cNvSpPr>
          <p:nvPr/>
        </p:nvSpPr>
        <p:spPr>
          <a:xfrm>
            <a:off x="304800" y="867508"/>
            <a:ext cx="4384130" cy="5052525"/>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400" dirty="0"/>
              <a:t>During the evening hours in 2020-2021 winter season, on average the net load ramped up at a much faster rate than the load ramp.</a:t>
            </a:r>
          </a:p>
          <a:p>
            <a:endParaRPr lang="en-US" sz="1400" dirty="0"/>
          </a:p>
          <a:p>
            <a:r>
              <a:rPr lang="en-US" sz="1400" dirty="0"/>
              <a:t>Peak net load hour in spring has a visible shift to be in HE21.</a:t>
            </a:r>
          </a:p>
          <a:p>
            <a:endParaRPr lang="en-US" sz="1200" dirty="0"/>
          </a:p>
          <a:p>
            <a:endParaRPr lang="en-US" sz="1200" dirty="0"/>
          </a:p>
        </p:txBody>
      </p:sp>
      <p:cxnSp>
        <p:nvCxnSpPr>
          <p:cNvPr id="34" name="Straight Arrow Connector 33">
            <a:extLst>
              <a:ext uri="{FF2B5EF4-FFF2-40B4-BE49-F238E27FC236}">
                <a16:creationId xmlns:a16="http://schemas.microsoft.com/office/drawing/2014/main" id="{83A7A34E-C0D1-48D5-89E0-53ACBA18A42B}"/>
              </a:ext>
            </a:extLst>
          </p:cNvPr>
          <p:cNvCxnSpPr>
            <a:cxnSpLocks/>
          </p:cNvCxnSpPr>
          <p:nvPr/>
        </p:nvCxnSpPr>
        <p:spPr>
          <a:xfrm>
            <a:off x="7652238" y="1303336"/>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1">
            <a:extLst>
              <a:ext uri="{FF2B5EF4-FFF2-40B4-BE49-F238E27FC236}">
                <a16:creationId xmlns:a16="http://schemas.microsoft.com/office/drawing/2014/main" id="{0A720707-0896-404F-A3F6-88B6044FEDED}"/>
              </a:ext>
            </a:extLst>
          </p:cNvPr>
          <p:cNvSpPr txBox="1"/>
          <p:nvPr/>
        </p:nvSpPr>
        <p:spPr>
          <a:xfrm>
            <a:off x="8124491" y="1246783"/>
            <a:ext cx="855323"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3200 MW increase in 2.5 hours</a:t>
            </a:r>
          </a:p>
        </p:txBody>
      </p:sp>
      <p:sp>
        <p:nvSpPr>
          <p:cNvPr id="37" name="TextBox 1">
            <a:extLst>
              <a:ext uri="{FF2B5EF4-FFF2-40B4-BE49-F238E27FC236}">
                <a16:creationId xmlns:a16="http://schemas.microsoft.com/office/drawing/2014/main" id="{05D1F696-6FE1-495B-8F92-D7579423DE60}"/>
              </a:ext>
            </a:extLst>
          </p:cNvPr>
          <p:cNvSpPr txBox="1"/>
          <p:nvPr/>
        </p:nvSpPr>
        <p:spPr>
          <a:xfrm>
            <a:off x="8124491" y="3526881"/>
            <a:ext cx="855323"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Shift in peak net load hour</a:t>
            </a:r>
          </a:p>
        </p:txBody>
      </p:sp>
    </p:spTree>
    <p:extLst>
      <p:ext uri="{BB962C8B-B14F-4D97-AF65-F5344CB8AC3E}">
        <p14:creationId xmlns:p14="http://schemas.microsoft.com/office/powerpoint/2010/main" val="24022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2C0D264-AFFD-49E3-B7E6-F94F8D039908}"/>
              </a:ext>
            </a:extLst>
          </p:cNvPr>
          <p:cNvPicPr>
            <a:picLocks noGrp="1" noChangeAspect="1"/>
          </p:cNvPicPr>
          <p:nvPr>
            <p:ph idx="1"/>
          </p:nvPr>
        </p:nvPicPr>
        <p:blipFill>
          <a:blip r:embed="rId2"/>
          <a:stretch>
            <a:fillRect/>
          </a:stretch>
        </p:blipFill>
        <p:spPr>
          <a:xfrm>
            <a:off x="1130105" y="1504188"/>
            <a:ext cx="6959990" cy="3849624"/>
          </a:xfrm>
          <a:prstGeom prst="rect">
            <a:avLst/>
          </a:prstGeom>
        </p:spPr>
      </p:pic>
      <p:sp>
        <p:nvSpPr>
          <p:cNvPr id="2" name="Title 1">
            <a:extLst>
              <a:ext uri="{FF2B5EF4-FFF2-40B4-BE49-F238E27FC236}">
                <a16:creationId xmlns:a16="http://schemas.microsoft.com/office/drawing/2014/main" id="{11B21EC0-1FAF-4C7B-9362-593412ABFB5F}"/>
              </a:ext>
            </a:extLst>
          </p:cNvPr>
          <p:cNvSpPr>
            <a:spLocks noGrp="1"/>
          </p:cNvSpPr>
          <p:nvPr>
            <p:ph type="title"/>
          </p:nvPr>
        </p:nvSpPr>
        <p:spPr/>
        <p:txBody>
          <a:bodyPr/>
          <a:lstStyle/>
          <a:p>
            <a:r>
              <a:rPr lang="en-US" sz="1800" dirty="0"/>
              <a:t>A Mockup of Net Load Profile with only growth in Wind &amp; Solar – January 6*</a:t>
            </a:r>
          </a:p>
        </p:txBody>
      </p:sp>
      <p:sp>
        <p:nvSpPr>
          <p:cNvPr id="4" name="Slide Number Placeholder 3">
            <a:extLst>
              <a:ext uri="{FF2B5EF4-FFF2-40B4-BE49-F238E27FC236}">
                <a16:creationId xmlns:a16="http://schemas.microsoft.com/office/drawing/2014/main" id="{5B67FD27-4760-4875-8960-E51425E4C732}"/>
              </a:ext>
            </a:extLst>
          </p:cNvPr>
          <p:cNvSpPr>
            <a:spLocks noGrp="1"/>
          </p:cNvSpPr>
          <p:nvPr>
            <p:ph type="sldNum" sz="quarter" idx="4"/>
          </p:nvPr>
        </p:nvSpPr>
        <p:spPr/>
        <p:txBody>
          <a:bodyPr/>
          <a:lstStyle/>
          <a:p>
            <a:fld id="{1D93BD3E-1E9A-4970-A6F7-E7AC52762E0C}" type="slidenum">
              <a:rPr lang="en-US" smtClean="0"/>
              <a:pPr/>
              <a:t>11</a:t>
            </a:fld>
            <a:endParaRPr lang="en-US" dirty="0"/>
          </a:p>
        </p:txBody>
      </p:sp>
      <p:cxnSp>
        <p:nvCxnSpPr>
          <p:cNvPr id="6" name="Straight Connector 5">
            <a:extLst>
              <a:ext uri="{FF2B5EF4-FFF2-40B4-BE49-F238E27FC236}">
                <a16:creationId xmlns:a16="http://schemas.microsoft.com/office/drawing/2014/main" id="{6C603353-3DF8-4A60-BB8F-77EFFC8237A7}"/>
              </a:ext>
            </a:extLst>
          </p:cNvPr>
          <p:cNvCxnSpPr>
            <a:cxnSpLocks/>
          </p:cNvCxnSpPr>
          <p:nvPr/>
        </p:nvCxnSpPr>
        <p:spPr>
          <a:xfrm flipV="1">
            <a:off x="6455101" y="2440354"/>
            <a:ext cx="0" cy="2565986"/>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0E33C2-7A28-42C9-B3F7-A40A547CA431}"/>
              </a:ext>
            </a:extLst>
          </p:cNvPr>
          <p:cNvCxnSpPr>
            <a:cxnSpLocks/>
          </p:cNvCxnSpPr>
          <p:nvPr/>
        </p:nvCxnSpPr>
        <p:spPr>
          <a:xfrm>
            <a:off x="6076676" y="4219734"/>
            <a:ext cx="488934" cy="123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6AC56684-4D75-4487-A7FF-D79D5A08B34D}"/>
              </a:ext>
            </a:extLst>
          </p:cNvPr>
          <p:cNvSpPr txBox="1"/>
          <p:nvPr/>
        </p:nvSpPr>
        <p:spPr>
          <a:xfrm>
            <a:off x="6565610" y="4219734"/>
            <a:ext cx="947705"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20,000 MW increase in 2 hours</a:t>
            </a:r>
          </a:p>
        </p:txBody>
      </p:sp>
      <p:sp>
        <p:nvSpPr>
          <p:cNvPr id="10" name="Content Placeholder 2">
            <a:extLst>
              <a:ext uri="{FF2B5EF4-FFF2-40B4-BE49-F238E27FC236}">
                <a16:creationId xmlns:a16="http://schemas.microsoft.com/office/drawing/2014/main" id="{C005C056-B831-4199-98D0-7252ED09D99E}"/>
              </a:ext>
            </a:extLst>
          </p:cNvPr>
          <p:cNvSpPr txBox="1">
            <a:spLocks/>
          </p:cNvSpPr>
          <p:nvPr/>
        </p:nvSpPr>
        <p:spPr>
          <a:xfrm>
            <a:off x="381000" y="5360677"/>
            <a:ext cx="8458200" cy="7136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050" dirty="0">
                <a:solidFill>
                  <a:srgbClr val="FF0000"/>
                </a:solidFill>
              </a:rPr>
              <a:t>*</a:t>
            </a:r>
            <a:r>
              <a:rPr lang="en-US" sz="900" dirty="0"/>
              <a:t>Note: Slide 2 outlines the assumptions that were used in this assessment. This analysis is based on extrapolating the wind and solar generation profiles from 2020. The locations of future solar farms (geographic effect), wind/solar curtailment and dispatch of other resources will change the actual net load ramps the grid experiences.</a:t>
            </a:r>
          </a:p>
        </p:txBody>
      </p:sp>
    </p:spTree>
    <p:extLst>
      <p:ext uri="{BB962C8B-B14F-4D97-AF65-F5344CB8AC3E}">
        <p14:creationId xmlns:p14="http://schemas.microsoft.com/office/powerpoint/2010/main" val="37677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5C16902-87C9-40AF-AFC2-ADF82889465D}"/>
              </a:ext>
            </a:extLst>
          </p:cNvPr>
          <p:cNvPicPr>
            <a:picLocks noGrp="1" noChangeAspect="1"/>
          </p:cNvPicPr>
          <p:nvPr>
            <p:ph idx="1"/>
          </p:nvPr>
        </p:nvPicPr>
        <p:blipFill>
          <a:blip r:embed="rId2"/>
          <a:stretch>
            <a:fillRect/>
          </a:stretch>
        </p:blipFill>
        <p:spPr>
          <a:xfrm>
            <a:off x="1060256" y="1504188"/>
            <a:ext cx="7023487" cy="3849624"/>
          </a:xfrm>
          <a:prstGeom prst="rect">
            <a:avLst/>
          </a:prstGeom>
        </p:spPr>
      </p:pic>
      <p:sp>
        <p:nvSpPr>
          <p:cNvPr id="2" name="Title 1">
            <a:extLst>
              <a:ext uri="{FF2B5EF4-FFF2-40B4-BE49-F238E27FC236}">
                <a16:creationId xmlns:a16="http://schemas.microsoft.com/office/drawing/2014/main" id="{F8B9EB60-0536-4732-9938-0C64FEFC3F33}"/>
              </a:ext>
            </a:extLst>
          </p:cNvPr>
          <p:cNvSpPr>
            <a:spLocks noGrp="1"/>
          </p:cNvSpPr>
          <p:nvPr>
            <p:ph type="title"/>
          </p:nvPr>
        </p:nvSpPr>
        <p:spPr/>
        <p:txBody>
          <a:bodyPr/>
          <a:lstStyle/>
          <a:p>
            <a:r>
              <a:rPr lang="en-US" sz="1800" dirty="0"/>
              <a:t>A Mockup of Net Load Profile with only growth in Wind &amp; Solar – March 5*</a:t>
            </a:r>
          </a:p>
        </p:txBody>
      </p:sp>
      <p:sp>
        <p:nvSpPr>
          <p:cNvPr id="4" name="Slide Number Placeholder 3">
            <a:extLst>
              <a:ext uri="{FF2B5EF4-FFF2-40B4-BE49-F238E27FC236}">
                <a16:creationId xmlns:a16="http://schemas.microsoft.com/office/drawing/2014/main" id="{9A156ACB-3F41-4080-8C42-AE4F08889A03}"/>
              </a:ext>
            </a:extLst>
          </p:cNvPr>
          <p:cNvSpPr>
            <a:spLocks noGrp="1"/>
          </p:cNvSpPr>
          <p:nvPr>
            <p:ph type="sldNum" sz="quarter" idx="4"/>
          </p:nvPr>
        </p:nvSpPr>
        <p:spPr/>
        <p:txBody>
          <a:bodyPr/>
          <a:lstStyle/>
          <a:p>
            <a:fld id="{1D93BD3E-1E9A-4970-A6F7-E7AC52762E0C}" type="slidenum">
              <a:rPr lang="en-US" smtClean="0"/>
              <a:pPr/>
              <a:t>12</a:t>
            </a:fld>
            <a:endParaRPr lang="en-US" dirty="0"/>
          </a:p>
        </p:txBody>
      </p:sp>
      <p:cxnSp>
        <p:nvCxnSpPr>
          <p:cNvPr id="15" name="Straight Connector 14">
            <a:extLst>
              <a:ext uri="{FF2B5EF4-FFF2-40B4-BE49-F238E27FC236}">
                <a16:creationId xmlns:a16="http://schemas.microsoft.com/office/drawing/2014/main" id="{87877622-45DB-4E8E-8F35-25CA67F74020}"/>
              </a:ext>
            </a:extLst>
          </p:cNvPr>
          <p:cNvCxnSpPr>
            <a:cxnSpLocks/>
          </p:cNvCxnSpPr>
          <p:nvPr/>
        </p:nvCxnSpPr>
        <p:spPr>
          <a:xfrm flipV="1">
            <a:off x="6745685" y="2425114"/>
            <a:ext cx="0" cy="2543126"/>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15306A-7252-4C35-A364-4F58B7D5AA74}"/>
              </a:ext>
            </a:extLst>
          </p:cNvPr>
          <p:cNvCxnSpPr>
            <a:cxnSpLocks/>
          </p:cNvCxnSpPr>
          <p:nvPr/>
        </p:nvCxnSpPr>
        <p:spPr>
          <a:xfrm>
            <a:off x="6235082" y="3963902"/>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
            <a:extLst>
              <a:ext uri="{FF2B5EF4-FFF2-40B4-BE49-F238E27FC236}">
                <a16:creationId xmlns:a16="http://schemas.microsoft.com/office/drawing/2014/main" id="{73C5B15D-10F8-4FA5-B2AF-C6216AC3F091}"/>
              </a:ext>
            </a:extLst>
          </p:cNvPr>
          <p:cNvSpPr txBox="1"/>
          <p:nvPr/>
        </p:nvSpPr>
        <p:spPr>
          <a:xfrm>
            <a:off x="6656705" y="3963902"/>
            <a:ext cx="947705"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20,000 MW increase in 3 hours</a:t>
            </a:r>
          </a:p>
        </p:txBody>
      </p:sp>
      <p:sp>
        <p:nvSpPr>
          <p:cNvPr id="8" name="Content Placeholder 2">
            <a:extLst>
              <a:ext uri="{FF2B5EF4-FFF2-40B4-BE49-F238E27FC236}">
                <a16:creationId xmlns:a16="http://schemas.microsoft.com/office/drawing/2014/main" id="{2522BA1F-8B71-4BCD-9BD6-E1666474F735}"/>
              </a:ext>
            </a:extLst>
          </p:cNvPr>
          <p:cNvSpPr txBox="1">
            <a:spLocks/>
          </p:cNvSpPr>
          <p:nvPr/>
        </p:nvSpPr>
        <p:spPr>
          <a:xfrm>
            <a:off x="381000" y="5360677"/>
            <a:ext cx="8458200" cy="7136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050" dirty="0">
                <a:solidFill>
                  <a:srgbClr val="FF0000"/>
                </a:solidFill>
              </a:rPr>
              <a:t>*</a:t>
            </a:r>
            <a:r>
              <a:rPr lang="en-US" sz="900" dirty="0"/>
              <a:t>Note: Slide 2 outlines the assumptions that were used in this assessment. This analysis is based on extrapolating the wind and solar generation profiles from 2020. The locations of future solar farms (geographic effect), wind/solar curtailment and dispatch of other resources will change the actual net load ramps the grid experiences.</a:t>
            </a:r>
          </a:p>
        </p:txBody>
      </p:sp>
    </p:spTree>
    <p:extLst>
      <p:ext uri="{BB962C8B-B14F-4D97-AF65-F5344CB8AC3E}">
        <p14:creationId xmlns:p14="http://schemas.microsoft.com/office/powerpoint/2010/main" val="298608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1F3C7C3-933F-4DD2-BCA5-B16BAD8C4992}"/>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F8B9EB60-0536-4732-9938-0C64FEFC3F33}"/>
              </a:ext>
            </a:extLst>
          </p:cNvPr>
          <p:cNvSpPr>
            <a:spLocks noGrp="1"/>
          </p:cNvSpPr>
          <p:nvPr>
            <p:ph type="title"/>
          </p:nvPr>
        </p:nvSpPr>
        <p:spPr/>
        <p:txBody>
          <a:bodyPr/>
          <a:lstStyle/>
          <a:p>
            <a:r>
              <a:rPr lang="en-US" sz="1800" dirty="0"/>
              <a:t>A Mockup of Net Load Profile with only growth in Wind &amp; Solar – July 24*</a:t>
            </a:r>
          </a:p>
        </p:txBody>
      </p:sp>
      <p:sp>
        <p:nvSpPr>
          <p:cNvPr id="4" name="Slide Number Placeholder 3">
            <a:extLst>
              <a:ext uri="{FF2B5EF4-FFF2-40B4-BE49-F238E27FC236}">
                <a16:creationId xmlns:a16="http://schemas.microsoft.com/office/drawing/2014/main" id="{9A156ACB-3F41-4080-8C42-AE4F08889A03}"/>
              </a:ext>
            </a:extLst>
          </p:cNvPr>
          <p:cNvSpPr>
            <a:spLocks noGrp="1"/>
          </p:cNvSpPr>
          <p:nvPr>
            <p:ph type="sldNum" sz="quarter" idx="4"/>
          </p:nvPr>
        </p:nvSpPr>
        <p:spPr/>
        <p:txBody>
          <a:bodyPr/>
          <a:lstStyle/>
          <a:p>
            <a:fld id="{1D93BD3E-1E9A-4970-A6F7-E7AC52762E0C}" type="slidenum">
              <a:rPr lang="en-US" smtClean="0"/>
              <a:pPr/>
              <a:t>13</a:t>
            </a:fld>
            <a:endParaRPr lang="en-US" dirty="0"/>
          </a:p>
        </p:txBody>
      </p:sp>
      <p:pic>
        <p:nvPicPr>
          <p:cNvPr id="7" name="Picture 6">
            <a:extLst>
              <a:ext uri="{FF2B5EF4-FFF2-40B4-BE49-F238E27FC236}">
                <a16:creationId xmlns:a16="http://schemas.microsoft.com/office/drawing/2014/main" id="{7B017CD1-EDF1-4191-9876-2EA4A90177E1}"/>
              </a:ext>
            </a:extLst>
          </p:cNvPr>
          <p:cNvPicPr>
            <a:picLocks noChangeAspect="1"/>
          </p:cNvPicPr>
          <p:nvPr/>
        </p:nvPicPr>
        <p:blipFill>
          <a:blip r:embed="rId2"/>
          <a:stretch>
            <a:fillRect/>
          </a:stretch>
        </p:blipFill>
        <p:spPr>
          <a:xfrm>
            <a:off x="1085850" y="1505324"/>
            <a:ext cx="6972300" cy="3847352"/>
          </a:xfrm>
          <a:prstGeom prst="rect">
            <a:avLst/>
          </a:prstGeom>
        </p:spPr>
      </p:pic>
      <p:cxnSp>
        <p:nvCxnSpPr>
          <p:cNvPr id="8" name="Straight Connector 7">
            <a:extLst>
              <a:ext uri="{FF2B5EF4-FFF2-40B4-BE49-F238E27FC236}">
                <a16:creationId xmlns:a16="http://schemas.microsoft.com/office/drawing/2014/main" id="{756E96D2-0309-4758-9477-9B8C5A3CB9E0}"/>
              </a:ext>
            </a:extLst>
          </p:cNvPr>
          <p:cNvCxnSpPr>
            <a:cxnSpLocks/>
          </p:cNvCxnSpPr>
          <p:nvPr/>
        </p:nvCxnSpPr>
        <p:spPr>
          <a:xfrm flipV="1">
            <a:off x="7202885" y="2387014"/>
            <a:ext cx="0" cy="2543126"/>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85C6F72-2514-45F3-B9AB-3DE2AC1241A2}"/>
              </a:ext>
            </a:extLst>
          </p:cNvPr>
          <p:cNvCxnSpPr>
            <a:cxnSpLocks/>
          </p:cNvCxnSpPr>
          <p:nvPr/>
        </p:nvCxnSpPr>
        <p:spPr>
          <a:xfrm>
            <a:off x="6750437" y="3643367"/>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8DE2FC4A-4B0C-4753-834A-B7D78C1EDAE7}"/>
              </a:ext>
            </a:extLst>
          </p:cNvPr>
          <p:cNvSpPr txBox="1"/>
          <p:nvPr/>
        </p:nvSpPr>
        <p:spPr>
          <a:xfrm>
            <a:off x="7202885" y="3641487"/>
            <a:ext cx="947705"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10,000 MW increase in 1.5 hours</a:t>
            </a:r>
          </a:p>
        </p:txBody>
      </p:sp>
      <p:sp>
        <p:nvSpPr>
          <p:cNvPr id="11" name="Content Placeholder 2">
            <a:extLst>
              <a:ext uri="{FF2B5EF4-FFF2-40B4-BE49-F238E27FC236}">
                <a16:creationId xmlns:a16="http://schemas.microsoft.com/office/drawing/2014/main" id="{5A34AF3D-006B-4373-B2E2-0305F145894E}"/>
              </a:ext>
            </a:extLst>
          </p:cNvPr>
          <p:cNvSpPr txBox="1">
            <a:spLocks/>
          </p:cNvSpPr>
          <p:nvPr/>
        </p:nvSpPr>
        <p:spPr>
          <a:xfrm>
            <a:off x="381000" y="5360677"/>
            <a:ext cx="8458200" cy="7136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050" dirty="0">
                <a:solidFill>
                  <a:srgbClr val="FF0000"/>
                </a:solidFill>
              </a:rPr>
              <a:t>*</a:t>
            </a:r>
            <a:r>
              <a:rPr lang="en-US" sz="900" dirty="0"/>
              <a:t>Note: Slide 2 outlines the assumptions that were used in this assessment. This analysis is based on extrapolating the wind and solar generation profiles from 2020. The locations of future solar farms (geographic effect), wind/solar curtailment and dispatch of other resources will change the actual net load ramps the grid experiences.</a:t>
            </a:r>
          </a:p>
        </p:txBody>
      </p:sp>
    </p:spTree>
    <p:extLst>
      <p:ext uri="{BB962C8B-B14F-4D97-AF65-F5344CB8AC3E}">
        <p14:creationId xmlns:p14="http://schemas.microsoft.com/office/powerpoint/2010/main" val="35055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DB44-FC8D-46D4-BC74-71ECEC8FD204}"/>
              </a:ext>
            </a:extLst>
          </p:cNvPr>
          <p:cNvSpPr>
            <a:spLocks noGrp="1"/>
          </p:cNvSpPr>
          <p:nvPr>
            <p:ph type="title"/>
          </p:nvPr>
        </p:nvSpPr>
        <p:spPr/>
        <p:txBody>
          <a:bodyPr/>
          <a:lstStyle/>
          <a:p>
            <a:r>
              <a:rPr lang="en-US" sz="2400" dirty="0"/>
              <a:t> Net Load with growth in Wind and Solar*</a:t>
            </a:r>
          </a:p>
        </p:txBody>
      </p:sp>
      <p:sp>
        <p:nvSpPr>
          <p:cNvPr id="3" name="Content Placeholder 2">
            <a:extLst>
              <a:ext uri="{FF2B5EF4-FFF2-40B4-BE49-F238E27FC236}">
                <a16:creationId xmlns:a16="http://schemas.microsoft.com/office/drawing/2014/main" id="{5CFBEC3B-8230-489F-A4B8-179127E7E855}"/>
              </a:ext>
            </a:extLst>
          </p:cNvPr>
          <p:cNvSpPr>
            <a:spLocks noGrp="1"/>
          </p:cNvSpPr>
          <p:nvPr>
            <p:ph idx="1"/>
          </p:nvPr>
        </p:nvSpPr>
        <p:spPr>
          <a:xfrm>
            <a:off x="304800" y="855406"/>
            <a:ext cx="2964180" cy="5064627"/>
          </a:xfrm>
        </p:spPr>
        <p:txBody>
          <a:bodyPr/>
          <a:lstStyle/>
          <a:p>
            <a:r>
              <a:rPr lang="en-US" sz="1400" dirty="0"/>
              <a:t>As the amount of solar installed capacity increases</a:t>
            </a:r>
          </a:p>
          <a:p>
            <a:pPr lvl="1"/>
            <a:r>
              <a:rPr lang="en-US" sz="1400" dirty="0"/>
              <a:t>The magnitude of peak net load will reduce (visible reduction in red shades in the heat maps).</a:t>
            </a:r>
          </a:p>
          <a:p>
            <a:pPr lvl="1"/>
            <a:endParaRPr lang="en-US" sz="1400" dirty="0"/>
          </a:p>
          <a:p>
            <a:pPr lvl="1"/>
            <a:r>
              <a:rPr lang="en-US" sz="1400" dirty="0"/>
              <a:t>The hour at which peak net load occurs shifts to being more correlated with the sunset hours.</a:t>
            </a:r>
          </a:p>
          <a:p>
            <a:pPr lvl="1"/>
            <a:endParaRPr lang="en-US" sz="1400" dirty="0"/>
          </a:p>
          <a:p>
            <a:pPr lvl="1"/>
            <a:r>
              <a:rPr lang="en-US" sz="1400" dirty="0"/>
              <a:t>Periods with lower net load specifically during the shoulder months will increase (visible increase in blue shades in the heat maps).</a:t>
            </a:r>
          </a:p>
        </p:txBody>
      </p:sp>
      <p:pic>
        <p:nvPicPr>
          <p:cNvPr id="6" name="Picture 5">
            <a:extLst>
              <a:ext uri="{FF2B5EF4-FFF2-40B4-BE49-F238E27FC236}">
                <a16:creationId xmlns:a16="http://schemas.microsoft.com/office/drawing/2014/main" id="{10B90D1C-4658-4694-9D55-24A2E1E63D41}"/>
              </a:ext>
            </a:extLst>
          </p:cNvPr>
          <p:cNvPicPr>
            <a:picLocks noChangeAspect="1"/>
          </p:cNvPicPr>
          <p:nvPr/>
        </p:nvPicPr>
        <p:blipFill rotWithShape="1">
          <a:blip r:embed="rId2"/>
          <a:srcRect l="4243" r="6616" b="3029"/>
          <a:stretch/>
        </p:blipFill>
        <p:spPr>
          <a:xfrm>
            <a:off x="3417654" y="760913"/>
            <a:ext cx="2834312" cy="2478024"/>
          </a:xfrm>
          <a:prstGeom prst="rect">
            <a:avLst/>
          </a:prstGeom>
          <a:ln>
            <a:noFill/>
          </a:ln>
        </p:spPr>
      </p:pic>
      <p:pic>
        <p:nvPicPr>
          <p:cNvPr id="8" name="Picture 7">
            <a:extLst>
              <a:ext uri="{FF2B5EF4-FFF2-40B4-BE49-F238E27FC236}">
                <a16:creationId xmlns:a16="http://schemas.microsoft.com/office/drawing/2014/main" id="{4DFE56B0-3BCA-44B3-83B1-FCB6AA96C735}"/>
              </a:ext>
            </a:extLst>
          </p:cNvPr>
          <p:cNvPicPr>
            <a:picLocks noChangeAspect="1"/>
          </p:cNvPicPr>
          <p:nvPr/>
        </p:nvPicPr>
        <p:blipFill rotWithShape="1">
          <a:blip r:embed="rId3"/>
          <a:srcRect l="3063" r="6765" b="2490"/>
          <a:stretch/>
        </p:blipFill>
        <p:spPr>
          <a:xfrm>
            <a:off x="6253231" y="762000"/>
            <a:ext cx="2890769" cy="2476937"/>
          </a:xfrm>
          <a:prstGeom prst="rect">
            <a:avLst/>
          </a:prstGeom>
          <a:ln>
            <a:noFill/>
          </a:ln>
        </p:spPr>
      </p:pic>
      <p:pic>
        <p:nvPicPr>
          <p:cNvPr id="10" name="Picture 9">
            <a:extLst>
              <a:ext uri="{FF2B5EF4-FFF2-40B4-BE49-F238E27FC236}">
                <a16:creationId xmlns:a16="http://schemas.microsoft.com/office/drawing/2014/main" id="{3AD6B32A-7588-4372-B2BB-6FFEAC567146}"/>
              </a:ext>
            </a:extLst>
          </p:cNvPr>
          <p:cNvPicPr>
            <a:picLocks noChangeAspect="1"/>
          </p:cNvPicPr>
          <p:nvPr/>
        </p:nvPicPr>
        <p:blipFill rotWithShape="1">
          <a:blip r:embed="rId4"/>
          <a:srcRect l="3709" r="7150" b="3956"/>
          <a:stretch/>
        </p:blipFill>
        <p:spPr>
          <a:xfrm>
            <a:off x="3417654" y="3238937"/>
            <a:ext cx="2834640" cy="2380276"/>
          </a:xfrm>
          <a:prstGeom prst="rect">
            <a:avLst/>
          </a:prstGeom>
          <a:ln>
            <a:noFill/>
          </a:ln>
        </p:spPr>
      </p:pic>
      <p:pic>
        <p:nvPicPr>
          <p:cNvPr id="14" name="Picture 13">
            <a:extLst>
              <a:ext uri="{FF2B5EF4-FFF2-40B4-BE49-F238E27FC236}">
                <a16:creationId xmlns:a16="http://schemas.microsoft.com/office/drawing/2014/main" id="{8C0F71D3-358F-480E-9F21-A5B4A7D309FF}"/>
              </a:ext>
            </a:extLst>
          </p:cNvPr>
          <p:cNvPicPr>
            <a:picLocks noChangeAspect="1"/>
          </p:cNvPicPr>
          <p:nvPr/>
        </p:nvPicPr>
        <p:blipFill rotWithShape="1">
          <a:blip r:embed="rId5"/>
          <a:srcRect l="3529" r="7330" b="2909"/>
          <a:stretch/>
        </p:blipFill>
        <p:spPr>
          <a:xfrm>
            <a:off x="6254496" y="3238937"/>
            <a:ext cx="2889504" cy="2362239"/>
          </a:xfrm>
          <a:prstGeom prst="rect">
            <a:avLst/>
          </a:prstGeom>
          <a:ln>
            <a:noFill/>
          </a:ln>
        </p:spPr>
      </p:pic>
      <p:sp>
        <p:nvSpPr>
          <p:cNvPr id="9" name="Content Placeholder 2">
            <a:extLst>
              <a:ext uri="{FF2B5EF4-FFF2-40B4-BE49-F238E27FC236}">
                <a16:creationId xmlns:a16="http://schemas.microsoft.com/office/drawing/2014/main" id="{14F822F5-046B-4C56-8882-63F161F520C7}"/>
              </a:ext>
            </a:extLst>
          </p:cNvPr>
          <p:cNvSpPr txBox="1">
            <a:spLocks/>
          </p:cNvSpPr>
          <p:nvPr/>
        </p:nvSpPr>
        <p:spPr>
          <a:xfrm>
            <a:off x="381000" y="5833117"/>
            <a:ext cx="8458200" cy="7136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050" dirty="0">
                <a:solidFill>
                  <a:srgbClr val="FF0000"/>
                </a:solidFill>
              </a:rPr>
              <a:t>*</a:t>
            </a:r>
            <a:r>
              <a:rPr lang="en-US" sz="900" dirty="0"/>
              <a:t>Note: Slide 2 outlines the assumptions that were used in this assessment. This analysis is based on extrapolating the wind and solar generation profiles from 2020. The locations of future solar farms (geographic effect), wind/solar curtailment and dispatch of other resources will change the actual net load ramps the grid experiences.</a:t>
            </a:r>
          </a:p>
        </p:txBody>
      </p:sp>
    </p:spTree>
    <p:extLst>
      <p:ext uri="{BB962C8B-B14F-4D97-AF65-F5344CB8AC3E}">
        <p14:creationId xmlns:p14="http://schemas.microsoft.com/office/powerpoint/2010/main" val="184121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61F1-55EB-4F82-AA9B-C222B3DBD51E}"/>
              </a:ext>
            </a:extLst>
          </p:cNvPr>
          <p:cNvSpPr>
            <a:spLocks noGrp="1"/>
          </p:cNvSpPr>
          <p:nvPr>
            <p:ph type="title"/>
          </p:nvPr>
        </p:nvSpPr>
        <p:spPr/>
        <p:txBody>
          <a:bodyPr/>
          <a:lstStyle/>
          <a:p>
            <a:r>
              <a:rPr lang="en-US" dirty="0"/>
              <a:t>5-min Net Load Change</a:t>
            </a:r>
          </a:p>
        </p:txBody>
      </p:sp>
      <p:sp>
        <p:nvSpPr>
          <p:cNvPr id="18" name="Content Placeholder 17">
            <a:extLst>
              <a:ext uri="{FF2B5EF4-FFF2-40B4-BE49-F238E27FC236}">
                <a16:creationId xmlns:a16="http://schemas.microsoft.com/office/drawing/2014/main" id="{BFFF3FF2-5E92-4CC2-A3DD-8076AE8909DF}"/>
              </a:ext>
            </a:extLst>
          </p:cNvPr>
          <p:cNvSpPr>
            <a:spLocks noGrp="1"/>
          </p:cNvSpPr>
          <p:nvPr>
            <p:ph idx="1"/>
          </p:nvPr>
        </p:nvSpPr>
        <p:spPr>
          <a:xfrm>
            <a:off x="304800" y="855406"/>
            <a:ext cx="2861097" cy="5064627"/>
          </a:xfrm>
        </p:spPr>
        <p:txBody>
          <a:bodyPr/>
          <a:lstStyle/>
          <a:p>
            <a:r>
              <a:rPr lang="en-US" sz="1200" dirty="0"/>
              <a:t>In comparison to 2020, on an average </a:t>
            </a:r>
          </a:p>
          <a:p>
            <a:pPr lvl="1"/>
            <a:r>
              <a:rPr lang="en-US" sz="1200" dirty="0"/>
              <a:t>there is a marginal increase in the 5-min net load ramps in the 10 GW scenario.</a:t>
            </a:r>
          </a:p>
          <a:p>
            <a:pPr lvl="1"/>
            <a:r>
              <a:rPr lang="en-US" sz="1200" dirty="0"/>
              <a:t>the 5-min net load ramps increase by ~150% in the 20 GW scenario.</a:t>
            </a:r>
          </a:p>
          <a:p>
            <a:pPr lvl="1"/>
            <a:r>
              <a:rPr lang="en-US" sz="1200" dirty="0"/>
              <a:t>the 5-min net load ramps increase by ~300% in the 30 GW scenario</a:t>
            </a:r>
          </a:p>
          <a:p>
            <a:pPr lvl="1"/>
            <a:r>
              <a:rPr lang="en-US" sz="1200" dirty="0"/>
              <a:t>Winter, Spring and Summer months have the most prominent changes in extreme 5-min net load ramp magnitudes.</a:t>
            </a:r>
          </a:p>
          <a:p>
            <a:pPr lvl="1"/>
            <a:endParaRPr lang="en-US" sz="1200" dirty="0"/>
          </a:p>
          <a:p>
            <a:r>
              <a:rPr lang="en-US" sz="1200" dirty="0"/>
              <a:t>There is a vast difference between the maximum value and the 98</a:t>
            </a:r>
            <a:r>
              <a:rPr lang="en-US" sz="1200" baseline="30000" dirty="0"/>
              <a:t>th</a:t>
            </a:r>
            <a:r>
              <a:rPr lang="en-US" sz="1200" dirty="0"/>
              <a:t> percentile. This signifies that the most extreme 5-min net load ramps occur very few times.</a:t>
            </a:r>
          </a:p>
          <a:p>
            <a:endParaRPr lang="en-US" sz="1400" dirty="0"/>
          </a:p>
          <a:p>
            <a:endParaRPr lang="en-US" dirty="0"/>
          </a:p>
        </p:txBody>
      </p:sp>
      <p:graphicFrame>
        <p:nvGraphicFramePr>
          <p:cNvPr id="5" name="Table 4">
            <a:extLst>
              <a:ext uri="{FF2B5EF4-FFF2-40B4-BE49-F238E27FC236}">
                <a16:creationId xmlns:a16="http://schemas.microsoft.com/office/drawing/2014/main" id="{16726723-A382-4291-9C50-65CC3DB09240}"/>
              </a:ext>
            </a:extLst>
          </p:cNvPr>
          <p:cNvGraphicFramePr>
            <a:graphicFrameLocks noGrp="1"/>
          </p:cNvGraphicFramePr>
          <p:nvPr>
            <p:extLst>
              <p:ext uri="{D42A27DB-BD31-4B8C-83A1-F6EECF244321}">
                <p14:modId xmlns:p14="http://schemas.microsoft.com/office/powerpoint/2010/main" val="1781338484"/>
              </p:ext>
            </p:extLst>
          </p:nvPr>
        </p:nvGraphicFramePr>
        <p:xfrm>
          <a:off x="4247388" y="5260647"/>
          <a:ext cx="3657600" cy="1143000"/>
        </p:xfrm>
        <a:graphic>
          <a:graphicData uri="http://schemas.openxmlformats.org/drawingml/2006/table">
            <a:tbl>
              <a:tblPr/>
              <a:tblGrid>
                <a:gridCol w="609600">
                  <a:extLst>
                    <a:ext uri="{9D8B030D-6E8A-4147-A177-3AD203B41FA5}">
                      <a16:colId xmlns:a16="http://schemas.microsoft.com/office/drawing/2014/main" val="3289831163"/>
                    </a:ext>
                  </a:extLst>
                </a:gridCol>
                <a:gridCol w="762000">
                  <a:extLst>
                    <a:ext uri="{9D8B030D-6E8A-4147-A177-3AD203B41FA5}">
                      <a16:colId xmlns:a16="http://schemas.microsoft.com/office/drawing/2014/main" val="1488467568"/>
                    </a:ext>
                  </a:extLst>
                </a:gridCol>
                <a:gridCol w="762000">
                  <a:extLst>
                    <a:ext uri="{9D8B030D-6E8A-4147-A177-3AD203B41FA5}">
                      <a16:colId xmlns:a16="http://schemas.microsoft.com/office/drawing/2014/main" val="2104728849"/>
                    </a:ext>
                  </a:extLst>
                </a:gridCol>
                <a:gridCol w="762000">
                  <a:extLst>
                    <a:ext uri="{9D8B030D-6E8A-4147-A177-3AD203B41FA5}">
                      <a16:colId xmlns:a16="http://schemas.microsoft.com/office/drawing/2014/main" val="3950478239"/>
                    </a:ext>
                  </a:extLst>
                </a:gridCol>
                <a:gridCol w="762000">
                  <a:extLst>
                    <a:ext uri="{9D8B030D-6E8A-4147-A177-3AD203B41FA5}">
                      <a16:colId xmlns:a16="http://schemas.microsoft.com/office/drawing/2014/main" val="4252038087"/>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4">
                  <a:txBody>
                    <a:bodyPr/>
                    <a:lstStyle/>
                    <a:p>
                      <a:pPr algn="ctr" rtl="0" fontAlgn="b"/>
                      <a:r>
                        <a:rPr lang="en-US" sz="900" b="1" i="0" u="none" strike="noStrike" dirty="0">
                          <a:solidFill>
                            <a:srgbClr val="FFFFFF"/>
                          </a:solidFill>
                          <a:effectLst/>
                          <a:latin typeface="Arial" panose="020B0604020202020204" pitchFamily="34" charset="0"/>
                        </a:rPr>
                        <a:t>5-min Net Load Up Change</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2824615"/>
                  </a:ext>
                </a:extLst>
              </a:tr>
              <a:tr h="190500">
                <a:tc>
                  <a:txBody>
                    <a:bodyPr/>
                    <a:lstStyle/>
                    <a:p>
                      <a:pPr algn="ctr" rtl="0" fontAlgn="b"/>
                      <a:r>
                        <a:rPr lang="en-US" sz="900" b="0" i="0" u="none" strike="noStrike">
                          <a:solidFill>
                            <a:srgbClr val="FFFFFF"/>
                          </a:solidFill>
                          <a:effectLst/>
                          <a:latin typeface="Arial" panose="020B0604020202020204" pitchFamily="34" charset="0"/>
                        </a:rPr>
                        <a:t>Scenario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Max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98th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dirty="0">
                          <a:solidFill>
                            <a:srgbClr val="FFFFFF"/>
                          </a:solidFill>
                          <a:effectLst/>
                          <a:latin typeface="Arial" panose="020B0604020202020204" pitchFamily="34" charset="0"/>
                        </a:rPr>
                        <a:t>95th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90th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3027476715"/>
                  </a:ext>
                </a:extLst>
              </a:tr>
              <a:tr h="190500">
                <a:tc>
                  <a:txBody>
                    <a:bodyPr/>
                    <a:lstStyle/>
                    <a:p>
                      <a:pPr algn="ctr" rtl="0" fontAlgn="b"/>
                      <a:r>
                        <a:rPr lang="en-US" sz="900" b="0" i="0" u="none" strike="noStrike">
                          <a:solidFill>
                            <a:srgbClr val="FFFFFF"/>
                          </a:solidFill>
                          <a:effectLst/>
                          <a:latin typeface="Arial" panose="020B0604020202020204" pitchFamily="34" charset="0"/>
                        </a:rPr>
                        <a:t>2020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1,094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DB80"/>
                    </a:solidFill>
                  </a:tcPr>
                </a:tc>
                <a:tc>
                  <a:txBody>
                    <a:bodyPr/>
                    <a:lstStyle/>
                    <a:p>
                      <a:pPr algn="ctr" rtl="0" fontAlgn="b"/>
                      <a:r>
                        <a:rPr lang="en-US" sz="900" b="0" i="0" u="none" strike="noStrike">
                          <a:solidFill>
                            <a:srgbClr val="000000"/>
                          </a:solidFill>
                          <a:effectLst/>
                          <a:latin typeface="Arial" panose="020B0604020202020204" pitchFamily="34" charset="0"/>
                        </a:rPr>
                        <a:t>729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C87D"/>
                    </a:solidFill>
                  </a:tcPr>
                </a:tc>
                <a:tc>
                  <a:txBody>
                    <a:bodyPr/>
                    <a:lstStyle/>
                    <a:p>
                      <a:pPr algn="ctr" rtl="0" fontAlgn="b"/>
                      <a:r>
                        <a:rPr lang="en-US" sz="900" b="0" i="0" u="none" strike="noStrike">
                          <a:solidFill>
                            <a:srgbClr val="000000"/>
                          </a:solidFill>
                          <a:effectLst/>
                          <a:latin typeface="Arial" panose="020B0604020202020204" pitchFamily="34" charset="0"/>
                        </a:rPr>
                        <a:t>634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5C37C"/>
                    </a:solidFill>
                  </a:tcPr>
                </a:tc>
                <a:tc>
                  <a:txBody>
                    <a:bodyPr/>
                    <a:lstStyle/>
                    <a:p>
                      <a:pPr algn="ctr" rtl="0" fontAlgn="b"/>
                      <a:r>
                        <a:rPr lang="en-US" sz="900" b="0" i="0" u="none" strike="noStrike">
                          <a:solidFill>
                            <a:srgbClr val="000000"/>
                          </a:solidFill>
                          <a:effectLst/>
                          <a:latin typeface="Arial" panose="020B0604020202020204" pitchFamily="34" charset="0"/>
                        </a:rPr>
                        <a:t>533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400003579"/>
                  </a:ext>
                </a:extLst>
              </a:tr>
              <a:tr h="190500">
                <a:tc>
                  <a:txBody>
                    <a:bodyPr/>
                    <a:lstStyle/>
                    <a:p>
                      <a:pPr algn="ctr" rtl="0" fontAlgn="b"/>
                      <a:r>
                        <a:rPr lang="en-US" sz="900" b="0" i="0" u="none" strike="noStrike">
                          <a:solidFill>
                            <a:srgbClr val="FFFFFF"/>
                          </a:solidFill>
                          <a:effectLst/>
                          <a:latin typeface="Arial" panose="020B0604020202020204" pitchFamily="34" charset="0"/>
                        </a:rPr>
                        <a:t>10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1,436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84"/>
                    </a:solidFill>
                  </a:tcPr>
                </a:tc>
                <a:tc>
                  <a:txBody>
                    <a:bodyPr/>
                    <a:lstStyle/>
                    <a:p>
                      <a:pPr algn="ctr" rtl="0" fontAlgn="b"/>
                      <a:r>
                        <a:rPr lang="en-US" sz="900" b="0" i="0" u="none" strike="noStrike">
                          <a:solidFill>
                            <a:srgbClr val="000000"/>
                          </a:solidFill>
                          <a:effectLst/>
                          <a:latin typeface="Arial" panose="020B0604020202020204" pitchFamily="34" charset="0"/>
                        </a:rPr>
                        <a:t>899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17E"/>
                    </a:solidFill>
                  </a:tcPr>
                </a:tc>
                <a:tc>
                  <a:txBody>
                    <a:bodyPr/>
                    <a:lstStyle/>
                    <a:p>
                      <a:pPr algn="ctr" rtl="0" fontAlgn="b"/>
                      <a:r>
                        <a:rPr lang="en-US" sz="900" b="0" i="0" u="none" strike="noStrike">
                          <a:solidFill>
                            <a:srgbClr val="000000"/>
                          </a:solidFill>
                          <a:effectLst/>
                          <a:latin typeface="Arial" panose="020B0604020202020204" pitchFamily="34" charset="0"/>
                        </a:rPr>
                        <a:t>783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CB7D"/>
                    </a:solidFill>
                  </a:tcPr>
                </a:tc>
                <a:tc>
                  <a:txBody>
                    <a:bodyPr/>
                    <a:lstStyle/>
                    <a:p>
                      <a:pPr algn="ctr" rtl="0" fontAlgn="b"/>
                      <a:r>
                        <a:rPr lang="en-US" sz="900" b="0" i="0" u="none" strike="noStrike">
                          <a:solidFill>
                            <a:srgbClr val="000000"/>
                          </a:solidFill>
                          <a:effectLst/>
                          <a:latin typeface="Arial" panose="020B0604020202020204" pitchFamily="34" charset="0"/>
                        </a:rPr>
                        <a:t>678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DC57C"/>
                    </a:solidFill>
                  </a:tcPr>
                </a:tc>
                <a:extLst>
                  <a:ext uri="{0D108BD9-81ED-4DB2-BD59-A6C34878D82A}">
                    <a16:rowId xmlns:a16="http://schemas.microsoft.com/office/drawing/2014/main" val="586816637"/>
                  </a:ext>
                </a:extLst>
              </a:tr>
              <a:tr h="190500">
                <a:tc>
                  <a:txBody>
                    <a:bodyPr/>
                    <a:lstStyle/>
                    <a:p>
                      <a:pPr algn="ctr" rtl="0" fontAlgn="b"/>
                      <a:r>
                        <a:rPr lang="en-US" sz="900" b="0" i="0" u="none" strike="noStrike">
                          <a:solidFill>
                            <a:srgbClr val="FFFFFF"/>
                          </a:solidFill>
                          <a:effectLst/>
                          <a:latin typeface="Arial" panose="020B0604020202020204" pitchFamily="34" charset="0"/>
                        </a:rPr>
                        <a:t>20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3,664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377"/>
                    </a:solidFill>
                  </a:tcPr>
                </a:tc>
                <a:tc>
                  <a:txBody>
                    <a:bodyPr/>
                    <a:lstStyle/>
                    <a:p>
                      <a:pPr algn="ctr" rtl="0" fontAlgn="b"/>
                      <a:r>
                        <a:rPr lang="en-US" sz="900" b="0" i="0" u="none" strike="noStrike" dirty="0">
                          <a:solidFill>
                            <a:srgbClr val="000000"/>
                          </a:solidFill>
                          <a:effectLst/>
                          <a:latin typeface="Arial" panose="020B0604020202020204" pitchFamily="34" charset="0"/>
                        </a:rPr>
                        <a:t>2,245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07F"/>
                    </a:solidFill>
                  </a:tcPr>
                </a:tc>
                <a:tc>
                  <a:txBody>
                    <a:bodyPr/>
                    <a:lstStyle/>
                    <a:p>
                      <a:pPr algn="ctr" rtl="0" fontAlgn="b"/>
                      <a:r>
                        <a:rPr lang="en-US" sz="900" b="0" i="0" u="none" strike="noStrike" dirty="0">
                          <a:solidFill>
                            <a:srgbClr val="000000"/>
                          </a:solidFill>
                          <a:effectLst/>
                          <a:latin typeface="Arial" panose="020B0604020202020204" pitchFamily="34" charset="0"/>
                        </a:rPr>
                        <a:t>1,627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483"/>
                    </a:solidFill>
                  </a:tcPr>
                </a:tc>
                <a:tc>
                  <a:txBody>
                    <a:bodyPr/>
                    <a:lstStyle/>
                    <a:p>
                      <a:pPr algn="ctr" rtl="0" fontAlgn="b"/>
                      <a:r>
                        <a:rPr lang="en-US" sz="900" b="0" i="0" u="none" strike="noStrike" dirty="0">
                          <a:solidFill>
                            <a:srgbClr val="000000"/>
                          </a:solidFill>
                          <a:effectLst/>
                          <a:latin typeface="Arial" panose="020B0604020202020204" pitchFamily="34" charset="0"/>
                        </a:rPr>
                        <a:t>1,359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E983"/>
                    </a:solidFill>
                  </a:tcPr>
                </a:tc>
                <a:extLst>
                  <a:ext uri="{0D108BD9-81ED-4DB2-BD59-A6C34878D82A}">
                    <a16:rowId xmlns:a16="http://schemas.microsoft.com/office/drawing/2014/main" val="3019247153"/>
                  </a:ext>
                </a:extLst>
              </a:tr>
              <a:tr h="190500">
                <a:tc>
                  <a:txBody>
                    <a:bodyPr/>
                    <a:lstStyle/>
                    <a:p>
                      <a:pPr algn="ctr" rtl="0" fontAlgn="b"/>
                      <a:r>
                        <a:rPr lang="en-US" sz="900" b="0" i="0" u="none" strike="noStrike">
                          <a:solidFill>
                            <a:srgbClr val="FFFFFF"/>
                          </a:solidFill>
                          <a:effectLst/>
                          <a:latin typeface="Arial" panose="020B0604020202020204" pitchFamily="34" charset="0"/>
                        </a:rPr>
                        <a:t>30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5,466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b"/>
                      <a:r>
                        <a:rPr lang="en-US" sz="900" b="0" i="0" u="none" strike="noStrike" dirty="0">
                          <a:solidFill>
                            <a:srgbClr val="000000"/>
                          </a:solidFill>
                          <a:effectLst/>
                          <a:latin typeface="Arial" panose="020B0604020202020204" pitchFamily="34" charset="0"/>
                        </a:rPr>
                        <a:t>3,254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079"/>
                    </a:solidFill>
                  </a:tcPr>
                </a:tc>
                <a:tc>
                  <a:txBody>
                    <a:bodyPr/>
                    <a:lstStyle/>
                    <a:p>
                      <a:pPr algn="ctr" rtl="0" fontAlgn="b"/>
                      <a:r>
                        <a:rPr lang="en-US" sz="900" b="0" i="0" u="none" strike="noStrike" dirty="0">
                          <a:solidFill>
                            <a:srgbClr val="000000"/>
                          </a:solidFill>
                          <a:effectLst/>
                          <a:latin typeface="Arial" panose="020B0604020202020204" pitchFamily="34" charset="0"/>
                        </a:rPr>
                        <a:t>2,386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CC7E"/>
                    </a:solidFill>
                  </a:tcPr>
                </a:tc>
                <a:tc>
                  <a:txBody>
                    <a:bodyPr/>
                    <a:lstStyle/>
                    <a:p>
                      <a:pPr algn="ctr" rtl="0" fontAlgn="b"/>
                      <a:r>
                        <a:rPr lang="en-US" sz="900" b="0" i="0" u="none" strike="noStrike" dirty="0">
                          <a:solidFill>
                            <a:srgbClr val="000000"/>
                          </a:solidFill>
                          <a:effectLst/>
                          <a:latin typeface="Arial" panose="020B0604020202020204" pitchFamily="34" charset="0"/>
                        </a:rPr>
                        <a:t>1,946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A81"/>
                    </a:solidFill>
                  </a:tcPr>
                </a:tc>
                <a:extLst>
                  <a:ext uri="{0D108BD9-81ED-4DB2-BD59-A6C34878D82A}">
                    <a16:rowId xmlns:a16="http://schemas.microsoft.com/office/drawing/2014/main" val="3680572420"/>
                  </a:ext>
                </a:extLst>
              </a:tr>
            </a:tbl>
          </a:graphicData>
        </a:graphic>
      </p:graphicFrame>
      <p:pic>
        <p:nvPicPr>
          <p:cNvPr id="10" name="Picture 9">
            <a:extLst>
              <a:ext uri="{FF2B5EF4-FFF2-40B4-BE49-F238E27FC236}">
                <a16:creationId xmlns:a16="http://schemas.microsoft.com/office/drawing/2014/main" id="{EDCD91DE-00EB-4042-BE8F-3CC51BC1B782}"/>
              </a:ext>
            </a:extLst>
          </p:cNvPr>
          <p:cNvPicPr>
            <a:picLocks noChangeAspect="1"/>
          </p:cNvPicPr>
          <p:nvPr/>
        </p:nvPicPr>
        <p:blipFill>
          <a:blip r:embed="rId2"/>
          <a:stretch>
            <a:fillRect/>
          </a:stretch>
        </p:blipFill>
        <p:spPr>
          <a:xfrm>
            <a:off x="3163824" y="804672"/>
            <a:ext cx="3108959" cy="2331720"/>
          </a:xfrm>
          <a:prstGeom prst="rect">
            <a:avLst/>
          </a:prstGeom>
        </p:spPr>
      </p:pic>
      <p:pic>
        <p:nvPicPr>
          <p:cNvPr id="12" name="Picture 11">
            <a:extLst>
              <a:ext uri="{FF2B5EF4-FFF2-40B4-BE49-F238E27FC236}">
                <a16:creationId xmlns:a16="http://schemas.microsoft.com/office/drawing/2014/main" id="{42BE45DF-FA01-4F8D-8622-32B8B8B1C98D}"/>
              </a:ext>
            </a:extLst>
          </p:cNvPr>
          <p:cNvPicPr>
            <a:picLocks noChangeAspect="1"/>
          </p:cNvPicPr>
          <p:nvPr/>
        </p:nvPicPr>
        <p:blipFill>
          <a:blip r:embed="rId3"/>
          <a:stretch>
            <a:fillRect/>
          </a:stretch>
        </p:blipFill>
        <p:spPr>
          <a:xfrm>
            <a:off x="5980176" y="804672"/>
            <a:ext cx="3108960" cy="2331720"/>
          </a:xfrm>
          <a:prstGeom prst="rect">
            <a:avLst/>
          </a:prstGeom>
        </p:spPr>
      </p:pic>
      <p:pic>
        <p:nvPicPr>
          <p:cNvPr id="14" name="Picture 13">
            <a:extLst>
              <a:ext uri="{FF2B5EF4-FFF2-40B4-BE49-F238E27FC236}">
                <a16:creationId xmlns:a16="http://schemas.microsoft.com/office/drawing/2014/main" id="{997EED55-D5AC-41E3-A9B8-27682F722ADD}"/>
              </a:ext>
            </a:extLst>
          </p:cNvPr>
          <p:cNvPicPr>
            <a:picLocks noChangeAspect="1"/>
          </p:cNvPicPr>
          <p:nvPr/>
        </p:nvPicPr>
        <p:blipFill>
          <a:blip r:embed="rId4"/>
          <a:stretch>
            <a:fillRect/>
          </a:stretch>
        </p:blipFill>
        <p:spPr>
          <a:xfrm>
            <a:off x="3163824" y="3044952"/>
            <a:ext cx="3108960" cy="2331720"/>
          </a:xfrm>
          <a:prstGeom prst="rect">
            <a:avLst/>
          </a:prstGeom>
        </p:spPr>
      </p:pic>
      <p:pic>
        <p:nvPicPr>
          <p:cNvPr id="15" name="Picture 14">
            <a:extLst>
              <a:ext uri="{FF2B5EF4-FFF2-40B4-BE49-F238E27FC236}">
                <a16:creationId xmlns:a16="http://schemas.microsoft.com/office/drawing/2014/main" id="{1ACEA541-EFD8-43B0-841A-3FC4072FE9EF}"/>
              </a:ext>
            </a:extLst>
          </p:cNvPr>
          <p:cNvPicPr>
            <a:picLocks noChangeAspect="1"/>
          </p:cNvPicPr>
          <p:nvPr/>
        </p:nvPicPr>
        <p:blipFill>
          <a:blip r:embed="rId5"/>
          <a:stretch>
            <a:fillRect/>
          </a:stretch>
        </p:blipFill>
        <p:spPr>
          <a:xfrm>
            <a:off x="5980176" y="3044952"/>
            <a:ext cx="3108960" cy="2331720"/>
          </a:xfrm>
          <a:prstGeom prst="rect">
            <a:avLst/>
          </a:prstGeom>
        </p:spPr>
      </p:pic>
    </p:spTree>
    <p:extLst>
      <p:ext uri="{BB962C8B-B14F-4D97-AF65-F5344CB8AC3E}">
        <p14:creationId xmlns:p14="http://schemas.microsoft.com/office/powerpoint/2010/main" val="278337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F8FD-E9B4-4261-A997-37DCC2BD1624}"/>
              </a:ext>
            </a:extLst>
          </p:cNvPr>
          <p:cNvSpPr>
            <a:spLocks noGrp="1"/>
          </p:cNvSpPr>
          <p:nvPr>
            <p:ph type="title"/>
          </p:nvPr>
        </p:nvSpPr>
        <p:spPr/>
        <p:txBody>
          <a:bodyPr/>
          <a:lstStyle/>
          <a:p>
            <a:r>
              <a:rPr lang="en-US" dirty="0"/>
              <a:t>5-min Net Load Change - 95</a:t>
            </a:r>
            <a:r>
              <a:rPr lang="en-US" baseline="30000" dirty="0"/>
              <a:t>th</a:t>
            </a:r>
            <a:r>
              <a:rPr lang="en-US" dirty="0"/>
              <a:t> percentile </a:t>
            </a:r>
          </a:p>
        </p:txBody>
      </p:sp>
      <p:sp>
        <p:nvSpPr>
          <p:cNvPr id="3" name="Content Placeholder 2">
            <a:extLst>
              <a:ext uri="{FF2B5EF4-FFF2-40B4-BE49-F238E27FC236}">
                <a16:creationId xmlns:a16="http://schemas.microsoft.com/office/drawing/2014/main" id="{F52B2C39-E508-436D-AF9B-EDBB2D5D4342}"/>
              </a:ext>
            </a:extLst>
          </p:cNvPr>
          <p:cNvSpPr>
            <a:spLocks noGrp="1"/>
          </p:cNvSpPr>
          <p:nvPr>
            <p:ph idx="1"/>
          </p:nvPr>
        </p:nvSpPr>
        <p:spPr>
          <a:xfrm>
            <a:off x="304800" y="855406"/>
            <a:ext cx="3017520" cy="5064627"/>
          </a:xfrm>
        </p:spPr>
        <p:txBody>
          <a:bodyPr/>
          <a:lstStyle/>
          <a:p>
            <a:pPr marL="0" indent="0">
              <a:buNone/>
            </a:pPr>
            <a:r>
              <a:rPr lang="en-US" sz="1200" i="1" dirty="0"/>
              <a:t>From previous slide….</a:t>
            </a:r>
          </a:p>
          <a:p>
            <a:r>
              <a:rPr lang="en-US" sz="1200" dirty="0"/>
              <a:t>In comparison to 2020, on an average </a:t>
            </a:r>
          </a:p>
          <a:p>
            <a:pPr lvl="1"/>
            <a:r>
              <a:rPr lang="en-US" sz="1200" dirty="0"/>
              <a:t>there is a marginal increase in the 5-min net load ramps in the 10 GW scenario.</a:t>
            </a:r>
          </a:p>
          <a:p>
            <a:pPr lvl="1"/>
            <a:r>
              <a:rPr lang="en-US" sz="1200" dirty="0"/>
              <a:t>the 5-min net load ramps increase by ~150% in the 20 GW scenario.</a:t>
            </a:r>
          </a:p>
          <a:p>
            <a:pPr lvl="1"/>
            <a:r>
              <a:rPr lang="en-US" sz="1200" dirty="0"/>
              <a:t>the 5-min net load ramps increase by ~300% in the 30 GW scenario</a:t>
            </a:r>
          </a:p>
          <a:p>
            <a:pPr lvl="1"/>
            <a:r>
              <a:rPr lang="en-US" sz="1200" dirty="0"/>
              <a:t>Winter, Spring and Summer months have the most prominent changes in extreme 5-min net load ramp magnitudes.</a:t>
            </a:r>
          </a:p>
          <a:p>
            <a:pPr lvl="1"/>
            <a:endParaRPr lang="en-US" sz="1200" dirty="0"/>
          </a:p>
          <a:p>
            <a:pPr lvl="1"/>
            <a:r>
              <a:rPr lang="en-US" sz="1200" dirty="0"/>
              <a:t>In Winter and Spring the extreme 5-min net load ramps are correlated with sunset hours.</a:t>
            </a:r>
          </a:p>
          <a:p>
            <a:endParaRPr lang="en-US" dirty="0"/>
          </a:p>
        </p:txBody>
      </p:sp>
      <p:sp>
        <p:nvSpPr>
          <p:cNvPr id="5" name="TextBox 4">
            <a:extLst>
              <a:ext uri="{FF2B5EF4-FFF2-40B4-BE49-F238E27FC236}">
                <a16:creationId xmlns:a16="http://schemas.microsoft.com/office/drawing/2014/main" id="{63376A59-1AE2-438A-A8CB-07C39BA98E22}"/>
              </a:ext>
            </a:extLst>
          </p:cNvPr>
          <p:cNvSpPr txBox="1"/>
          <p:nvPr/>
        </p:nvSpPr>
        <p:spPr>
          <a:xfrm>
            <a:off x="304799" y="850392"/>
            <a:ext cx="3017520" cy="3043428"/>
          </a:xfrm>
          <a:prstGeom prst="rect">
            <a:avLst/>
          </a:prstGeom>
          <a:solidFill>
            <a:schemeClr val="accent2">
              <a:lumMod val="20000"/>
              <a:lumOff val="80000"/>
              <a:alpha val="20000"/>
            </a:schemeClr>
          </a:solidFill>
          <a:ln>
            <a:solidFill>
              <a:schemeClr val="tx2"/>
            </a:solidFill>
          </a:ln>
        </p:spPr>
        <p:txBody>
          <a:bodyPr wrap="square" rtlCol="0">
            <a:noAutofit/>
          </a:bodyPr>
          <a:lstStyle/>
          <a:p>
            <a:endParaRPr lang="en-US" dirty="0"/>
          </a:p>
        </p:txBody>
      </p:sp>
      <p:pic>
        <p:nvPicPr>
          <p:cNvPr id="11" name="Picture 10">
            <a:extLst>
              <a:ext uri="{FF2B5EF4-FFF2-40B4-BE49-F238E27FC236}">
                <a16:creationId xmlns:a16="http://schemas.microsoft.com/office/drawing/2014/main" id="{B1BB02AA-8E02-43A2-AA81-1CF3CE5FE84E}"/>
              </a:ext>
            </a:extLst>
          </p:cNvPr>
          <p:cNvPicPr>
            <a:picLocks noChangeAspect="1"/>
          </p:cNvPicPr>
          <p:nvPr/>
        </p:nvPicPr>
        <p:blipFill>
          <a:blip r:embed="rId2"/>
          <a:stretch>
            <a:fillRect/>
          </a:stretch>
        </p:blipFill>
        <p:spPr>
          <a:xfrm>
            <a:off x="3291840" y="804672"/>
            <a:ext cx="3037177" cy="2331720"/>
          </a:xfrm>
          <a:prstGeom prst="rect">
            <a:avLst/>
          </a:prstGeom>
        </p:spPr>
      </p:pic>
      <p:pic>
        <p:nvPicPr>
          <p:cNvPr id="13" name="Picture 12">
            <a:extLst>
              <a:ext uri="{FF2B5EF4-FFF2-40B4-BE49-F238E27FC236}">
                <a16:creationId xmlns:a16="http://schemas.microsoft.com/office/drawing/2014/main" id="{EB251F14-9471-4E2D-AA8D-574E8AFBC252}"/>
              </a:ext>
            </a:extLst>
          </p:cNvPr>
          <p:cNvPicPr>
            <a:picLocks noChangeAspect="1"/>
          </p:cNvPicPr>
          <p:nvPr/>
        </p:nvPicPr>
        <p:blipFill>
          <a:blip r:embed="rId3"/>
          <a:stretch>
            <a:fillRect/>
          </a:stretch>
        </p:blipFill>
        <p:spPr>
          <a:xfrm>
            <a:off x="6243360" y="804672"/>
            <a:ext cx="2886735" cy="2331720"/>
          </a:xfrm>
          <a:prstGeom prst="rect">
            <a:avLst/>
          </a:prstGeom>
        </p:spPr>
      </p:pic>
      <p:pic>
        <p:nvPicPr>
          <p:cNvPr id="14" name="Picture 13">
            <a:extLst>
              <a:ext uri="{FF2B5EF4-FFF2-40B4-BE49-F238E27FC236}">
                <a16:creationId xmlns:a16="http://schemas.microsoft.com/office/drawing/2014/main" id="{C6FC095D-AF8B-48AA-8C5C-322E268AE518}"/>
              </a:ext>
            </a:extLst>
          </p:cNvPr>
          <p:cNvPicPr>
            <a:picLocks noChangeAspect="1"/>
          </p:cNvPicPr>
          <p:nvPr/>
        </p:nvPicPr>
        <p:blipFill>
          <a:blip r:embed="rId4"/>
          <a:stretch>
            <a:fillRect/>
          </a:stretch>
        </p:blipFill>
        <p:spPr>
          <a:xfrm>
            <a:off x="3291840" y="3026664"/>
            <a:ext cx="3037177" cy="2331720"/>
          </a:xfrm>
          <a:prstGeom prst="rect">
            <a:avLst/>
          </a:prstGeom>
        </p:spPr>
      </p:pic>
      <p:pic>
        <p:nvPicPr>
          <p:cNvPr id="15" name="Picture 14">
            <a:extLst>
              <a:ext uri="{FF2B5EF4-FFF2-40B4-BE49-F238E27FC236}">
                <a16:creationId xmlns:a16="http://schemas.microsoft.com/office/drawing/2014/main" id="{B1DFD1BF-7731-41BF-8F6F-8F1B83BF61E5}"/>
              </a:ext>
            </a:extLst>
          </p:cNvPr>
          <p:cNvPicPr>
            <a:picLocks noChangeAspect="1"/>
          </p:cNvPicPr>
          <p:nvPr/>
        </p:nvPicPr>
        <p:blipFill>
          <a:blip r:embed="rId5"/>
          <a:stretch>
            <a:fillRect/>
          </a:stretch>
        </p:blipFill>
        <p:spPr>
          <a:xfrm>
            <a:off x="6243359" y="3026664"/>
            <a:ext cx="2886735" cy="2331720"/>
          </a:xfrm>
          <a:prstGeom prst="rect">
            <a:avLst/>
          </a:prstGeom>
        </p:spPr>
      </p:pic>
    </p:spTree>
    <p:extLst>
      <p:ext uri="{BB962C8B-B14F-4D97-AF65-F5344CB8AC3E}">
        <p14:creationId xmlns:p14="http://schemas.microsoft.com/office/powerpoint/2010/main" val="353545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3426-A2DF-4391-B457-159618C49AC2}"/>
              </a:ext>
            </a:extLst>
          </p:cNvPr>
          <p:cNvSpPr>
            <a:spLocks noGrp="1"/>
          </p:cNvSpPr>
          <p:nvPr>
            <p:ph type="title"/>
          </p:nvPr>
        </p:nvSpPr>
        <p:spPr/>
        <p:txBody>
          <a:bodyPr/>
          <a:lstStyle/>
          <a:p>
            <a:r>
              <a:rPr lang="en-US" dirty="0"/>
              <a:t>10-min Net Load Change</a:t>
            </a:r>
          </a:p>
        </p:txBody>
      </p:sp>
      <p:sp>
        <p:nvSpPr>
          <p:cNvPr id="8" name="Content Placeholder 17">
            <a:extLst>
              <a:ext uri="{FF2B5EF4-FFF2-40B4-BE49-F238E27FC236}">
                <a16:creationId xmlns:a16="http://schemas.microsoft.com/office/drawing/2014/main" id="{DA9D101C-F10D-4002-8A5F-204C47F2DC73}"/>
              </a:ext>
            </a:extLst>
          </p:cNvPr>
          <p:cNvSpPr>
            <a:spLocks noGrp="1"/>
          </p:cNvSpPr>
          <p:nvPr>
            <p:ph idx="1"/>
          </p:nvPr>
        </p:nvSpPr>
        <p:spPr>
          <a:xfrm>
            <a:off x="304800" y="855406"/>
            <a:ext cx="2861097" cy="5064627"/>
          </a:xfrm>
        </p:spPr>
        <p:txBody>
          <a:bodyPr/>
          <a:lstStyle/>
          <a:p>
            <a:r>
              <a:rPr lang="en-US" sz="1200" dirty="0"/>
              <a:t>In comparison to 2020, on an average </a:t>
            </a:r>
          </a:p>
          <a:p>
            <a:pPr lvl="1"/>
            <a:r>
              <a:rPr lang="en-US" sz="1200" dirty="0"/>
              <a:t>there is a marginal increase in the 10-min net load ramps in the 10 GW scenario.</a:t>
            </a:r>
          </a:p>
          <a:p>
            <a:pPr lvl="1"/>
            <a:r>
              <a:rPr lang="en-US" sz="1200" dirty="0"/>
              <a:t>the 10-min net load ramps increase by ~150% in the 20 GW scenario.</a:t>
            </a:r>
          </a:p>
          <a:p>
            <a:pPr lvl="1"/>
            <a:r>
              <a:rPr lang="en-US" sz="1200" dirty="0"/>
              <a:t>the 10-min net load ramps increase by ~250% in the 30 GW scenario</a:t>
            </a:r>
          </a:p>
          <a:p>
            <a:pPr lvl="1"/>
            <a:r>
              <a:rPr lang="en-US" sz="1200" dirty="0"/>
              <a:t>Winter, Spring and Summer months have the most prominent changes in extreme 10-min net load ramp magnitudes.</a:t>
            </a:r>
          </a:p>
          <a:p>
            <a:pPr lvl="1"/>
            <a:endParaRPr lang="en-US" sz="1200" dirty="0"/>
          </a:p>
          <a:p>
            <a:r>
              <a:rPr lang="en-US" sz="1200" dirty="0"/>
              <a:t>There is a vast difference between the maximum value and the 98</a:t>
            </a:r>
            <a:r>
              <a:rPr lang="en-US" sz="1200" baseline="30000" dirty="0"/>
              <a:t>th</a:t>
            </a:r>
            <a:r>
              <a:rPr lang="en-US" sz="1200" dirty="0"/>
              <a:t> percentile. This signifies that the most extreme 10-min net load ramps occur very few times.</a:t>
            </a:r>
          </a:p>
          <a:p>
            <a:endParaRPr lang="en-US" sz="1400" dirty="0"/>
          </a:p>
          <a:p>
            <a:endParaRPr lang="en-US" dirty="0"/>
          </a:p>
        </p:txBody>
      </p:sp>
      <p:graphicFrame>
        <p:nvGraphicFramePr>
          <p:cNvPr id="3" name="Table 2">
            <a:extLst>
              <a:ext uri="{FF2B5EF4-FFF2-40B4-BE49-F238E27FC236}">
                <a16:creationId xmlns:a16="http://schemas.microsoft.com/office/drawing/2014/main" id="{4814B905-D342-4FDD-995D-AF28D35EAE05}"/>
              </a:ext>
            </a:extLst>
          </p:cNvPr>
          <p:cNvGraphicFramePr>
            <a:graphicFrameLocks noGrp="1"/>
          </p:cNvGraphicFramePr>
          <p:nvPr>
            <p:extLst>
              <p:ext uri="{D42A27DB-BD31-4B8C-83A1-F6EECF244321}">
                <p14:modId xmlns:p14="http://schemas.microsoft.com/office/powerpoint/2010/main" val="3692127093"/>
              </p:ext>
            </p:extLst>
          </p:nvPr>
        </p:nvGraphicFramePr>
        <p:xfrm>
          <a:off x="4657630" y="5291328"/>
          <a:ext cx="3048000" cy="1143000"/>
        </p:xfrm>
        <a:graphic>
          <a:graphicData uri="http://schemas.openxmlformats.org/drawingml/2006/table">
            <a:tbl>
              <a:tblPr/>
              <a:tblGrid>
                <a:gridCol w="609600">
                  <a:extLst>
                    <a:ext uri="{9D8B030D-6E8A-4147-A177-3AD203B41FA5}">
                      <a16:colId xmlns:a16="http://schemas.microsoft.com/office/drawing/2014/main" val="3110363216"/>
                    </a:ext>
                  </a:extLst>
                </a:gridCol>
                <a:gridCol w="609600">
                  <a:extLst>
                    <a:ext uri="{9D8B030D-6E8A-4147-A177-3AD203B41FA5}">
                      <a16:colId xmlns:a16="http://schemas.microsoft.com/office/drawing/2014/main" val="544914561"/>
                    </a:ext>
                  </a:extLst>
                </a:gridCol>
                <a:gridCol w="609600">
                  <a:extLst>
                    <a:ext uri="{9D8B030D-6E8A-4147-A177-3AD203B41FA5}">
                      <a16:colId xmlns:a16="http://schemas.microsoft.com/office/drawing/2014/main" val="2930354639"/>
                    </a:ext>
                  </a:extLst>
                </a:gridCol>
                <a:gridCol w="609600">
                  <a:extLst>
                    <a:ext uri="{9D8B030D-6E8A-4147-A177-3AD203B41FA5}">
                      <a16:colId xmlns:a16="http://schemas.microsoft.com/office/drawing/2014/main" val="547107085"/>
                    </a:ext>
                  </a:extLst>
                </a:gridCol>
                <a:gridCol w="609600">
                  <a:extLst>
                    <a:ext uri="{9D8B030D-6E8A-4147-A177-3AD203B41FA5}">
                      <a16:colId xmlns:a16="http://schemas.microsoft.com/office/drawing/2014/main" val="1518733338"/>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4">
                  <a:txBody>
                    <a:bodyPr/>
                    <a:lstStyle/>
                    <a:p>
                      <a:pPr algn="ctr" rtl="0" fontAlgn="b"/>
                      <a:r>
                        <a:rPr lang="en-US" sz="900" b="1" i="0" u="none" strike="noStrike" dirty="0">
                          <a:solidFill>
                            <a:srgbClr val="FFFFFF"/>
                          </a:solidFill>
                          <a:effectLst/>
                          <a:latin typeface="Arial" panose="020B0604020202020204" pitchFamily="34" charset="0"/>
                        </a:rPr>
                        <a:t>10-min Net Load Up Change (MW)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7641495"/>
                  </a:ext>
                </a:extLst>
              </a:tr>
              <a:tr h="190500">
                <a:tc>
                  <a:txBody>
                    <a:bodyPr/>
                    <a:lstStyle/>
                    <a:p>
                      <a:pPr algn="ctr" rtl="0" fontAlgn="b"/>
                      <a:r>
                        <a:rPr lang="en-US" sz="900" b="0" i="0" u="none" strike="noStrike">
                          <a:solidFill>
                            <a:srgbClr val="FFFFFF"/>
                          </a:solidFill>
                          <a:effectLst/>
                          <a:latin typeface="Arial" panose="020B0604020202020204" pitchFamily="34" charset="0"/>
                        </a:rPr>
                        <a:t>Scenario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Max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98th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95th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90th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2436181928"/>
                  </a:ext>
                </a:extLst>
              </a:tr>
              <a:tr h="190500">
                <a:tc>
                  <a:txBody>
                    <a:bodyPr/>
                    <a:lstStyle/>
                    <a:p>
                      <a:pPr algn="ctr" rtl="0" fontAlgn="b"/>
                      <a:r>
                        <a:rPr lang="en-US" sz="900" b="0" i="0" u="none" strike="noStrike">
                          <a:solidFill>
                            <a:srgbClr val="FFFFFF"/>
                          </a:solidFill>
                          <a:effectLst/>
                          <a:latin typeface="Arial" panose="020B0604020202020204" pitchFamily="34" charset="0"/>
                        </a:rPr>
                        <a:t>2020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2,154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582"/>
                    </a:solidFill>
                  </a:tcPr>
                </a:tc>
                <a:tc>
                  <a:txBody>
                    <a:bodyPr/>
                    <a:lstStyle/>
                    <a:p>
                      <a:pPr algn="ctr" rtl="0" fontAlgn="b"/>
                      <a:r>
                        <a:rPr lang="en-US" sz="900" b="0" i="0" u="none" strike="noStrike" dirty="0">
                          <a:solidFill>
                            <a:srgbClr val="000000"/>
                          </a:solidFill>
                          <a:effectLst/>
                          <a:latin typeface="Arial" panose="020B0604020202020204" pitchFamily="34" charset="0"/>
                        </a:rPr>
                        <a:t>1,265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C87D"/>
                    </a:solidFill>
                  </a:tcPr>
                </a:tc>
                <a:tc>
                  <a:txBody>
                    <a:bodyPr/>
                    <a:lstStyle/>
                    <a:p>
                      <a:pPr algn="ctr" rtl="0" fontAlgn="b"/>
                      <a:r>
                        <a:rPr lang="en-US" sz="900" b="0" i="0" u="none" strike="noStrike" dirty="0">
                          <a:solidFill>
                            <a:srgbClr val="000000"/>
                          </a:solidFill>
                          <a:effectLst/>
                          <a:latin typeface="Arial" panose="020B0604020202020204" pitchFamily="34" charset="0"/>
                        </a:rPr>
                        <a:t>1,107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4C37C"/>
                    </a:solidFill>
                  </a:tcPr>
                </a:tc>
                <a:tc>
                  <a:txBody>
                    <a:bodyPr/>
                    <a:lstStyle/>
                    <a:p>
                      <a:pPr algn="ctr" rtl="0" fontAlgn="b"/>
                      <a:r>
                        <a:rPr lang="en-US" sz="900" b="0" i="0" u="none" strike="noStrike">
                          <a:solidFill>
                            <a:srgbClr val="000000"/>
                          </a:solidFill>
                          <a:effectLst/>
                          <a:latin typeface="Arial" panose="020B0604020202020204" pitchFamily="34" charset="0"/>
                        </a:rPr>
                        <a:t>949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3766166361"/>
                  </a:ext>
                </a:extLst>
              </a:tr>
              <a:tr h="190500">
                <a:tc>
                  <a:txBody>
                    <a:bodyPr/>
                    <a:lstStyle/>
                    <a:p>
                      <a:pPr algn="ctr" rtl="0" fontAlgn="b"/>
                      <a:r>
                        <a:rPr lang="en-US" sz="900" b="0" i="0" u="none" strike="noStrike">
                          <a:solidFill>
                            <a:srgbClr val="FFFFFF"/>
                          </a:solidFill>
                          <a:effectLst/>
                          <a:latin typeface="Arial" panose="020B0604020202020204" pitchFamily="34" charset="0"/>
                        </a:rPr>
                        <a:t>10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2,571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83"/>
                    </a:solidFill>
                  </a:tcPr>
                </a:tc>
                <a:tc>
                  <a:txBody>
                    <a:bodyPr/>
                    <a:lstStyle/>
                    <a:p>
                      <a:pPr algn="ctr" rtl="0" fontAlgn="b"/>
                      <a:r>
                        <a:rPr lang="en-US" sz="900" b="0" i="0" u="none" strike="noStrike" dirty="0">
                          <a:solidFill>
                            <a:srgbClr val="000000"/>
                          </a:solidFill>
                          <a:effectLst/>
                          <a:latin typeface="Arial" panose="020B0604020202020204" pitchFamily="34" charset="0"/>
                        </a:rPr>
                        <a:t>1,489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0CF7E"/>
                    </a:solidFill>
                  </a:tcPr>
                </a:tc>
                <a:tc>
                  <a:txBody>
                    <a:bodyPr/>
                    <a:lstStyle/>
                    <a:p>
                      <a:pPr algn="ctr" rtl="0" fontAlgn="b"/>
                      <a:r>
                        <a:rPr lang="en-US" sz="900" b="0" i="0" u="none" strike="noStrike" dirty="0">
                          <a:solidFill>
                            <a:srgbClr val="000000"/>
                          </a:solidFill>
                          <a:effectLst/>
                          <a:latin typeface="Arial" panose="020B0604020202020204" pitchFamily="34" charset="0"/>
                        </a:rPr>
                        <a:t>1,347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0CB7D"/>
                    </a:solidFill>
                  </a:tcPr>
                </a:tc>
                <a:tc>
                  <a:txBody>
                    <a:bodyPr/>
                    <a:lstStyle/>
                    <a:p>
                      <a:pPr algn="ctr" rtl="0" fontAlgn="b"/>
                      <a:r>
                        <a:rPr lang="en-US" sz="900" b="0" i="0" u="none" strike="noStrike" dirty="0">
                          <a:solidFill>
                            <a:srgbClr val="000000"/>
                          </a:solidFill>
                          <a:effectLst/>
                          <a:latin typeface="Arial" panose="020B0604020202020204" pitchFamily="34" charset="0"/>
                        </a:rPr>
                        <a:t>1,139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C47C"/>
                    </a:solidFill>
                  </a:tcPr>
                </a:tc>
                <a:extLst>
                  <a:ext uri="{0D108BD9-81ED-4DB2-BD59-A6C34878D82A}">
                    <a16:rowId xmlns:a16="http://schemas.microsoft.com/office/drawing/2014/main" val="2984894974"/>
                  </a:ext>
                </a:extLst>
              </a:tr>
              <a:tr h="190500">
                <a:tc>
                  <a:txBody>
                    <a:bodyPr/>
                    <a:lstStyle/>
                    <a:p>
                      <a:pPr algn="ctr" rtl="0" fontAlgn="b"/>
                      <a:r>
                        <a:rPr lang="en-US" sz="900" b="0" i="0" u="none" strike="noStrike">
                          <a:solidFill>
                            <a:srgbClr val="FFFFFF"/>
                          </a:solidFill>
                          <a:effectLst/>
                          <a:latin typeface="Arial" panose="020B0604020202020204" pitchFamily="34" charset="0"/>
                        </a:rPr>
                        <a:t>20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5,343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777"/>
                    </a:solidFill>
                  </a:tcPr>
                </a:tc>
                <a:tc>
                  <a:txBody>
                    <a:bodyPr/>
                    <a:lstStyle/>
                    <a:p>
                      <a:pPr algn="ctr" rtl="0" fontAlgn="b"/>
                      <a:r>
                        <a:rPr lang="en-US" sz="900" b="0" i="0" u="none" strike="noStrike" dirty="0">
                          <a:solidFill>
                            <a:srgbClr val="000000"/>
                          </a:solidFill>
                          <a:effectLst/>
                          <a:latin typeface="Arial" panose="020B0604020202020204" pitchFamily="34" charset="0"/>
                        </a:rPr>
                        <a:t>3,197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881"/>
                    </a:solidFill>
                  </a:tcPr>
                </a:tc>
                <a:tc>
                  <a:txBody>
                    <a:bodyPr/>
                    <a:lstStyle/>
                    <a:p>
                      <a:pPr algn="ctr" rtl="0" fontAlgn="b"/>
                      <a:r>
                        <a:rPr lang="en-US" sz="900" b="0" i="0" u="none" strike="noStrike" dirty="0">
                          <a:solidFill>
                            <a:srgbClr val="000000"/>
                          </a:solidFill>
                          <a:effectLst/>
                          <a:latin typeface="Arial" panose="020B0604020202020204" pitchFamily="34" charset="0"/>
                        </a:rPr>
                        <a:t>2,497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84"/>
                    </a:solidFill>
                  </a:tcPr>
                </a:tc>
                <a:tc>
                  <a:txBody>
                    <a:bodyPr/>
                    <a:lstStyle/>
                    <a:p>
                      <a:pPr algn="ctr" rtl="0" fontAlgn="b"/>
                      <a:r>
                        <a:rPr lang="en-US" sz="900" b="0" i="0" u="none" strike="noStrike" dirty="0">
                          <a:solidFill>
                            <a:srgbClr val="000000"/>
                          </a:solidFill>
                          <a:effectLst/>
                          <a:latin typeface="Arial" panose="020B0604020202020204" pitchFamily="34" charset="0"/>
                        </a:rPr>
                        <a:t>1,987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81"/>
                    </a:solidFill>
                  </a:tcPr>
                </a:tc>
                <a:extLst>
                  <a:ext uri="{0D108BD9-81ED-4DB2-BD59-A6C34878D82A}">
                    <a16:rowId xmlns:a16="http://schemas.microsoft.com/office/drawing/2014/main" val="1258125628"/>
                  </a:ext>
                </a:extLst>
              </a:tr>
              <a:tr h="190500">
                <a:tc>
                  <a:txBody>
                    <a:bodyPr/>
                    <a:lstStyle/>
                    <a:p>
                      <a:pPr algn="ctr" rtl="0" fontAlgn="b"/>
                      <a:r>
                        <a:rPr lang="en-US" sz="900" b="0" i="0" u="none" strike="noStrike">
                          <a:solidFill>
                            <a:srgbClr val="FFFFFF"/>
                          </a:solidFill>
                          <a:effectLst/>
                          <a:latin typeface="Arial" panose="020B0604020202020204" pitchFamily="34" charset="0"/>
                        </a:rPr>
                        <a:t>30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8,022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b"/>
                      <a:r>
                        <a:rPr lang="en-US" sz="900" b="0" i="0" u="none" strike="noStrike" dirty="0">
                          <a:solidFill>
                            <a:srgbClr val="000000"/>
                          </a:solidFill>
                          <a:effectLst/>
                          <a:latin typeface="Arial" panose="020B0604020202020204" pitchFamily="34" charset="0"/>
                        </a:rPr>
                        <a:t>4,595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87B"/>
                    </a:solidFill>
                  </a:tcPr>
                </a:tc>
                <a:tc>
                  <a:txBody>
                    <a:bodyPr/>
                    <a:lstStyle/>
                    <a:p>
                      <a:pPr algn="ctr" rtl="0" fontAlgn="b"/>
                      <a:r>
                        <a:rPr lang="en-US" sz="900" b="0" i="0" u="none" strike="noStrike" dirty="0">
                          <a:solidFill>
                            <a:srgbClr val="000000"/>
                          </a:solidFill>
                          <a:effectLst/>
                          <a:latin typeface="Arial" panose="020B0604020202020204" pitchFamily="34" charset="0"/>
                        </a:rPr>
                        <a:t>3,560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CF7F"/>
                    </a:solidFill>
                  </a:tcPr>
                </a:tc>
                <a:tc>
                  <a:txBody>
                    <a:bodyPr/>
                    <a:lstStyle/>
                    <a:p>
                      <a:pPr algn="ctr" rtl="0" fontAlgn="b"/>
                      <a:r>
                        <a:rPr lang="en-US" sz="900" b="0" i="0" u="none" strike="noStrike" dirty="0">
                          <a:solidFill>
                            <a:srgbClr val="000000"/>
                          </a:solidFill>
                          <a:effectLst/>
                          <a:latin typeface="Arial" panose="020B0604020202020204" pitchFamily="34" charset="0"/>
                        </a:rPr>
                        <a:t>2,753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283"/>
                    </a:solidFill>
                  </a:tcPr>
                </a:tc>
                <a:extLst>
                  <a:ext uri="{0D108BD9-81ED-4DB2-BD59-A6C34878D82A}">
                    <a16:rowId xmlns:a16="http://schemas.microsoft.com/office/drawing/2014/main" val="3423028906"/>
                  </a:ext>
                </a:extLst>
              </a:tr>
            </a:tbl>
          </a:graphicData>
        </a:graphic>
      </p:graphicFrame>
      <p:pic>
        <p:nvPicPr>
          <p:cNvPr id="11" name="Picture 10">
            <a:extLst>
              <a:ext uri="{FF2B5EF4-FFF2-40B4-BE49-F238E27FC236}">
                <a16:creationId xmlns:a16="http://schemas.microsoft.com/office/drawing/2014/main" id="{CBEAD246-10A1-4DCE-9023-ECDE7E2A1521}"/>
              </a:ext>
            </a:extLst>
          </p:cNvPr>
          <p:cNvPicPr>
            <a:picLocks noChangeAspect="1"/>
          </p:cNvPicPr>
          <p:nvPr/>
        </p:nvPicPr>
        <p:blipFill>
          <a:blip r:embed="rId2"/>
          <a:stretch>
            <a:fillRect/>
          </a:stretch>
        </p:blipFill>
        <p:spPr>
          <a:xfrm>
            <a:off x="3163824" y="804672"/>
            <a:ext cx="3108959" cy="2331720"/>
          </a:xfrm>
          <a:prstGeom prst="rect">
            <a:avLst/>
          </a:prstGeom>
        </p:spPr>
      </p:pic>
      <p:pic>
        <p:nvPicPr>
          <p:cNvPr id="13" name="Picture 12">
            <a:extLst>
              <a:ext uri="{FF2B5EF4-FFF2-40B4-BE49-F238E27FC236}">
                <a16:creationId xmlns:a16="http://schemas.microsoft.com/office/drawing/2014/main" id="{E6EF165D-6E99-4271-A165-278CDE6E7C36}"/>
              </a:ext>
            </a:extLst>
          </p:cNvPr>
          <p:cNvPicPr>
            <a:picLocks noChangeAspect="1"/>
          </p:cNvPicPr>
          <p:nvPr/>
        </p:nvPicPr>
        <p:blipFill>
          <a:blip r:embed="rId3"/>
          <a:stretch>
            <a:fillRect/>
          </a:stretch>
        </p:blipFill>
        <p:spPr>
          <a:xfrm>
            <a:off x="5980175" y="804672"/>
            <a:ext cx="2841988" cy="2331720"/>
          </a:xfrm>
          <a:prstGeom prst="rect">
            <a:avLst/>
          </a:prstGeom>
        </p:spPr>
      </p:pic>
      <p:pic>
        <p:nvPicPr>
          <p:cNvPr id="15" name="Picture 14">
            <a:extLst>
              <a:ext uri="{FF2B5EF4-FFF2-40B4-BE49-F238E27FC236}">
                <a16:creationId xmlns:a16="http://schemas.microsoft.com/office/drawing/2014/main" id="{81F0F870-DF0E-405F-99A0-73D6AEF5F88B}"/>
              </a:ext>
            </a:extLst>
          </p:cNvPr>
          <p:cNvPicPr>
            <a:picLocks noChangeAspect="1"/>
          </p:cNvPicPr>
          <p:nvPr/>
        </p:nvPicPr>
        <p:blipFill>
          <a:blip r:embed="rId4"/>
          <a:stretch>
            <a:fillRect/>
          </a:stretch>
        </p:blipFill>
        <p:spPr>
          <a:xfrm>
            <a:off x="3163824" y="3026664"/>
            <a:ext cx="3108960" cy="2331720"/>
          </a:xfrm>
          <a:prstGeom prst="rect">
            <a:avLst/>
          </a:prstGeom>
        </p:spPr>
      </p:pic>
      <p:pic>
        <p:nvPicPr>
          <p:cNvPr id="17" name="Picture 16">
            <a:extLst>
              <a:ext uri="{FF2B5EF4-FFF2-40B4-BE49-F238E27FC236}">
                <a16:creationId xmlns:a16="http://schemas.microsoft.com/office/drawing/2014/main" id="{112518AC-35B5-441B-B2A7-90A7C0137501}"/>
              </a:ext>
            </a:extLst>
          </p:cNvPr>
          <p:cNvPicPr>
            <a:picLocks noChangeAspect="1"/>
          </p:cNvPicPr>
          <p:nvPr/>
        </p:nvPicPr>
        <p:blipFill>
          <a:blip r:embed="rId5"/>
          <a:stretch>
            <a:fillRect/>
          </a:stretch>
        </p:blipFill>
        <p:spPr>
          <a:xfrm>
            <a:off x="5980176" y="3026664"/>
            <a:ext cx="3026583" cy="2331720"/>
          </a:xfrm>
          <a:prstGeom prst="rect">
            <a:avLst/>
          </a:prstGeom>
        </p:spPr>
      </p:pic>
    </p:spTree>
    <p:extLst>
      <p:ext uri="{BB962C8B-B14F-4D97-AF65-F5344CB8AC3E}">
        <p14:creationId xmlns:p14="http://schemas.microsoft.com/office/powerpoint/2010/main" val="12500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E29-E614-4AA5-BF50-FD3A6CD47A59}"/>
              </a:ext>
            </a:extLst>
          </p:cNvPr>
          <p:cNvSpPr>
            <a:spLocks noGrp="1"/>
          </p:cNvSpPr>
          <p:nvPr>
            <p:ph type="title"/>
          </p:nvPr>
        </p:nvSpPr>
        <p:spPr/>
        <p:txBody>
          <a:bodyPr/>
          <a:lstStyle/>
          <a:p>
            <a:r>
              <a:rPr lang="en-US" dirty="0"/>
              <a:t>10-min Net Load Change - 95</a:t>
            </a:r>
            <a:r>
              <a:rPr lang="en-US" baseline="30000" dirty="0"/>
              <a:t>th</a:t>
            </a:r>
            <a:r>
              <a:rPr lang="en-US" dirty="0"/>
              <a:t> percentile</a:t>
            </a:r>
          </a:p>
        </p:txBody>
      </p:sp>
      <p:sp>
        <p:nvSpPr>
          <p:cNvPr id="9" name="Content Placeholder 17">
            <a:extLst>
              <a:ext uri="{FF2B5EF4-FFF2-40B4-BE49-F238E27FC236}">
                <a16:creationId xmlns:a16="http://schemas.microsoft.com/office/drawing/2014/main" id="{89E979B2-9ED8-43F2-9BD8-51DE4FD2AD41}"/>
              </a:ext>
            </a:extLst>
          </p:cNvPr>
          <p:cNvSpPr>
            <a:spLocks noGrp="1"/>
          </p:cNvSpPr>
          <p:nvPr>
            <p:ph idx="1"/>
          </p:nvPr>
        </p:nvSpPr>
        <p:spPr>
          <a:xfrm>
            <a:off x="304800" y="855406"/>
            <a:ext cx="2862072" cy="5064627"/>
          </a:xfrm>
        </p:spPr>
        <p:txBody>
          <a:bodyPr/>
          <a:lstStyle/>
          <a:p>
            <a:pPr marL="0" indent="0">
              <a:buNone/>
            </a:pPr>
            <a:r>
              <a:rPr lang="en-US" sz="1200" i="1" dirty="0"/>
              <a:t>From previous slide….</a:t>
            </a:r>
          </a:p>
          <a:p>
            <a:r>
              <a:rPr lang="en-US" sz="1200" dirty="0"/>
              <a:t>In comparison to 2020, on an average </a:t>
            </a:r>
          </a:p>
          <a:p>
            <a:pPr lvl="1"/>
            <a:r>
              <a:rPr lang="en-US" sz="1200" dirty="0"/>
              <a:t>there is a marginal increase in the 10-min net load ramps in the 10 GW scenario.</a:t>
            </a:r>
          </a:p>
          <a:p>
            <a:pPr lvl="1"/>
            <a:r>
              <a:rPr lang="en-US" sz="1200" dirty="0"/>
              <a:t>the 10-min net load ramps increase by ~150% in the 20 GW scenario.</a:t>
            </a:r>
          </a:p>
          <a:p>
            <a:pPr lvl="1"/>
            <a:r>
              <a:rPr lang="en-US" sz="1200" dirty="0"/>
              <a:t>the 10-min net load ramps increase by ~250% in the 30 GW scenario</a:t>
            </a:r>
          </a:p>
          <a:p>
            <a:pPr lvl="1"/>
            <a:r>
              <a:rPr lang="en-US" sz="1200" dirty="0"/>
              <a:t>Winter, Spring and Summer months have the most prominent changes in extreme 10-min net load ramp magnitudes.</a:t>
            </a:r>
          </a:p>
          <a:p>
            <a:pPr lvl="1"/>
            <a:endParaRPr lang="en-US" sz="1200" dirty="0"/>
          </a:p>
          <a:p>
            <a:pPr lvl="1"/>
            <a:r>
              <a:rPr lang="en-US" sz="1200" dirty="0"/>
              <a:t>In Winter and Spring the extreme 10-min net load ramps are correlated with sunset hours.</a:t>
            </a:r>
          </a:p>
          <a:p>
            <a:pPr lvl="1"/>
            <a:endParaRPr lang="en-US" sz="1200" dirty="0"/>
          </a:p>
          <a:p>
            <a:endParaRPr lang="en-US" sz="1400" dirty="0"/>
          </a:p>
          <a:p>
            <a:endParaRPr lang="en-US" dirty="0"/>
          </a:p>
        </p:txBody>
      </p:sp>
      <p:sp>
        <p:nvSpPr>
          <p:cNvPr id="11" name="TextBox 10">
            <a:extLst>
              <a:ext uri="{FF2B5EF4-FFF2-40B4-BE49-F238E27FC236}">
                <a16:creationId xmlns:a16="http://schemas.microsoft.com/office/drawing/2014/main" id="{41516756-BAC0-4769-8D28-0DB22A3E3D64}"/>
              </a:ext>
            </a:extLst>
          </p:cNvPr>
          <p:cNvSpPr txBox="1"/>
          <p:nvPr/>
        </p:nvSpPr>
        <p:spPr>
          <a:xfrm>
            <a:off x="304799" y="850392"/>
            <a:ext cx="2960573" cy="3462528"/>
          </a:xfrm>
          <a:prstGeom prst="rect">
            <a:avLst/>
          </a:prstGeom>
          <a:solidFill>
            <a:schemeClr val="accent2">
              <a:lumMod val="20000"/>
              <a:lumOff val="80000"/>
              <a:alpha val="20000"/>
            </a:schemeClr>
          </a:solidFill>
          <a:ln>
            <a:solidFill>
              <a:schemeClr val="tx2"/>
            </a:solidFill>
          </a:ln>
        </p:spPr>
        <p:txBody>
          <a:bodyPr wrap="square" rtlCol="0">
            <a:noAutofit/>
          </a:bodyPr>
          <a:lstStyle/>
          <a:p>
            <a:endParaRPr lang="en-US" dirty="0"/>
          </a:p>
        </p:txBody>
      </p:sp>
      <p:pic>
        <p:nvPicPr>
          <p:cNvPr id="13" name="Picture 12">
            <a:extLst>
              <a:ext uri="{FF2B5EF4-FFF2-40B4-BE49-F238E27FC236}">
                <a16:creationId xmlns:a16="http://schemas.microsoft.com/office/drawing/2014/main" id="{03236869-620B-4B5E-B89D-F7E1F784D0F3}"/>
              </a:ext>
            </a:extLst>
          </p:cNvPr>
          <p:cNvPicPr>
            <a:picLocks noChangeAspect="1"/>
          </p:cNvPicPr>
          <p:nvPr/>
        </p:nvPicPr>
        <p:blipFill>
          <a:blip r:embed="rId2"/>
          <a:stretch>
            <a:fillRect/>
          </a:stretch>
        </p:blipFill>
        <p:spPr>
          <a:xfrm>
            <a:off x="3200400" y="3026664"/>
            <a:ext cx="3142135" cy="2331720"/>
          </a:xfrm>
          <a:prstGeom prst="rect">
            <a:avLst/>
          </a:prstGeom>
        </p:spPr>
      </p:pic>
      <p:pic>
        <p:nvPicPr>
          <p:cNvPr id="14" name="Picture 13">
            <a:extLst>
              <a:ext uri="{FF2B5EF4-FFF2-40B4-BE49-F238E27FC236}">
                <a16:creationId xmlns:a16="http://schemas.microsoft.com/office/drawing/2014/main" id="{E092C575-898D-4320-8197-6E5B5A379EAD}"/>
              </a:ext>
            </a:extLst>
          </p:cNvPr>
          <p:cNvPicPr>
            <a:picLocks noChangeAspect="1"/>
          </p:cNvPicPr>
          <p:nvPr/>
        </p:nvPicPr>
        <p:blipFill>
          <a:blip r:embed="rId3"/>
          <a:stretch>
            <a:fillRect/>
          </a:stretch>
        </p:blipFill>
        <p:spPr>
          <a:xfrm>
            <a:off x="6152385" y="804672"/>
            <a:ext cx="3171080" cy="2331720"/>
          </a:xfrm>
          <a:prstGeom prst="rect">
            <a:avLst/>
          </a:prstGeom>
        </p:spPr>
      </p:pic>
      <p:pic>
        <p:nvPicPr>
          <p:cNvPr id="15" name="Picture 14">
            <a:extLst>
              <a:ext uri="{FF2B5EF4-FFF2-40B4-BE49-F238E27FC236}">
                <a16:creationId xmlns:a16="http://schemas.microsoft.com/office/drawing/2014/main" id="{6347ACA4-0709-4B5D-97B9-C47A4BD08D41}"/>
              </a:ext>
            </a:extLst>
          </p:cNvPr>
          <p:cNvPicPr>
            <a:picLocks noChangeAspect="1"/>
          </p:cNvPicPr>
          <p:nvPr/>
        </p:nvPicPr>
        <p:blipFill>
          <a:blip r:embed="rId4"/>
          <a:stretch>
            <a:fillRect/>
          </a:stretch>
        </p:blipFill>
        <p:spPr>
          <a:xfrm>
            <a:off x="3200400" y="804672"/>
            <a:ext cx="3120701" cy="2331720"/>
          </a:xfrm>
          <a:prstGeom prst="rect">
            <a:avLst/>
          </a:prstGeom>
        </p:spPr>
      </p:pic>
      <p:pic>
        <p:nvPicPr>
          <p:cNvPr id="16" name="Picture 15">
            <a:extLst>
              <a:ext uri="{FF2B5EF4-FFF2-40B4-BE49-F238E27FC236}">
                <a16:creationId xmlns:a16="http://schemas.microsoft.com/office/drawing/2014/main" id="{3DECEC38-86B2-41CA-B707-9A6A67F4ABBE}"/>
              </a:ext>
            </a:extLst>
          </p:cNvPr>
          <p:cNvPicPr>
            <a:picLocks noChangeAspect="1"/>
          </p:cNvPicPr>
          <p:nvPr/>
        </p:nvPicPr>
        <p:blipFill>
          <a:blip r:embed="rId5"/>
          <a:stretch>
            <a:fillRect/>
          </a:stretch>
        </p:blipFill>
        <p:spPr>
          <a:xfrm>
            <a:off x="6152385" y="3026664"/>
            <a:ext cx="3135859" cy="2331720"/>
          </a:xfrm>
          <a:prstGeom prst="rect">
            <a:avLst/>
          </a:prstGeom>
        </p:spPr>
      </p:pic>
    </p:spTree>
    <p:extLst>
      <p:ext uri="{BB962C8B-B14F-4D97-AF65-F5344CB8AC3E}">
        <p14:creationId xmlns:p14="http://schemas.microsoft.com/office/powerpoint/2010/main" val="86621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C38E-3341-42D9-98BE-17CC29AF5045}"/>
              </a:ext>
            </a:extLst>
          </p:cNvPr>
          <p:cNvSpPr>
            <a:spLocks noGrp="1"/>
          </p:cNvSpPr>
          <p:nvPr>
            <p:ph type="title"/>
          </p:nvPr>
        </p:nvSpPr>
        <p:spPr/>
        <p:txBody>
          <a:bodyPr/>
          <a:lstStyle/>
          <a:p>
            <a:r>
              <a:rPr lang="en-US" dirty="0"/>
              <a:t>30-min Net Load Change</a:t>
            </a:r>
          </a:p>
        </p:txBody>
      </p:sp>
      <p:sp>
        <p:nvSpPr>
          <p:cNvPr id="8" name="Content Placeholder 17">
            <a:extLst>
              <a:ext uri="{FF2B5EF4-FFF2-40B4-BE49-F238E27FC236}">
                <a16:creationId xmlns:a16="http://schemas.microsoft.com/office/drawing/2014/main" id="{8C960B00-73A8-4D77-9E55-87EB16C16B53}"/>
              </a:ext>
            </a:extLst>
          </p:cNvPr>
          <p:cNvSpPr>
            <a:spLocks noGrp="1"/>
          </p:cNvSpPr>
          <p:nvPr>
            <p:ph idx="1"/>
          </p:nvPr>
        </p:nvSpPr>
        <p:spPr>
          <a:xfrm>
            <a:off x="304800" y="855406"/>
            <a:ext cx="2861097" cy="5064627"/>
          </a:xfrm>
        </p:spPr>
        <p:txBody>
          <a:bodyPr/>
          <a:lstStyle/>
          <a:p>
            <a:r>
              <a:rPr lang="en-US" sz="1200" dirty="0"/>
              <a:t>In comparison to 2020, on an average </a:t>
            </a:r>
          </a:p>
          <a:p>
            <a:pPr lvl="1"/>
            <a:r>
              <a:rPr lang="en-US" sz="1200" dirty="0"/>
              <a:t>there is a marginal increase in the 30-min net load ramps in the 10 GW scenario.</a:t>
            </a:r>
          </a:p>
          <a:p>
            <a:pPr lvl="1"/>
            <a:r>
              <a:rPr lang="en-US" sz="1200" dirty="0"/>
              <a:t>the 30-min net load ramps increase by ~75% in the 20 GW scenario.</a:t>
            </a:r>
          </a:p>
          <a:p>
            <a:pPr lvl="1"/>
            <a:r>
              <a:rPr lang="en-US" sz="1200" dirty="0"/>
              <a:t>the 30-min net load ramps increase by ~150% in the 30 GW scenario.</a:t>
            </a:r>
          </a:p>
          <a:p>
            <a:pPr lvl="1"/>
            <a:r>
              <a:rPr lang="en-US" sz="1200" dirty="0"/>
              <a:t>Winter, Spring and late Summer months have the most prominent changes in extreme 30-min net load ramp magnitudes.</a:t>
            </a:r>
          </a:p>
          <a:p>
            <a:pPr lvl="1"/>
            <a:endParaRPr lang="en-US" sz="1200" dirty="0"/>
          </a:p>
          <a:p>
            <a:r>
              <a:rPr lang="en-US" sz="1200" dirty="0"/>
              <a:t>There is a vast difference between the maximum value and the 98</a:t>
            </a:r>
            <a:r>
              <a:rPr lang="en-US" sz="1200" baseline="30000" dirty="0"/>
              <a:t>th</a:t>
            </a:r>
            <a:r>
              <a:rPr lang="en-US" sz="1200" dirty="0"/>
              <a:t> percentile. This signifies that the most extreme 30-min net load ramps occur very few times.</a:t>
            </a:r>
          </a:p>
          <a:p>
            <a:endParaRPr lang="en-US" sz="1400" dirty="0"/>
          </a:p>
          <a:p>
            <a:endParaRPr lang="en-US" dirty="0"/>
          </a:p>
        </p:txBody>
      </p:sp>
      <p:graphicFrame>
        <p:nvGraphicFramePr>
          <p:cNvPr id="7" name="Table 6">
            <a:extLst>
              <a:ext uri="{FF2B5EF4-FFF2-40B4-BE49-F238E27FC236}">
                <a16:creationId xmlns:a16="http://schemas.microsoft.com/office/drawing/2014/main" id="{C089C2F0-2DB8-4531-81E5-201091BD9A68}"/>
              </a:ext>
            </a:extLst>
          </p:cNvPr>
          <p:cNvGraphicFramePr>
            <a:graphicFrameLocks noGrp="1"/>
          </p:cNvGraphicFramePr>
          <p:nvPr>
            <p:extLst>
              <p:ext uri="{D42A27DB-BD31-4B8C-83A1-F6EECF244321}">
                <p14:modId xmlns:p14="http://schemas.microsoft.com/office/powerpoint/2010/main" val="1203547623"/>
              </p:ext>
            </p:extLst>
          </p:nvPr>
        </p:nvGraphicFramePr>
        <p:xfrm>
          <a:off x="4730102" y="5286756"/>
          <a:ext cx="3048000" cy="1143000"/>
        </p:xfrm>
        <a:graphic>
          <a:graphicData uri="http://schemas.openxmlformats.org/drawingml/2006/table">
            <a:tbl>
              <a:tblPr/>
              <a:tblGrid>
                <a:gridCol w="609600">
                  <a:extLst>
                    <a:ext uri="{9D8B030D-6E8A-4147-A177-3AD203B41FA5}">
                      <a16:colId xmlns:a16="http://schemas.microsoft.com/office/drawing/2014/main" val="2683624201"/>
                    </a:ext>
                  </a:extLst>
                </a:gridCol>
                <a:gridCol w="609600">
                  <a:extLst>
                    <a:ext uri="{9D8B030D-6E8A-4147-A177-3AD203B41FA5}">
                      <a16:colId xmlns:a16="http://schemas.microsoft.com/office/drawing/2014/main" val="850028518"/>
                    </a:ext>
                  </a:extLst>
                </a:gridCol>
                <a:gridCol w="609600">
                  <a:extLst>
                    <a:ext uri="{9D8B030D-6E8A-4147-A177-3AD203B41FA5}">
                      <a16:colId xmlns:a16="http://schemas.microsoft.com/office/drawing/2014/main" val="2455153082"/>
                    </a:ext>
                  </a:extLst>
                </a:gridCol>
                <a:gridCol w="609600">
                  <a:extLst>
                    <a:ext uri="{9D8B030D-6E8A-4147-A177-3AD203B41FA5}">
                      <a16:colId xmlns:a16="http://schemas.microsoft.com/office/drawing/2014/main" val="3873028725"/>
                    </a:ext>
                  </a:extLst>
                </a:gridCol>
                <a:gridCol w="609600">
                  <a:extLst>
                    <a:ext uri="{9D8B030D-6E8A-4147-A177-3AD203B41FA5}">
                      <a16:colId xmlns:a16="http://schemas.microsoft.com/office/drawing/2014/main" val="4094276554"/>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4">
                  <a:txBody>
                    <a:bodyPr/>
                    <a:lstStyle/>
                    <a:p>
                      <a:pPr algn="ctr" rtl="0" fontAlgn="b"/>
                      <a:r>
                        <a:rPr lang="en-US" sz="900" b="1" i="0" u="none" strike="noStrike" dirty="0">
                          <a:solidFill>
                            <a:srgbClr val="FFFFFF"/>
                          </a:solidFill>
                          <a:effectLst/>
                          <a:latin typeface="Arial" panose="020B0604020202020204" pitchFamily="34" charset="0"/>
                        </a:rPr>
                        <a:t>30-min Net Load Up Change (MW)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2840225"/>
                  </a:ext>
                </a:extLst>
              </a:tr>
              <a:tr h="190500">
                <a:tc>
                  <a:txBody>
                    <a:bodyPr/>
                    <a:lstStyle/>
                    <a:p>
                      <a:pPr algn="ctr" rtl="0" fontAlgn="b"/>
                      <a:r>
                        <a:rPr lang="en-US" sz="900" b="0" i="0" u="none" strike="noStrike">
                          <a:solidFill>
                            <a:srgbClr val="FFFFFF"/>
                          </a:solidFill>
                          <a:effectLst/>
                          <a:latin typeface="Arial" panose="020B0604020202020204" pitchFamily="34" charset="0"/>
                        </a:rPr>
                        <a:t>Scenario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Max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98th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dirty="0">
                          <a:solidFill>
                            <a:srgbClr val="FFFFFF"/>
                          </a:solidFill>
                          <a:effectLst/>
                          <a:latin typeface="Arial" panose="020B0604020202020204" pitchFamily="34" charset="0"/>
                        </a:rPr>
                        <a:t>95th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90th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504130937"/>
                  </a:ext>
                </a:extLst>
              </a:tr>
              <a:tr h="190500">
                <a:tc>
                  <a:txBody>
                    <a:bodyPr/>
                    <a:lstStyle/>
                    <a:p>
                      <a:pPr algn="ctr" rtl="0" fontAlgn="b"/>
                      <a:r>
                        <a:rPr lang="en-US" sz="900" b="0" i="0" u="none" strike="noStrike">
                          <a:solidFill>
                            <a:srgbClr val="FFFFFF"/>
                          </a:solidFill>
                          <a:effectLst/>
                          <a:latin typeface="Arial" panose="020B0604020202020204" pitchFamily="34" charset="0"/>
                        </a:rPr>
                        <a:t>2020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5,944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680"/>
                    </a:solidFill>
                  </a:tcPr>
                </a:tc>
                <a:tc>
                  <a:txBody>
                    <a:bodyPr/>
                    <a:lstStyle/>
                    <a:p>
                      <a:pPr algn="ctr" rtl="0" fontAlgn="b"/>
                      <a:r>
                        <a:rPr lang="en-US" sz="900" b="0" i="0" u="none" strike="noStrike" dirty="0">
                          <a:solidFill>
                            <a:srgbClr val="000000"/>
                          </a:solidFill>
                          <a:effectLst/>
                          <a:latin typeface="Arial" panose="020B0604020202020204" pitchFamily="34" charset="0"/>
                        </a:rPr>
                        <a:t>3,290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ECF7E"/>
                    </a:solidFill>
                  </a:tcPr>
                </a:tc>
                <a:tc>
                  <a:txBody>
                    <a:bodyPr/>
                    <a:lstStyle/>
                    <a:p>
                      <a:pPr algn="ctr" rtl="0" fontAlgn="b"/>
                      <a:r>
                        <a:rPr lang="en-US" sz="900" b="0" i="0" u="none" strike="noStrike" dirty="0">
                          <a:solidFill>
                            <a:srgbClr val="000000"/>
                          </a:solidFill>
                          <a:effectLst/>
                          <a:latin typeface="Arial" panose="020B0604020202020204" pitchFamily="34" charset="0"/>
                        </a:rPr>
                        <a:t>2,743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C47C"/>
                    </a:solidFill>
                  </a:tcPr>
                </a:tc>
                <a:tc>
                  <a:txBody>
                    <a:bodyPr/>
                    <a:lstStyle/>
                    <a:p>
                      <a:pPr algn="ctr" rtl="0" fontAlgn="b"/>
                      <a:r>
                        <a:rPr lang="en-US" sz="900" b="0" i="0" u="none" strike="noStrike" dirty="0">
                          <a:solidFill>
                            <a:srgbClr val="000000"/>
                          </a:solidFill>
                          <a:effectLst/>
                          <a:latin typeface="Arial" panose="020B0604020202020204" pitchFamily="34" charset="0"/>
                        </a:rPr>
                        <a:t>2,419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1177711576"/>
                  </a:ext>
                </a:extLst>
              </a:tr>
              <a:tr h="190500">
                <a:tc>
                  <a:txBody>
                    <a:bodyPr/>
                    <a:lstStyle/>
                    <a:p>
                      <a:pPr algn="ctr" rtl="0" fontAlgn="b"/>
                      <a:r>
                        <a:rPr lang="en-US" sz="900" b="0" i="0" u="none" strike="noStrike">
                          <a:solidFill>
                            <a:srgbClr val="FFFFFF"/>
                          </a:solidFill>
                          <a:effectLst/>
                          <a:latin typeface="Arial" panose="020B0604020202020204" pitchFamily="34" charset="0"/>
                        </a:rPr>
                        <a:t>10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7,302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F7C"/>
                    </a:solidFill>
                  </a:tcPr>
                </a:tc>
                <a:tc>
                  <a:txBody>
                    <a:bodyPr/>
                    <a:lstStyle/>
                    <a:p>
                      <a:pPr algn="ctr" rtl="0" fontAlgn="b"/>
                      <a:r>
                        <a:rPr lang="en-US" sz="900" b="0" i="0" u="none" strike="noStrike" dirty="0">
                          <a:solidFill>
                            <a:srgbClr val="000000"/>
                          </a:solidFill>
                          <a:effectLst/>
                          <a:latin typeface="Arial" panose="020B0604020202020204" pitchFamily="34" charset="0"/>
                        </a:rPr>
                        <a:t>3,604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3D57F"/>
                    </a:solidFill>
                  </a:tcPr>
                </a:tc>
                <a:tc>
                  <a:txBody>
                    <a:bodyPr/>
                    <a:lstStyle/>
                    <a:p>
                      <a:pPr algn="ctr" rtl="0" fontAlgn="b"/>
                      <a:r>
                        <a:rPr lang="en-US" sz="900" b="0" i="0" u="none" strike="noStrike" dirty="0">
                          <a:solidFill>
                            <a:srgbClr val="000000"/>
                          </a:solidFill>
                          <a:effectLst/>
                          <a:latin typeface="Arial" panose="020B0604020202020204" pitchFamily="34" charset="0"/>
                        </a:rPr>
                        <a:t>3,069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FCA7D"/>
                    </a:solidFill>
                  </a:tcPr>
                </a:tc>
                <a:tc>
                  <a:txBody>
                    <a:bodyPr/>
                    <a:lstStyle/>
                    <a:p>
                      <a:pPr algn="ctr" rtl="0" fontAlgn="b"/>
                      <a:r>
                        <a:rPr lang="en-US" sz="900" b="0" i="0" u="none" strike="noStrike" dirty="0">
                          <a:solidFill>
                            <a:srgbClr val="000000"/>
                          </a:solidFill>
                          <a:effectLst/>
                          <a:latin typeface="Arial" panose="020B0604020202020204" pitchFamily="34" charset="0"/>
                        </a:rPr>
                        <a:t>2,651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2C27B"/>
                    </a:solidFill>
                  </a:tcPr>
                </a:tc>
                <a:extLst>
                  <a:ext uri="{0D108BD9-81ED-4DB2-BD59-A6C34878D82A}">
                    <a16:rowId xmlns:a16="http://schemas.microsoft.com/office/drawing/2014/main" val="2414769605"/>
                  </a:ext>
                </a:extLst>
              </a:tr>
              <a:tr h="190500">
                <a:tc>
                  <a:txBody>
                    <a:bodyPr/>
                    <a:lstStyle/>
                    <a:p>
                      <a:pPr algn="ctr" rtl="0" fontAlgn="b"/>
                      <a:r>
                        <a:rPr lang="en-US" sz="900" b="0" i="0" u="none" strike="noStrike">
                          <a:solidFill>
                            <a:srgbClr val="FFFFFF"/>
                          </a:solidFill>
                          <a:effectLst/>
                          <a:latin typeface="Arial" panose="020B0604020202020204" pitchFamily="34" charset="0"/>
                        </a:rPr>
                        <a:t>20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9,672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674"/>
                    </a:solidFill>
                  </a:tcPr>
                </a:tc>
                <a:tc>
                  <a:txBody>
                    <a:bodyPr/>
                    <a:lstStyle/>
                    <a:p>
                      <a:pPr algn="ctr" rtl="0" fontAlgn="b"/>
                      <a:r>
                        <a:rPr lang="en-US" sz="900" b="0" i="0" u="none" strike="noStrike" dirty="0">
                          <a:solidFill>
                            <a:srgbClr val="000000"/>
                          </a:solidFill>
                          <a:effectLst/>
                          <a:latin typeface="Arial" panose="020B0604020202020204" pitchFamily="34" charset="0"/>
                        </a:rPr>
                        <a:t>6,106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480"/>
                    </a:solidFill>
                  </a:tcPr>
                </a:tc>
                <a:tc>
                  <a:txBody>
                    <a:bodyPr/>
                    <a:lstStyle/>
                    <a:p>
                      <a:pPr algn="ctr" rtl="0" fontAlgn="b"/>
                      <a:r>
                        <a:rPr lang="en-US" sz="900" b="0" i="0" u="none" strike="noStrike" dirty="0">
                          <a:solidFill>
                            <a:srgbClr val="000000"/>
                          </a:solidFill>
                          <a:effectLst/>
                          <a:latin typeface="Arial" panose="020B0604020202020204" pitchFamily="34" charset="0"/>
                        </a:rPr>
                        <a:t>4,507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E683"/>
                    </a:solidFill>
                  </a:tcPr>
                </a:tc>
                <a:tc>
                  <a:txBody>
                    <a:bodyPr/>
                    <a:lstStyle/>
                    <a:p>
                      <a:pPr algn="ctr" rtl="0" fontAlgn="b"/>
                      <a:r>
                        <a:rPr lang="en-US" sz="900" b="0" i="0" u="none" strike="noStrike" dirty="0">
                          <a:solidFill>
                            <a:srgbClr val="000000"/>
                          </a:solidFill>
                          <a:effectLst/>
                          <a:latin typeface="Arial" panose="020B0604020202020204" pitchFamily="34" charset="0"/>
                        </a:rPr>
                        <a:t>3,645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57F"/>
                    </a:solidFill>
                  </a:tcPr>
                </a:tc>
                <a:extLst>
                  <a:ext uri="{0D108BD9-81ED-4DB2-BD59-A6C34878D82A}">
                    <a16:rowId xmlns:a16="http://schemas.microsoft.com/office/drawing/2014/main" val="3538953013"/>
                  </a:ext>
                </a:extLst>
              </a:tr>
              <a:tr h="190500">
                <a:tc>
                  <a:txBody>
                    <a:bodyPr/>
                    <a:lstStyle/>
                    <a:p>
                      <a:pPr algn="ctr" rtl="0" fontAlgn="b"/>
                      <a:r>
                        <a:rPr lang="en-US" sz="900" b="0" i="0" u="none" strike="noStrike">
                          <a:solidFill>
                            <a:srgbClr val="FFFFFF"/>
                          </a:solidFill>
                          <a:effectLst/>
                          <a:latin typeface="Arial" panose="020B0604020202020204" pitchFamily="34" charset="0"/>
                        </a:rPr>
                        <a:t>30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12,259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b"/>
                      <a:r>
                        <a:rPr lang="en-US" sz="900" b="0" i="0" u="none" strike="noStrike" dirty="0">
                          <a:solidFill>
                            <a:srgbClr val="000000"/>
                          </a:solidFill>
                          <a:effectLst/>
                          <a:latin typeface="Arial" panose="020B0604020202020204" pitchFamily="34" charset="0"/>
                        </a:rPr>
                        <a:t>8,846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477"/>
                    </a:solidFill>
                  </a:tcPr>
                </a:tc>
                <a:tc>
                  <a:txBody>
                    <a:bodyPr/>
                    <a:lstStyle/>
                    <a:p>
                      <a:pPr algn="ctr" rtl="0" fontAlgn="b"/>
                      <a:r>
                        <a:rPr lang="en-US" sz="900" b="0" i="0" u="none" strike="noStrike" dirty="0">
                          <a:solidFill>
                            <a:srgbClr val="000000"/>
                          </a:solidFill>
                          <a:effectLst/>
                          <a:latin typeface="Arial" panose="020B0604020202020204" pitchFamily="34" charset="0"/>
                        </a:rPr>
                        <a:t>6,256</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17F"/>
                    </a:solidFill>
                  </a:tcPr>
                </a:tc>
                <a:tc>
                  <a:txBody>
                    <a:bodyPr/>
                    <a:lstStyle/>
                    <a:p>
                      <a:pPr algn="ctr" rtl="0" fontAlgn="b"/>
                      <a:r>
                        <a:rPr lang="en-US" sz="900" b="0" i="0" u="none" strike="noStrike" dirty="0">
                          <a:solidFill>
                            <a:srgbClr val="000000"/>
                          </a:solidFill>
                          <a:effectLst/>
                          <a:latin typeface="Arial" panose="020B0604020202020204" pitchFamily="34" charset="0"/>
                        </a:rPr>
                        <a:t>4,931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84"/>
                    </a:solidFill>
                  </a:tcPr>
                </a:tc>
                <a:extLst>
                  <a:ext uri="{0D108BD9-81ED-4DB2-BD59-A6C34878D82A}">
                    <a16:rowId xmlns:a16="http://schemas.microsoft.com/office/drawing/2014/main" val="3160292436"/>
                  </a:ext>
                </a:extLst>
              </a:tr>
            </a:tbl>
          </a:graphicData>
        </a:graphic>
      </p:graphicFrame>
      <p:pic>
        <p:nvPicPr>
          <p:cNvPr id="10" name="Picture 9">
            <a:extLst>
              <a:ext uri="{FF2B5EF4-FFF2-40B4-BE49-F238E27FC236}">
                <a16:creationId xmlns:a16="http://schemas.microsoft.com/office/drawing/2014/main" id="{49C14E08-CF7A-45EB-B84E-456553D917A3}"/>
              </a:ext>
            </a:extLst>
          </p:cNvPr>
          <p:cNvPicPr>
            <a:picLocks noChangeAspect="1"/>
          </p:cNvPicPr>
          <p:nvPr/>
        </p:nvPicPr>
        <p:blipFill>
          <a:blip r:embed="rId2"/>
          <a:stretch>
            <a:fillRect/>
          </a:stretch>
        </p:blipFill>
        <p:spPr>
          <a:xfrm>
            <a:off x="3163824" y="804672"/>
            <a:ext cx="3108961" cy="2331720"/>
          </a:xfrm>
          <a:prstGeom prst="rect">
            <a:avLst/>
          </a:prstGeom>
        </p:spPr>
      </p:pic>
      <p:pic>
        <p:nvPicPr>
          <p:cNvPr id="11" name="Picture 10">
            <a:extLst>
              <a:ext uri="{FF2B5EF4-FFF2-40B4-BE49-F238E27FC236}">
                <a16:creationId xmlns:a16="http://schemas.microsoft.com/office/drawing/2014/main" id="{9F0E9BBF-580D-4647-912A-1452AB3EB9C1}"/>
              </a:ext>
            </a:extLst>
          </p:cNvPr>
          <p:cNvPicPr>
            <a:picLocks noChangeAspect="1"/>
          </p:cNvPicPr>
          <p:nvPr/>
        </p:nvPicPr>
        <p:blipFill>
          <a:blip r:embed="rId3"/>
          <a:stretch>
            <a:fillRect/>
          </a:stretch>
        </p:blipFill>
        <p:spPr>
          <a:xfrm>
            <a:off x="5980176" y="804672"/>
            <a:ext cx="3019737" cy="2331720"/>
          </a:xfrm>
          <a:prstGeom prst="rect">
            <a:avLst/>
          </a:prstGeom>
        </p:spPr>
      </p:pic>
      <p:pic>
        <p:nvPicPr>
          <p:cNvPr id="13" name="Picture 12">
            <a:extLst>
              <a:ext uri="{FF2B5EF4-FFF2-40B4-BE49-F238E27FC236}">
                <a16:creationId xmlns:a16="http://schemas.microsoft.com/office/drawing/2014/main" id="{BD419223-1844-4E35-9D75-7421779248C9}"/>
              </a:ext>
            </a:extLst>
          </p:cNvPr>
          <p:cNvPicPr>
            <a:picLocks noChangeAspect="1"/>
          </p:cNvPicPr>
          <p:nvPr/>
        </p:nvPicPr>
        <p:blipFill>
          <a:blip r:embed="rId4"/>
          <a:stretch>
            <a:fillRect/>
          </a:stretch>
        </p:blipFill>
        <p:spPr>
          <a:xfrm>
            <a:off x="3163824" y="3026664"/>
            <a:ext cx="3269985" cy="2331720"/>
          </a:xfrm>
          <a:prstGeom prst="rect">
            <a:avLst/>
          </a:prstGeom>
        </p:spPr>
      </p:pic>
      <p:pic>
        <p:nvPicPr>
          <p:cNvPr id="15" name="Picture 14">
            <a:extLst>
              <a:ext uri="{FF2B5EF4-FFF2-40B4-BE49-F238E27FC236}">
                <a16:creationId xmlns:a16="http://schemas.microsoft.com/office/drawing/2014/main" id="{C24590C0-2529-4EA4-8146-1947C966B5EB}"/>
              </a:ext>
            </a:extLst>
          </p:cNvPr>
          <p:cNvPicPr>
            <a:picLocks noChangeAspect="1"/>
          </p:cNvPicPr>
          <p:nvPr/>
        </p:nvPicPr>
        <p:blipFill>
          <a:blip r:embed="rId5"/>
          <a:stretch>
            <a:fillRect/>
          </a:stretch>
        </p:blipFill>
        <p:spPr>
          <a:xfrm>
            <a:off x="5980176" y="3026664"/>
            <a:ext cx="2913455" cy="2331720"/>
          </a:xfrm>
          <a:prstGeom prst="rect">
            <a:avLst/>
          </a:prstGeom>
        </p:spPr>
      </p:pic>
    </p:spTree>
    <p:extLst>
      <p:ext uri="{BB962C8B-B14F-4D97-AF65-F5344CB8AC3E}">
        <p14:creationId xmlns:p14="http://schemas.microsoft.com/office/powerpoint/2010/main" val="238191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45315F-693E-44C0-850A-052245CC9A00}"/>
              </a:ext>
            </a:extLst>
          </p:cNvPr>
          <p:cNvSpPr>
            <a:spLocks noGrp="1"/>
          </p:cNvSpPr>
          <p:nvPr>
            <p:ph type="title"/>
          </p:nvPr>
        </p:nvSpPr>
        <p:spPr/>
        <p:txBody>
          <a:bodyPr/>
          <a:lstStyle/>
          <a:p>
            <a:r>
              <a:rPr lang="en-US" dirty="0"/>
              <a:t>Things to be noted</a:t>
            </a:r>
          </a:p>
        </p:txBody>
      </p:sp>
      <p:sp>
        <p:nvSpPr>
          <p:cNvPr id="6" name="Content Placeholder 5">
            <a:extLst>
              <a:ext uri="{FF2B5EF4-FFF2-40B4-BE49-F238E27FC236}">
                <a16:creationId xmlns:a16="http://schemas.microsoft.com/office/drawing/2014/main" id="{C9E12E83-181D-4439-9EF8-3F7B80D71CF0}"/>
              </a:ext>
            </a:extLst>
          </p:cNvPr>
          <p:cNvSpPr>
            <a:spLocks noGrp="1"/>
          </p:cNvSpPr>
          <p:nvPr>
            <p:ph idx="1"/>
          </p:nvPr>
        </p:nvSpPr>
        <p:spPr/>
        <p:txBody>
          <a:bodyPr/>
          <a:lstStyle/>
          <a:p>
            <a:r>
              <a:rPr lang="en-US" sz="1400" dirty="0"/>
              <a:t>This study uses 2020 weather year and associated load, wind and solar profiles to build potential net load profiles with increased wind and solar penetration. Following are the assumptions used in this assessment that are worth noting,</a:t>
            </a:r>
          </a:p>
          <a:p>
            <a:pPr lvl="1"/>
            <a:r>
              <a:rPr lang="en-US" sz="1400" dirty="0"/>
              <a:t>Only net load up ramps have been analyzed.</a:t>
            </a:r>
          </a:p>
          <a:p>
            <a:pPr lvl="1"/>
            <a:r>
              <a:rPr lang="en-US" sz="1400" dirty="0"/>
              <a:t>No growth in demand/load.</a:t>
            </a:r>
          </a:p>
          <a:p>
            <a:pPr lvl="1"/>
            <a:r>
              <a:rPr lang="en-US" sz="1400" dirty="0"/>
              <a:t>Impact of year-to-year weather pattern changes not considered.</a:t>
            </a:r>
          </a:p>
          <a:p>
            <a:pPr lvl="1"/>
            <a:r>
              <a:rPr lang="en-US" sz="1400" dirty="0"/>
              <a:t>Impact of wind and solar curtailment due to transmission constraint is not considered.</a:t>
            </a:r>
            <a:endParaRPr lang="en-US" sz="1200" dirty="0">
              <a:solidFill>
                <a:srgbClr val="FF0000"/>
              </a:solidFill>
            </a:endParaRPr>
          </a:p>
          <a:p>
            <a:pPr lvl="1"/>
            <a:r>
              <a:rPr lang="en-US" sz="1400" dirty="0"/>
              <a:t>Impact on system inertia due to decreases in net load and the impact of maintaining a minimum amount of reserves and critical inertia on net load is not considered. </a:t>
            </a:r>
          </a:p>
          <a:p>
            <a:pPr lvl="1"/>
            <a:r>
              <a:rPr lang="en-US" sz="1400" dirty="0"/>
              <a:t>Generation resource mix changes such as new resources other than wind as solar (such Energy Storage Resource, Combined Cycle Plants etc.) or retirement of thermal resource is not considered.</a:t>
            </a:r>
          </a:p>
          <a:p>
            <a:pPr lvl="1"/>
            <a:endParaRPr lang="en-US" dirty="0"/>
          </a:p>
          <a:p>
            <a:r>
              <a:rPr lang="en-US" sz="1400" dirty="0"/>
              <a:t>Considering the notes above, the results presented in this slide deck should be viewed as indicative of operational trends but should not be considered a prediction of any specific future operating conditions.</a:t>
            </a:r>
          </a:p>
        </p:txBody>
      </p:sp>
    </p:spTree>
    <p:extLst>
      <p:ext uri="{BB962C8B-B14F-4D97-AF65-F5344CB8AC3E}">
        <p14:creationId xmlns:p14="http://schemas.microsoft.com/office/powerpoint/2010/main" val="90288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A792-B855-4647-93A1-65451CB8F88A}"/>
              </a:ext>
            </a:extLst>
          </p:cNvPr>
          <p:cNvSpPr>
            <a:spLocks noGrp="1"/>
          </p:cNvSpPr>
          <p:nvPr>
            <p:ph type="title"/>
          </p:nvPr>
        </p:nvSpPr>
        <p:spPr/>
        <p:txBody>
          <a:bodyPr/>
          <a:lstStyle/>
          <a:p>
            <a:r>
              <a:rPr lang="en-US" dirty="0"/>
              <a:t>30-min Net Load Change - 95</a:t>
            </a:r>
            <a:r>
              <a:rPr lang="en-US" baseline="30000" dirty="0"/>
              <a:t>th</a:t>
            </a:r>
            <a:r>
              <a:rPr lang="en-US" dirty="0"/>
              <a:t> percentile</a:t>
            </a:r>
          </a:p>
        </p:txBody>
      </p:sp>
      <p:sp>
        <p:nvSpPr>
          <p:cNvPr id="8" name="Content Placeholder 17">
            <a:extLst>
              <a:ext uri="{FF2B5EF4-FFF2-40B4-BE49-F238E27FC236}">
                <a16:creationId xmlns:a16="http://schemas.microsoft.com/office/drawing/2014/main" id="{6E33B485-D6E0-48E8-A5DE-03DC11558953}"/>
              </a:ext>
            </a:extLst>
          </p:cNvPr>
          <p:cNvSpPr>
            <a:spLocks noGrp="1"/>
          </p:cNvSpPr>
          <p:nvPr>
            <p:ph idx="1"/>
          </p:nvPr>
        </p:nvSpPr>
        <p:spPr>
          <a:xfrm>
            <a:off x="304800" y="855406"/>
            <a:ext cx="2862072" cy="5064627"/>
          </a:xfrm>
        </p:spPr>
        <p:txBody>
          <a:bodyPr/>
          <a:lstStyle/>
          <a:p>
            <a:pPr marL="0" indent="0">
              <a:buNone/>
            </a:pPr>
            <a:r>
              <a:rPr lang="en-US" sz="1200" i="1" dirty="0"/>
              <a:t>From previous slide….</a:t>
            </a:r>
          </a:p>
          <a:p>
            <a:r>
              <a:rPr lang="en-US" sz="1200" dirty="0"/>
              <a:t>In comparison to 2020, on an average </a:t>
            </a:r>
          </a:p>
          <a:p>
            <a:pPr lvl="1"/>
            <a:r>
              <a:rPr lang="en-US" sz="1200" dirty="0"/>
              <a:t>there is a marginal increase in the 30-min net load ramps in the 10 GW scenario.</a:t>
            </a:r>
          </a:p>
          <a:p>
            <a:pPr lvl="1"/>
            <a:r>
              <a:rPr lang="en-US" sz="1200" dirty="0"/>
              <a:t>the 30-min net load ramps increase by ~75% in the 20 GW scenario.</a:t>
            </a:r>
          </a:p>
          <a:p>
            <a:pPr lvl="1"/>
            <a:r>
              <a:rPr lang="en-US" sz="1200" dirty="0"/>
              <a:t>the 30-min net load ramps increase by ~150% in the 30 GW scenario.</a:t>
            </a:r>
          </a:p>
          <a:p>
            <a:pPr lvl="1"/>
            <a:r>
              <a:rPr lang="en-US" sz="1200" dirty="0"/>
              <a:t>Winter, Spring and late Summer months have the most prominent changes in extreme 30-min net load ramp magnitudes.</a:t>
            </a:r>
          </a:p>
          <a:p>
            <a:pPr lvl="1"/>
            <a:endParaRPr lang="en-US" sz="1200" dirty="0"/>
          </a:p>
          <a:p>
            <a:pPr lvl="1"/>
            <a:r>
              <a:rPr lang="en-US" sz="1200" dirty="0"/>
              <a:t>In Winter, Spring and late Summer the extreme 30-min net load ramps are correlated with sunset hours.</a:t>
            </a:r>
          </a:p>
          <a:p>
            <a:endParaRPr lang="en-US" sz="1400" dirty="0"/>
          </a:p>
          <a:p>
            <a:endParaRPr lang="en-US" dirty="0"/>
          </a:p>
        </p:txBody>
      </p:sp>
      <p:sp>
        <p:nvSpPr>
          <p:cNvPr id="9" name="TextBox 8">
            <a:extLst>
              <a:ext uri="{FF2B5EF4-FFF2-40B4-BE49-F238E27FC236}">
                <a16:creationId xmlns:a16="http://schemas.microsoft.com/office/drawing/2014/main" id="{D3151770-D15D-4D01-A7B0-015E7B29C4B0}"/>
              </a:ext>
            </a:extLst>
          </p:cNvPr>
          <p:cNvSpPr txBox="1"/>
          <p:nvPr/>
        </p:nvSpPr>
        <p:spPr>
          <a:xfrm>
            <a:off x="304799" y="850392"/>
            <a:ext cx="2960573" cy="3462528"/>
          </a:xfrm>
          <a:prstGeom prst="rect">
            <a:avLst/>
          </a:prstGeom>
          <a:solidFill>
            <a:schemeClr val="accent2">
              <a:lumMod val="20000"/>
              <a:lumOff val="80000"/>
              <a:alpha val="20000"/>
            </a:schemeClr>
          </a:solidFill>
          <a:ln>
            <a:solidFill>
              <a:schemeClr val="tx2"/>
            </a:solidFill>
          </a:ln>
        </p:spPr>
        <p:txBody>
          <a:bodyPr wrap="square" rtlCol="0">
            <a:noAutofit/>
          </a:bodyPr>
          <a:lstStyle/>
          <a:p>
            <a:endParaRPr lang="en-US" dirty="0"/>
          </a:p>
        </p:txBody>
      </p:sp>
      <p:pic>
        <p:nvPicPr>
          <p:cNvPr id="11" name="Picture 10">
            <a:extLst>
              <a:ext uri="{FF2B5EF4-FFF2-40B4-BE49-F238E27FC236}">
                <a16:creationId xmlns:a16="http://schemas.microsoft.com/office/drawing/2014/main" id="{4F40FC30-A4FE-454E-9010-E19E3D199500}"/>
              </a:ext>
            </a:extLst>
          </p:cNvPr>
          <p:cNvPicPr>
            <a:picLocks noChangeAspect="1"/>
          </p:cNvPicPr>
          <p:nvPr/>
        </p:nvPicPr>
        <p:blipFill>
          <a:blip r:embed="rId2"/>
          <a:stretch>
            <a:fillRect/>
          </a:stretch>
        </p:blipFill>
        <p:spPr>
          <a:xfrm>
            <a:off x="3200400" y="804672"/>
            <a:ext cx="2873012" cy="2331720"/>
          </a:xfrm>
          <a:prstGeom prst="rect">
            <a:avLst/>
          </a:prstGeom>
        </p:spPr>
      </p:pic>
      <p:pic>
        <p:nvPicPr>
          <p:cNvPr id="13" name="Picture 12">
            <a:extLst>
              <a:ext uri="{FF2B5EF4-FFF2-40B4-BE49-F238E27FC236}">
                <a16:creationId xmlns:a16="http://schemas.microsoft.com/office/drawing/2014/main" id="{EEC0CB08-3FB8-427D-A20F-F3B0AA325C3D}"/>
              </a:ext>
            </a:extLst>
          </p:cNvPr>
          <p:cNvPicPr>
            <a:picLocks noChangeAspect="1"/>
          </p:cNvPicPr>
          <p:nvPr/>
        </p:nvPicPr>
        <p:blipFill>
          <a:blip r:embed="rId3"/>
          <a:stretch>
            <a:fillRect/>
          </a:stretch>
        </p:blipFill>
        <p:spPr>
          <a:xfrm>
            <a:off x="6153912" y="804672"/>
            <a:ext cx="2902470" cy="2331720"/>
          </a:xfrm>
          <a:prstGeom prst="rect">
            <a:avLst/>
          </a:prstGeom>
        </p:spPr>
      </p:pic>
      <p:pic>
        <p:nvPicPr>
          <p:cNvPr id="15" name="Picture 14">
            <a:extLst>
              <a:ext uri="{FF2B5EF4-FFF2-40B4-BE49-F238E27FC236}">
                <a16:creationId xmlns:a16="http://schemas.microsoft.com/office/drawing/2014/main" id="{17C041E1-2EBA-4878-B08C-89179BFFC66D}"/>
              </a:ext>
            </a:extLst>
          </p:cNvPr>
          <p:cNvPicPr>
            <a:picLocks noChangeAspect="1"/>
          </p:cNvPicPr>
          <p:nvPr/>
        </p:nvPicPr>
        <p:blipFill>
          <a:blip r:embed="rId4"/>
          <a:stretch>
            <a:fillRect/>
          </a:stretch>
        </p:blipFill>
        <p:spPr>
          <a:xfrm>
            <a:off x="3200400" y="3026664"/>
            <a:ext cx="2965723" cy="2331720"/>
          </a:xfrm>
          <a:prstGeom prst="rect">
            <a:avLst/>
          </a:prstGeom>
        </p:spPr>
      </p:pic>
      <p:pic>
        <p:nvPicPr>
          <p:cNvPr id="16" name="Picture 15">
            <a:extLst>
              <a:ext uri="{FF2B5EF4-FFF2-40B4-BE49-F238E27FC236}">
                <a16:creationId xmlns:a16="http://schemas.microsoft.com/office/drawing/2014/main" id="{207852ED-E385-4B59-81BA-E743147FDACC}"/>
              </a:ext>
            </a:extLst>
          </p:cNvPr>
          <p:cNvPicPr>
            <a:picLocks noChangeAspect="1"/>
          </p:cNvPicPr>
          <p:nvPr/>
        </p:nvPicPr>
        <p:blipFill>
          <a:blip r:embed="rId5"/>
          <a:stretch>
            <a:fillRect/>
          </a:stretch>
        </p:blipFill>
        <p:spPr>
          <a:xfrm>
            <a:off x="6153912" y="3026664"/>
            <a:ext cx="2815362" cy="2331720"/>
          </a:xfrm>
          <a:prstGeom prst="rect">
            <a:avLst/>
          </a:prstGeom>
        </p:spPr>
      </p:pic>
    </p:spTree>
    <p:extLst>
      <p:ext uri="{BB962C8B-B14F-4D97-AF65-F5344CB8AC3E}">
        <p14:creationId xmlns:p14="http://schemas.microsoft.com/office/powerpoint/2010/main" val="400101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353E-732D-488F-BCB9-CD116F4B81F4}"/>
              </a:ext>
            </a:extLst>
          </p:cNvPr>
          <p:cNvSpPr>
            <a:spLocks noGrp="1"/>
          </p:cNvSpPr>
          <p:nvPr>
            <p:ph type="title"/>
          </p:nvPr>
        </p:nvSpPr>
        <p:spPr/>
        <p:txBody>
          <a:bodyPr/>
          <a:lstStyle/>
          <a:p>
            <a:r>
              <a:rPr lang="en-US" dirty="0"/>
              <a:t>60-min Net Load Change</a:t>
            </a:r>
          </a:p>
        </p:txBody>
      </p:sp>
      <p:sp>
        <p:nvSpPr>
          <p:cNvPr id="9" name="Content Placeholder 17">
            <a:extLst>
              <a:ext uri="{FF2B5EF4-FFF2-40B4-BE49-F238E27FC236}">
                <a16:creationId xmlns:a16="http://schemas.microsoft.com/office/drawing/2014/main" id="{A0B01542-C9B3-434A-BAF6-3FCE5593D841}"/>
              </a:ext>
            </a:extLst>
          </p:cNvPr>
          <p:cNvSpPr>
            <a:spLocks noGrp="1"/>
          </p:cNvSpPr>
          <p:nvPr>
            <p:ph idx="1"/>
          </p:nvPr>
        </p:nvSpPr>
        <p:spPr>
          <a:xfrm>
            <a:off x="304800" y="855406"/>
            <a:ext cx="2861097" cy="5064627"/>
          </a:xfrm>
        </p:spPr>
        <p:txBody>
          <a:bodyPr/>
          <a:lstStyle/>
          <a:p>
            <a:r>
              <a:rPr lang="en-US" sz="1200" dirty="0"/>
              <a:t>In comparison to 2020, on an average </a:t>
            </a:r>
          </a:p>
          <a:p>
            <a:pPr lvl="1"/>
            <a:r>
              <a:rPr lang="en-US" sz="1200" dirty="0"/>
              <a:t>there is a marginal increase in the 60-min net load ramps in the 10 GW scenario.</a:t>
            </a:r>
          </a:p>
          <a:p>
            <a:pPr lvl="1"/>
            <a:r>
              <a:rPr lang="en-US" sz="1200" dirty="0"/>
              <a:t>the 60-min net load ramps increase by ~65% in the 20 GW scenario.</a:t>
            </a:r>
          </a:p>
          <a:p>
            <a:pPr lvl="1"/>
            <a:r>
              <a:rPr lang="en-US" sz="1200" dirty="0"/>
              <a:t>the 60-min net load ramps increase by ~125% in the 30 GW scenario.</a:t>
            </a:r>
          </a:p>
          <a:p>
            <a:pPr lvl="1"/>
            <a:r>
              <a:rPr lang="en-US" sz="1200" dirty="0"/>
              <a:t>Winter, Spring and late Summer months have the most prominent changes in extreme 60-min net load ramp magnitudes.</a:t>
            </a:r>
          </a:p>
          <a:p>
            <a:pPr lvl="1"/>
            <a:endParaRPr lang="en-US" sz="1200" dirty="0"/>
          </a:p>
          <a:p>
            <a:r>
              <a:rPr lang="en-US" sz="1200" dirty="0"/>
              <a:t>There is a vast difference between the maximum value and the 98</a:t>
            </a:r>
            <a:r>
              <a:rPr lang="en-US" sz="1200" baseline="30000" dirty="0"/>
              <a:t>th</a:t>
            </a:r>
            <a:r>
              <a:rPr lang="en-US" sz="1200" dirty="0"/>
              <a:t> percentile. This signifies that the most extreme 60-min net load ramps occur very few times.</a:t>
            </a:r>
          </a:p>
          <a:p>
            <a:endParaRPr lang="en-US" sz="1400" dirty="0"/>
          </a:p>
          <a:p>
            <a:endParaRPr lang="en-US" dirty="0"/>
          </a:p>
        </p:txBody>
      </p:sp>
      <p:graphicFrame>
        <p:nvGraphicFramePr>
          <p:cNvPr id="7" name="Table 6">
            <a:extLst>
              <a:ext uri="{FF2B5EF4-FFF2-40B4-BE49-F238E27FC236}">
                <a16:creationId xmlns:a16="http://schemas.microsoft.com/office/drawing/2014/main" id="{40F54E59-1060-45E8-BC0E-8CBB06CD964C}"/>
              </a:ext>
            </a:extLst>
          </p:cNvPr>
          <p:cNvGraphicFramePr>
            <a:graphicFrameLocks noGrp="1"/>
          </p:cNvGraphicFramePr>
          <p:nvPr>
            <p:extLst>
              <p:ext uri="{D42A27DB-BD31-4B8C-83A1-F6EECF244321}">
                <p14:modId xmlns:p14="http://schemas.microsoft.com/office/powerpoint/2010/main" val="745120527"/>
              </p:ext>
            </p:extLst>
          </p:nvPr>
        </p:nvGraphicFramePr>
        <p:xfrm>
          <a:off x="4746322" y="5248656"/>
          <a:ext cx="3048000" cy="1143000"/>
        </p:xfrm>
        <a:graphic>
          <a:graphicData uri="http://schemas.openxmlformats.org/drawingml/2006/table">
            <a:tbl>
              <a:tblPr/>
              <a:tblGrid>
                <a:gridCol w="609600">
                  <a:extLst>
                    <a:ext uri="{9D8B030D-6E8A-4147-A177-3AD203B41FA5}">
                      <a16:colId xmlns:a16="http://schemas.microsoft.com/office/drawing/2014/main" val="3449776397"/>
                    </a:ext>
                  </a:extLst>
                </a:gridCol>
                <a:gridCol w="609600">
                  <a:extLst>
                    <a:ext uri="{9D8B030D-6E8A-4147-A177-3AD203B41FA5}">
                      <a16:colId xmlns:a16="http://schemas.microsoft.com/office/drawing/2014/main" val="1968195949"/>
                    </a:ext>
                  </a:extLst>
                </a:gridCol>
                <a:gridCol w="609600">
                  <a:extLst>
                    <a:ext uri="{9D8B030D-6E8A-4147-A177-3AD203B41FA5}">
                      <a16:colId xmlns:a16="http://schemas.microsoft.com/office/drawing/2014/main" val="1966273458"/>
                    </a:ext>
                  </a:extLst>
                </a:gridCol>
                <a:gridCol w="609600">
                  <a:extLst>
                    <a:ext uri="{9D8B030D-6E8A-4147-A177-3AD203B41FA5}">
                      <a16:colId xmlns:a16="http://schemas.microsoft.com/office/drawing/2014/main" val="15972220"/>
                    </a:ext>
                  </a:extLst>
                </a:gridCol>
                <a:gridCol w="609600">
                  <a:extLst>
                    <a:ext uri="{9D8B030D-6E8A-4147-A177-3AD203B41FA5}">
                      <a16:colId xmlns:a16="http://schemas.microsoft.com/office/drawing/2014/main" val="2556886213"/>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4">
                  <a:txBody>
                    <a:bodyPr/>
                    <a:lstStyle/>
                    <a:p>
                      <a:pPr algn="ctr" rtl="0" fontAlgn="b"/>
                      <a:r>
                        <a:rPr lang="en-US" sz="900" b="1" i="0" u="none" strike="noStrike">
                          <a:solidFill>
                            <a:srgbClr val="FFFFFF"/>
                          </a:solidFill>
                          <a:effectLst/>
                          <a:latin typeface="Arial" panose="020B0604020202020204" pitchFamily="34" charset="0"/>
                        </a:rPr>
                        <a:t>60-min Net Load Up Change (MW)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2134207"/>
                  </a:ext>
                </a:extLst>
              </a:tr>
              <a:tr h="190500">
                <a:tc>
                  <a:txBody>
                    <a:bodyPr/>
                    <a:lstStyle/>
                    <a:p>
                      <a:pPr algn="ctr" rtl="0" fontAlgn="b"/>
                      <a:r>
                        <a:rPr lang="en-US" sz="900" b="0" i="0" u="none" strike="noStrike">
                          <a:solidFill>
                            <a:srgbClr val="FFFFFF"/>
                          </a:solidFill>
                          <a:effectLst/>
                          <a:latin typeface="Arial" panose="020B0604020202020204" pitchFamily="34" charset="0"/>
                        </a:rPr>
                        <a:t>Scenario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Max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98th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95th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90th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3175073132"/>
                  </a:ext>
                </a:extLst>
              </a:tr>
              <a:tr h="190500">
                <a:tc>
                  <a:txBody>
                    <a:bodyPr/>
                    <a:lstStyle/>
                    <a:p>
                      <a:pPr algn="ctr" rtl="0" fontAlgn="b"/>
                      <a:r>
                        <a:rPr lang="en-US" sz="900" b="0" i="0" u="none" strike="noStrike">
                          <a:solidFill>
                            <a:srgbClr val="FFFFFF"/>
                          </a:solidFill>
                          <a:effectLst/>
                          <a:latin typeface="Arial" panose="020B0604020202020204" pitchFamily="34" charset="0"/>
                        </a:rPr>
                        <a:t>2020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10,595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280"/>
                    </a:solidFill>
                  </a:tcPr>
                </a:tc>
                <a:tc>
                  <a:txBody>
                    <a:bodyPr/>
                    <a:lstStyle/>
                    <a:p>
                      <a:pPr algn="ctr" rtl="0" fontAlgn="b"/>
                      <a:r>
                        <a:rPr lang="en-US" sz="900" b="0" i="0" u="none" strike="noStrike" dirty="0">
                          <a:solidFill>
                            <a:srgbClr val="000000"/>
                          </a:solidFill>
                          <a:effectLst/>
                          <a:latin typeface="Arial" panose="020B0604020202020204" pitchFamily="34" charset="0"/>
                        </a:rPr>
                        <a:t>6,442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D780"/>
                    </a:solidFill>
                  </a:tcPr>
                </a:tc>
                <a:tc>
                  <a:txBody>
                    <a:bodyPr/>
                    <a:lstStyle/>
                    <a:p>
                      <a:pPr algn="ctr" rtl="0" fontAlgn="b"/>
                      <a:r>
                        <a:rPr lang="en-US" sz="900" b="0" i="0" u="none" strike="noStrike" dirty="0">
                          <a:solidFill>
                            <a:srgbClr val="000000"/>
                          </a:solidFill>
                          <a:effectLst/>
                          <a:latin typeface="Arial" panose="020B0604020202020204" pitchFamily="34" charset="0"/>
                        </a:rPr>
                        <a:t>5,354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6C87D"/>
                    </a:solidFill>
                  </a:tcPr>
                </a:tc>
                <a:tc>
                  <a:txBody>
                    <a:bodyPr/>
                    <a:lstStyle/>
                    <a:p>
                      <a:pPr algn="ctr" rtl="0" fontAlgn="b"/>
                      <a:r>
                        <a:rPr lang="en-US" sz="900" b="0" i="0" u="none" strike="noStrike" dirty="0">
                          <a:solidFill>
                            <a:srgbClr val="000000"/>
                          </a:solidFill>
                          <a:effectLst/>
                          <a:latin typeface="Arial" panose="020B0604020202020204" pitchFamily="34" charset="0"/>
                        </a:rPr>
                        <a:t>4,640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775181325"/>
                  </a:ext>
                </a:extLst>
              </a:tr>
              <a:tr h="190500">
                <a:tc>
                  <a:txBody>
                    <a:bodyPr/>
                    <a:lstStyle/>
                    <a:p>
                      <a:pPr algn="ctr" rtl="0" fontAlgn="b"/>
                      <a:r>
                        <a:rPr lang="en-US" sz="900" b="0" i="0" u="none" strike="noStrike">
                          <a:solidFill>
                            <a:srgbClr val="FFFFFF"/>
                          </a:solidFill>
                          <a:effectLst/>
                          <a:latin typeface="Arial" panose="020B0604020202020204" pitchFamily="34" charset="0"/>
                        </a:rPr>
                        <a:t>10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12,981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D7C"/>
                    </a:solidFill>
                  </a:tcPr>
                </a:tc>
                <a:tc>
                  <a:txBody>
                    <a:bodyPr/>
                    <a:lstStyle/>
                    <a:p>
                      <a:pPr algn="ctr" rtl="0" fontAlgn="b"/>
                      <a:r>
                        <a:rPr lang="en-US" sz="900" b="0" i="0" u="none" strike="noStrike" dirty="0">
                          <a:solidFill>
                            <a:srgbClr val="000000"/>
                          </a:solidFill>
                          <a:effectLst/>
                          <a:latin typeface="Arial" panose="020B0604020202020204" pitchFamily="34" charset="0"/>
                        </a:rPr>
                        <a:t>6,884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E81"/>
                    </a:solidFill>
                  </a:tcPr>
                </a:tc>
                <a:tc>
                  <a:txBody>
                    <a:bodyPr/>
                    <a:lstStyle/>
                    <a:p>
                      <a:pPr algn="ctr" rtl="0" fontAlgn="b"/>
                      <a:r>
                        <a:rPr lang="en-US" sz="900" b="0" i="0" u="none" strike="noStrike" dirty="0">
                          <a:solidFill>
                            <a:srgbClr val="000000"/>
                          </a:solidFill>
                          <a:effectLst/>
                          <a:latin typeface="Arial" panose="020B0604020202020204" pitchFamily="34" charset="0"/>
                        </a:rPr>
                        <a:t>5,717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CD7E"/>
                    </a:solidFill>
                  </a:tcPr>
                </a:tc>
                <a:tc>
                  <a:txBody>
                    <a:bodyPr/>
                    <a:lstStyle/>
                    <a:p>
                      <a:pPr algn="ctr" rtl="0" fontAlgn="b"/>
                      <a:r>
                        <a:rPr lang="en-US" sz="900" b="0" i="0" u="none" strike="noStrike" dirty="0">
                          <a:solidFill>
                            <a:srgbClr val="000000"/>
                          </a:solidFill>
                          <a:effectLst/>
                          <a:latin typeface="Arial" panose="020B0604020202020204" pitchFamily="34" charset="0"/>
                        </a:rPr>
                        <a:t>4,704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BE7B"/>
                    </a:solidFill>
                  </a:tcPr>
                </a:tc>
                <a:extLst>
                  <a:ext uri="{0D108BD9-81ED-4DB2-BD59-A6C34878D82A}">
                    <a16:rowId xmlns:a16="http://schemas.microsoft.com/office/drawing/2014/main" val="1048817774"/>
                  </a:ext>
                </a:extLst>
              </a:tr>
              <a:tr h="190500">
                <a:tc>
                  <a:txBody>
                    <a:bodyPr/>
                    <a:lstStyle/>
                    <a:p>
                      <a:pPr algn="ctr" rtl="0" fontAlgn="b"/>
                      <a:r>
                        <a:rPr lang="en-US" sz="900" b="0" i="0" u="none" strike="noStrike">
                          <a:solidFill>
                            <a:srgbClr val="FFFFFF"/>
                          </a:solidFill>
                          <a:effectLst/>
                          <a:latin typeface="Arial" panose="020B0604020202020204" pitchFamily="34" charset="0"/>
                        </a:rPr>
                        <a:t>20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17,601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474"/>
                    </a:solidFill>
                  </a:tcPr>
                </a:tc>
                <a:tc>
                  <a:txBody>
                    <a:bodyPr/>
                    <a:lstStyle/>
                    <a:p>
                      <a:pPr algn="ctr" rtl="0" fontAlgn="b"/>
                      <a:r>
                        <a:rPr lang="en-US" sz="900" b="0" i="0" u="none" strike="noStrike" dirty="0">
                          <a:solidFill>
                            <a:srgbClr val="000000"/>
                          </a:solidFill>
                          <a:effectLst/>
                          <a:latin typeface="Arial" panose="020B0604020202020204" pitchFamily="34" charset="0"/>
                        </a:rPr>
                        <a:t>10,233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680"/>
                    </a:solidFill>
                  </a:tcPr>
                </a:tc>
                <a:tc>
                  <a:txBody>
                    <a:bodyPr/>
                    <a:lstStyle/>
                    <a:p>
                      <a:pPr algn="ctr" rtl="0" fontAlgn="b"/>
                      <a:r>
                        <a:rPr lang="en-US" sz="900" b="0" i="0" u="none" strike="noStrike" dirty="0">
                          <a:solidFill>
                            <a:srgbClr val="000000"/>
                          </a:solidFill>
                          <a:effectLst/>
                          <a:latin typeface="Arial" panose="020B0604020202020204" pitchFamily="34" charset="0"/>
                        </a:rPr>
                        <a:t>7,931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84"/>
                    </a:solidFill>
                  </a:tcPr>
                </a:tc>
                <a:tc>
                  <a:txBody>
                    <a:bodyPr/>
                    <a:lstStyle/>
                    <a:p>
                      <a:pPr algn="ctr" rtl="0" fontAlgn="b"/>
                      <a:r>
                        <a:rPr lang="en-US" sz="900" b="0" i="0" u="none" strike="noStrike" dirty="0">
                          <a:solidFill>
                            <a:srgbClr val="000000"/>
                          </a:solidFill>
                          <a:effectLst/>
                          <a:latin typeface="Arial" panose="020B0604020202020204" pitchFamily="34" charset="0"/>
                        </a:rPr>
                        <a:t>5,904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2D07E"/>
                    </a:solidFill>
                  </a:tcPr>
                </a:tc>
                <a:extLst>
                  <a:ext uri="{0D108BD9-81ED-4DB2-BD59-A6C34878D82A}">
                    <a16:rowId xmlns:a16="http://schemas.microsoft.com/office/drawing/2014/main" val="4237805667"/>
                  </a:ext>
                </a:extLst>
              </a:tr>
              <a:tr h="190500">
                <a:tc>
                  <a:txBody>
                    <a:bodyPr/>
                    <a:lstStyle/>
                    <a:p>
                      <a:pPr algn="ctr" rtl="0" fontAlgn="b"/>
                      <a:r>
                        <a:rPr lang="en-US" sz="900" b="0" i="0" u="none" strike="noStrike">
                          <a:solidFill>
                            <a:srgbClr val="FFFFFF"/>
                          </a:solidFill>
                          <a:effectLst/>
                          <a:latin typeface="Arial" panose="020B0604020202020204" pitchFamily="34" charset="0"/>
                        </a:rPr>
                        <a:t>30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22,417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b"/>
                      <a:r>
                        <a:rPr lang="en-US" sz="900" b="0" i="0" u="none" strike="noStrike" dirty="0">
                          <a:solidFill>
                            <a:srgbClr val="000000"/>
                          </a:solidFill>
                          <a:effectLst/>
                          <a:latin typeface="Arial" panose="020B0604020202020204" pitchFamily="34" charset="0"/>
                        </a:rPr>
                        <a:t>15,141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A78"/>
                    </a:solidFill>
                  </a:tcPr>
                </a:tc>
                <a:tc>
                  <a:txBody>
                    <a:bodyPr/>
                    <a:lstStyle/>
                    <a:p>
                      <a:pPr algn="ctr" rtl="0" fontAlgn="b"/>
                      <a:r>
                        <a:rPr lang="en-US" sz="900" b="0" i="0" u="none" strike="noStrike" dirty="0">
                          <a:solidFill>
                            <a:srgbClr val="000000"/>
                          </a:solidFill>
                          <a:effectLst/>
                          <a:latin typeface="Arial" panose="020B0604020202020204" pitchFamily="34" charset="0"/>
                        </a:rPr>
                        <a:t>10,574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380"/>
                    </a:solidFill>
                  </a:tcPr>
                </a:tc>
                <a:tc>
                  <a:txBody>
                    <a:bodyPr/>
                    <a:lstStyle/>
                    <a:p>
                      <a:pPr algn="ctr" rtl="0" fontAlgn="b"/>
                      <a:r>
                        <a:rPr lang="en-US" sz="900" b="0" i="0" u="none" strike="noStrike" dirty="0">
                          <a:solidFill>
                            <a:srgbClr val="000000"/>
                          </a:solidFill>
                          <a:effectLst/>
                          <a:latin typeface="Arial" panose="020B0604020202020204" pitchFamily="34" charset="0"/>
                        </a:rPr>
                        <a:t>7,597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883"/>
                    </a:solidFill>
                  </a:tcPr>
                </a:tc>
                <a:extLst>
                  <a:ext uri="{0D108BD9-81ED-4DB2-BD59-A6C34878D82A}">
                    <a16:rowId xmlns:a16="http://schemas.microsoft.com/office/drawing/2014/main" val="3681299147"/>
                  </a:ext>
                </a:extLst>
              </a:tr>
            </a:tbl>
          </a:graphicData>
        </a:graphic>
      </p:graphicFrame>
      <p:pic>
        <p:nvPicPr>
          <p:cNvPr id="11" name="Picture 10">
            <a:extLst>
              <a:ext uri="{FF2B5EF4-FFF2-40B4-BE49-F238E27FC236}">
                <a16:creationId xmlns:a16="http://schemas.microsoft.com/office/drawing/2014/main" id="{1D3BBABE-30C9-4108-9181-A8E0AB438B22}"/>
              </a:ext>
            </a:extLst>
          </p:cNvPr>
          <p:cNvPicPr>
            <a:picLocks noChangeAspect="1"/>
          </p:cNvPicPr>
          <p:nvPr/>
        </p:nvPicPr>
        <p:blipFill>
          <a:blip r:embed="rId2"/>
          <a:stretch>
            <a:fillRect/>
          </a:stretch>
        </p:blipFill>
        <p:spPr>
          <a:xfrm>
            <a:off x="3163824" y="804672"/>
            <a:ext cx="3108959" cy="2331720"/>
          </a:xfrm>
          <a:prstGeom prst="rect">
            <a:avLst/>
          </a:prstGeom>
        </p:spPr>
      </p:pic>
      <p:pic>
        <p:nvPicPr>
          <p:cNvPr id="13" name="Picture 12">
            <a:extLst>
              <a:ext uri="{FF2B5EF4-FFF2-40B4-BE49-F238E27FC236}">
                <a16:creationId xmlns:a16="http://schemas.microsoft.com/office/drawing/2014/main" id="{E91C88BC-A662-4385-810C-87003608FB02}"/>
              </a:ext>
            </a:extLst>
          </p:cNvPr>
          <p:cNvPicPr>
            <a:picLocks noChangeAspect="1"/>
          </p:cNvPicPr>
          <p:nvPr/>
        </p:nvPicPr>
        <p:blipFill>
          <a:blip r:embed="rId3"/>
          <a:stretch>
            <a:fillRect/>
          </a:stretch>
        </p:blipFill>
        <p:spPr>
          <a:xfrm>
            <a:off x="5980176" y="804672"/>
            <a:ext cx="3108959" cy="2331720"/>
          </a:xfrm>
          <a:prstGeom prst="rect">
            <a:avLst/>
          </a:prstGeom>
        </p:spPr>
      </p:pic>
      <p:pic>
        <p:nvPicPr>
          <p:cNvPr id="14" name="Picture 13">
            <a:extLst>
              <a:ext uri="{FF2B5EF4-FFF2-40B4-BE49-F238E27FC236}">
                <a16:creationId xmlns:a16="http://schemas.microsoft.com/office/drawing/2014/main" id="{37274757-AED1-4333-84B7-A6E165D677D7}"/>
              </a:ext>
            </a:extLst>
          </p:cNvPr>
          <p:cNvPicPr>
            <a:picLocks noChangeAspect="1"/>
          </p:cNvPicPr>
          <p:nvPr/>
        </p:nvPicPr>
        <p:blipFill>
          <a:blip r:embed="rId4"/>
          <a:stretch>
            <a:fillRect/>
          </a:stretch>
        </p:blipFill>
        <p:spPr>
          <a:xfrm>
            <a:off x="3163824" y="3026664"/>
            <a:ext cx="3108960" cy="2331720"/>
          </a:xfrm>
          <a:prstGeom prst="rect">
            <a:avLst/>
          </a:prstGeom>
        </p:spPr>
      </p:pic>
      <p:pic>
        <p:nvPicPr>
          <p:cNvPr id="15" name="Picture 14">
            <a:extLst>
              <a:ext uri="{FF2B5EF4-FFF2-40B4-BE49-F238E27FC236}">
                <a16:creationId xmlns:a16="http://schemas.microsoft.com/office/drawing/2014/main" id="{E70895AB-AB8C-4D4E-9559-5F1EBB8BCF9B}"/>
              </a:ext>
            </a:extLst>
          </p:cNvPr>
          <p:cNvPicPr>
            <a:picLocks noChangeAspect="1"/>
          </p:cNvPicPr>
          <p:nvPr/>
        </p:nvPicPr>
        <p:blipFill>
          <a:blip r:embed="rId5"/>
          <a:stretch>
            <a:fillRect/>
          </a:stretch>
        </p:blipFill>
        <p:spPr>
          <a:xfrm>
            <a:off x="5980176" y="3026664"/>
            <a:ext cx="3108962" cy="2331720"/>
          </a:xfrm>
          <a:prstGeom prst="rect">
            <a:avLst/>
          </a:prstGeom>
        </p:spPr>
      </p:pic>
    </p:spTree>
    <p:extLst>
      <p:ext uri="{BB962C8B-B14F-4D97-AF65-F5344CB8AC3E}">
        <p14:creationId xmlns:p14="http://schemas.microsoft.com/office/powerpoint/2010/main" val="89606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BAC8-2F69-4C57-9F61-D4CC3190B641}"/>
              </a:ext>
            </a:extLst>
          </p:cNvPr>
          <p:cNvSpPr>
            <a:spLocks noGrp="1"/>
          </p:cNvSpPr>
          <p:nvPr>
            <p:ph type="title"/>
          </p:nvPr>
        </p:nvSpPr>
        <p:spPr/>
        <p:txBody>
          <a:bodyPr/>
          <a:lstStyle/>
          <a:p>
            <a:r>
              <a:rPr lang="en-US" dirty="0"/>
              <a:t>60-min Net Load Change - 95</a:t>
            </a:r>
            <a:r>
              <a:rPr lang="en-US" baseline="30000" dirty="0"/>
              <a:t>th</a:t>
            </a:r>
            <a:r>
              <a:rPr lang="en-US" dirty="0"/>
              <a:t> percentile</a:t>
            </a:r>
          </a:p>
        </p:txBody>
      </p:sp>
      <p:sp>
        <p:nvSpPr>
          <p:cNvPr id="9" name="Content Placeholder 17">
            <a:extLst>
              <a:ext uri="{FF2B5EF4-FFF2-40B4-BE49-F238E27FC236}">
                <a16:creationId xmlns:a16="http://schemas.microsoft.com/office/drawing/2014/main" id="{3E98DE8F-A96F-46C9-AD2A-B9EC164ED37C}"/>
              </a:ext>
            </a:extLst>
          </p:cNvPr>
          <p:cNvSpPr>
            <a:spLocks noGrp="1"/>
          </p:cNvSpPr>
          <p:nvPr>
            <p:ph idx="1"/>
          </p:nvPr>
        </p:nvSpPr>
        <p:spPr>
          <a:xfrm>
            <a:off x="304800" y="855406"/>
            <a:ext cx="2861097" cy="5064627"/>
          </a:xfrm>
        </p:spPr>
        <p:txBody>
          <a:bodyPr/>
          <a:lstStyle/>
          <a:p>
            <a:pPr marL="0" indent="0">
              <a:buNone/>
            </a:pPr>
            <a:r>
              <a:rPr lang="en-US" sz="1200" i="1" dirty="0"/>
              <a:t>From previous slide….</a:t>
            </a:r>
          </a:p>
          <a:p>
            <a:r>
              <a:rPr lang="en-US" sz="1200" dirty="0"/>
              <a:t>In comparison to 2020, on an average </a:t>
            </a:r>
          </a:p>
          <a:p>
            <a:pPr lvl="1"/>
            <a:r>
              <a:rPr lang="en-US" sz="1200" dirty="0"/>
              <a:t>there is a marginal increase in the 60-min net load ramps in the 10 GW scenario.</a:t>
            </a:r>
          </a:p>
          <a:p>
            <a:pPr lvl="1"/>
            <a:r>
              <a:rPr lang="en-US" sz="1200" dirty="0"/>
              <a:t>the 60-min net load ramps increase by ~65% in the 20 GW scenario.</a:t>
            </a:r>
          </a:p>
          <a:p>
            <a:pPr lvl="1"/>
            <a:r>
              <a:rPr lang="en-US" sz="1200" dirty="0"/>
              <a:t>the 60-min net load ramps increase by ~125% in the 30 GW scenario.</a:t>
            </a:r>
          </a:p>
          <a:p>
            <a:pPr lvl="1"/>
            <a:r>
              <a:rPr lang="en-US" sz="1200" dirty="0"/>
              <a:t>Winter, Spring and late Summer months have the most prominent changes in extreme 60-min net load ramp magnitudes.</a:t>
            </a:r>
          </a:p>
          <a:p>
            <a:pPr lvl="1"/>
            <a:endParaRPr lang="en-US" sz="1200" dirty="0"/>
          </a:p>
          <a:p>
            <a:pPr lvl="1"/>
            <a:r>
              <a:rPr lang="en-US" sz="1200" dirty="0"/>
              <a:t>In Winter, Spring and late Summer the extreme 60-min net load ramps are correlated with sunset hours.</a:t>
            </a:r>
          </a:p>
          <a:p>
            <a:endParaRPr lang="en-US" sz="1400" dirty="0"/>
          </a:p>
          <a:p>
            <a:endParaRPr lang="en-US" dirty="0"/>
          </a:p>
        </p:txBody>
      </p:sp>
      <p:sp>
        <p:nvSpPr>
          <p:cNvPr id="11" name="TextBox 10">
            <a:extLst>
              <a:ext uri="{FF2B5EF4-FFF2-40B4-BE49-F238E27FC236}">
                <a16:creationId xmlns:a16="http://schemas.microsoft.com/office/drawing/2014/main" id="{D8FD8801-0BA0-4A79-987B-8A7F9B863093}"/>
              </a:ext>
            </a:extLst>
          </p:cNvPr>
          <p:cNvSpPr txBox="1"/>
          <p:nvPr/>
        </p:nvSpPr>
        <p:spPr>
          <a:xfrm>
            <a:off x="304799" y="850392"/>
            <a:ext cx="2960573" cy="3462528"/>
          </a:xfrm>
          <a:prstGeom prst="rect">
            <a:avLst/>
          </a:prstGeom>
          <a:solidFill>
            <a:schemeClr val="accent2">
              <a:lumMod val="20000"/>
              <a:lumOff val="80000"/>
              <a:alpha val="20000"/>
            </a:schemeClr>
          </a:solidFill>
          <a:ln>
            <a:solidFill>
              <a:schemeClr val="tx2"/>
            </a:solidFill>
          </a:ln>
        </p:spPr>
        <p:txBody>
          <a:bodyPr wrap="square" rtlCol="0">
            <a:noAutofit/>
          </a:bodyPr>
          <a:lstStyle/>
          <a:p>
            <a:endParaRPr lang="en-US" dirty="0"/>
          </a:p>
        </p:txBody>
      </p:sp>
      <p:pic>
        <p:nvPicPr>
          <p:cNvPr id="13" name="Picture 12">
            <a:extLst>
              <a:ext uri="{FF2B5EF4-FFF2-40B4-BE49-F238E27FC236}">
                <a16:creationId xmlns:a16="http://schemas.microsoft.com/office/drawing/2014/main" id="{8AD1BDC0-3823-48B7-8816-313B03F57FB6}"/>
              </a:ext>
            </a:extLst>
          </p:cNvPr>
          <p:cNvPicPr>
            <a:picLocks noChangeAspect="1"/>
          </p:cNvPicPr>
          <p:nvPr/>
        </p:nvPicPr>
        <p:blipFill>
          <a:blip r:embed="rId2"/>
          <a:stretch>
            <a:fillRect/>
          </a:stretch>
        </p:blipFill>
        <p:spPr>
          <a:xfrm>
            <a:off x="3200400" y="804672"/>
            <a:ext cx="3222577" cy="2331720"/>
          </a:xfrm>
          <a:prstGeom prst="rect">
            <a:avLst/>
          </a:prstGeom>
        </p:spPr>
      </p:pic>
      <p:pic>
        <p:nvPicPr>
          <p:cNvPr id="14" name="Picture 13">
            <a:extLst>
              <a:ext uri="{FF2B5EF4-FFF2-40B4-BE49-F238E27FC236}">
                <a16:creationId xmlns:a16="http://schemas.microsoft.com/office/drawing/2014/main" id="{02961E13-1A7D-46EB-A2C7-DBC3464FD2F9}"/>
              </a:ext>
            </a:extLst>
          </p:cNvPr>
          <p:cNvPicPr>
            <a:picLocks noChangeAspect="1"/>
          </p:cNvPicPr>
          <p:nvPr/>
        </p:nvPicPr>
        <p:blipFill>
          <a:blip r:embed="rId3"/>
          <a:stretch>
            <a:fillRect/>
          </a:stretch>
        </p:blipFill>
        <p:spPr>
          <a:xfrm>
            <a:off x="3200400" y="3026664"/>
            <a:ext cx="3255019" cy="2331720"/>
          </a:xfrm>
          <a:prstGeom prst="rect">
            <a:avLst/>
          </a:prstGeom>
        </p:spPr>
      </p:pic>
      <p:pic>
        <p:nvPicPr>
          <p:cNvPr id="15" name="Picture 14">
            <a:extLst>
              <a:ext uri="{FF2B5EF4-FFF2-40B4-BE49-F238E27FC236}">
                <a16:creationId xmlns:a16="http://schemas.microsoft.com/office/drawing/2014/main" id="{C6C97242-D860-4B07-A894-7AB97DCB12C7}"/>
              </a:ext>
            </a:extLst>
          </p:cNvPr>
          <p:cNvPicPr>
            <a:picLocks noChangeAspect="1"/>
          </p:cNvPicPr>
          <p:nvPr/>
        </p:nvPicPr>
        <p:blipFill>
          <a:blip r:embed="rId4"/>
          <a:stretch>
            <a:fillRect/>
          </a:stretch>
        </p:blipFill>
        <p:spPr>
          <a:xfrm>
            <a:off x="6153912" y="3026664"/>
            <a:ext cx="3121437" cy="2331720"/>
          </a:xfrm>
          <a:prstGeom prst="rect">
            <a:avLst/>
          </a:prstGeom>
        </p:spPr>
      </p:pic>
      <p:pic>
        <p:nvPicPr>
          <p:cNvPr id="16" name="Picture 15">
            <a:extLst>
              <a:ext uri="{FF2B5EF4-FFF2-40B4-BE49-F238E27FC236}">
                <a16:creationId xmlns:a16="http://schemas.microsoft.com/office/drawing/2014/main" id="{C22DA0DB-AA65-437C-980A-AE06956C8B4E}"/>
              </a:ext>
            </a:extLst>
          </p:cNvPr>
          <p:cNvPicPr>
            <a:picLocks noChangeAspect="1"/>
          </p:cNvPicPr>
          <p:nvPr/>
        </p:nvPicPr>
        <p:blipFill>
          <a:blip r:embed="rId5"/>
          <a:stretch>
            <a:fillRect/>
          </a:stretch>
        </p:blipFill>
        <p:spPr>
          <a:xfrm>
            <a:off x="6153912" y="804672"/>
            <a:ext cx="3019717" cy="2331720"/>
          </a:xfrm>
          <a:prstGeom prst="rect">
            <a:avLst/>
          </a:prstGeom>
        </p:spPr>
      </p:pic>
    </p:spTree>
    <p:extLst>
      <p:ext uri="{BB962C8B-B14F-4D97-AF65-F5344CB8AC3E}">
        <p14:creationId xmlns:p14="http://schemas.microsoft.com/office/powerpoint/2010/main" val="188256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8392-F992-4AEA-A701-2A14BEA461F4}"/>
              </a:ext>
            </a:extLst>
          </p:cNvPr>
          <p:cNvSpPr>
            <a:spLocks noGrp="1"/>
          </p:cNvSpPr>
          <p:nvPr>
            <p:ph type="title"/>
          </p:nvPr>
        </p:nvSpPr>
        <p:spPr/>
        <p:txBody>
          <a:bodyPr/>
          <a:lstStyle/>
          <a:p>
            <a:r>
              <a:rPr lang="en-US" dirty="0"/>
              <a:t>180-min Net Load Change</a:t>
            </a:r>
          </a:p>
        </p:txBody>
      </p:sp>
      <p:sp>
        <p:nvSpPr>
          <p:cNvPr id="9" name="Content Placeholder 17">
            <a:extLst>
              <a:ext uri="{FF2B5EF4-FFF2-40B4-BE49-F238E27FC236}">
                <a16:creationId xmlns:a16="http://schemas.microsoft.com/office/drawing/2014/main" id="{03424739-E59F-4F97-AA8B-A2CBFDF4C4C9}"/>
              </a:ext>
            </a:extLst>
          </p:cNvPr>
          <p:cNvSpPr>
            <a:spLocks noGrp="1"/>
          </p:cNvSpPr>
          <p:nvPr>
            <p:ph idx="1"/>
          </p:nvPr>
        </p:nvSpPr>
        <p:spPr>
          <a:xfrm>
            <a:off x="304800" y="855406"/>
            <a:ext cx="2861097" cy="5064627"/>
          </a:xfrm>
        </p:spPr>
        <p:txBody>
          <a:bodyPr/>
          <a:lstStyle/>
          <a:p>
            <a:r>
              <a:rPr lang="en-US" sz="1200" dirty="0"/>
              <a:t>In comparison to 2020, on an average </a:t>
            </a:r>
          </a:p>
          <a:p>
            <a:pPr lvl="1"/>
            <a:r>
              <a:rPr lang="en-US" sz="1200" dirty="0"/>
              <a:t>there is a marginal increase in the 180-min net load ramps in the 10 GW scenario.</a:t>
            </a:r>
          </a:p>
          <a:p>
            <a:pPr lvl="1"/>
            <a:r>
              <a:rPr lang="en-US" sz="1200" dirty="0"/>
              <a:t>the 180-min net load ramps increase by ~50% in the 20 GW scenario.</a:t>
            </a:r>
          </a:p>
          <a:p>
            <a:pPr lvl="1"/>
            <a:r>
              <a:rPr lang="en-US" sz="1200" dirty="0"/>
              <a:t>the 180-min net load ramps increase by ~85% in the 30 GW scenario.</a:t>
            </a:r>
          </a:p>
          <a:p>
            <a:pPr lvl="1"/>
            <a:r>
              <a:rPr lang="en-US" sz="1200" dirty="0"/>
              <a:t>Winter, Spring and late Summer months have the most prominent changes in extreme 180-min net load ramp magnitudes.</a:t>
            </a:r>
          </a:p>
          <a:p>
            <a:pPr lvl="1"/>
            <a:endParaRPr lang="en-US" sz="1200" dirty="0"/>
          </a:p>
          <a:p>
            <a:r>
              <a:rPr lang="en-US" sz="1200" dirty="0"/>
              <a:t>There is a vast difference between the maximum value and the 98</a:t>
            </a:r>
            <a:r>
              <a:rPr lang="en-US" sz="1200" baseline="30000" dirty="0"/>
              <a:t>th</a:t>
            </a:r>
            <a:r>
              <a:rPr lang="en-US" sz="1200" dirty="0"/>
              <a:t> percentile. This signifies that the most extreme 180-min net load ramps occur very few times.</a:t>
            </a:r>
          </a:p>
          <a:p>
            <a:endParaRPr lang="en-US" sz="1400" dirty="0"/>
          </a:p>
          <a:p>
            <a:endParaRPr lang="en-US" dirty="0"/>
          </a:p>
        </p:txBody>
      </p:sp>
      <p:graphicFrame>
        <p:nvGraphicFramePr>
          <p:cNvPr id="5" name="Table 4">
            <a:extLst>
              <a:ext uri="{FF2B5EF4-FFF2-40B4-BE49-F238E27FC236}">
                <a16:creationId xmlns:a16="http://schemas.microsoft.com/office/drawing/2014/main" id="{27081BAD-44F3-4D68-815D-539CBF046630}"/>
              </a:ext>
            </a:extLst>
          </p:cNvPr>
          <p:cNvGraphicFramePr>
            <a:graphicFrameLocks noGrp="1"/>
          </p:cNvGraphicFramePr>
          <p:nvPr>
            <p:extLst>
              <p:ext uri="{D42A27DB-BD31-4B8C-83A1-F6EECF244321}">
                <p14:modId xmlns:p14="http://schemas.microsoft.com/office/powerpoint/2010/main" val="795099021"/>
              </p:ext>
            </p:extLst>
          </p:nvPr>
        </p:nvGraphicFramePr>
        <p:xfrm>
          <a:off x="4666233" y="5243354"/>
          <a:ext cx="3213100" cy="1143000"/>
        </p:xfrm>
        <a:graphic>
          <a:graphicData uri="http://schemas.openxmlformats.org/drawingml/2006/table">
            <a:tbl>
              <a:tblPr/>
              <a:tblGrid>
                <a:gridCol w="609600">
                  <a:extLst>
                    <a:ext uri="{9D8B030D-6E8A-4147-A177-3AD203B41FA5}">
                      <a16:colId xmlns:a16="http://schemas.microsoft.com/office/drawing/2014/main" val="1717851902"/>
                    </a:ext>
                  </a:extLst>
                </a:gridCol>
                <a:gridCol w="609600">
                  <a:extLst>
                    <a:ext uri="{9D8B030D-6E8A-4147-A177-3AD203B41FA5}">
                      <a16:colId xmlns:a16="http://schemas.microsoft.com/office/drawing/2014/main" val="1643333753"/>
                    </a:ext>
                  </a:extLst>
                </a:gridCol>
                <a:gridCol w="609600">
                  <a:extLst>
                    <a:ext uri="{9D8B030D-6E8A-4147-A177-3AD203B41FA5}">
                      <a16:colId xmlns:a16="http://schemas.microsoft.com/office/drawing/2014/main" val="3371126362"/>
                    </a:ext>
                  </a:extLst>
                </a:gridCol>
                <a:gridCol w="609600">
                  <a:extLst>
                    <a:ext uri="{9D8B030D-6E8A-4147-A177-3AD203B41FA5}">
                      <a16:colId xmlns:a16="http://schemas.microsoft.com/office/drawing/2014/main" val="2646259332"/>
                    </a:ext>
                  </a:extLst>
                </a:gridCol>
                <a:gridCol w="774700">
                  <a:extLst>
                    <a:ext uri="{9D8B030D-6E8A-4147-A177-3AD203B41FA5}">
                      <a16:colId xmlns:a16="http://schemas.microsoft.com/office/drawing/2014/main" val="3821933391"/>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4">
                  <a:txBody>
                    <a:bodyPr/>
                    <a:lstStyle/>
                    <a:p>
                      <a:pPr algn="ctr" rtl="0" fontAlgn="b"/>
                      <a:r>
                        <a:rPr lang="en-US" sz="900" b="1" i="0" u="none" strike="noStrike" dirty="0">
                          <a:solidFill>
                            <a:srgbClr val="FFFFFF"/>
                          </a:solidFill>
                          <a:effectLst/>
                          <a:latin typeface="Arial" panose="020B0604020202020204" pitchFamily="34" charset="0"/>
                        </a:rPr>
                        <a:t>180-min Net Load Up Change (MW)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98333"/>
                  </a:ext>
                </a:extLst>
              </a:tr>
              <a:tr h="190500">
                <a:tc>
                  <a:txBody>
                    <a:bodyPr/>
                    <a:lstStyle/>
                    <a:p>
                      <a:pPr algn="ctr" rtl="0" fontAlgn="b"/>
                      <a:r>
                        <a:rPr lang="en-US" sz="900" b="0" i="0" u="none" strike="noStrike">
                          <a:solidFill>
                            <a:srgbClr val="FFFFFF"/>
                          </a:solidFill>
                          <a:effectLst/>
                          <a:latin typeface="Arial" panose="020B0604020202020204" pitchFamily="34" charset="0"/>
                        </a:rPr>
                        <a:t>Scenario</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Max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98th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95th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1" i="0" u="none" strike="noStrike">
                          <a:solidFill>
                            <a:srgbClr val="FFFFFF"/>
                          </a:solidFill>
                          <a:effectLst/>
                          <a:latin typeface="Arial" panose="020B0604020202020204" pitchFamily="34" charset="0"/>
                        </a:rPr>
                        <a:t>90th</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213359987"/>
                  </a:ext>
                </a:extLst>
              </a:tr>
              <a:tr h="190500">
                <a:tc>
                  <a:txBody>
                    <a:bodyPr/>
                    <a:lstStyle/>
                    <a:p>
                      <a:pPr algn="ctr" rtl="0" fontAlgn="b"/>
                      <a:r>
                        <a:rPr lang="en-US" sz="900" b="0" i="0" u="none" strike="noStrike">
                          <a:solidFill>
                            <a:srgbClr val="FFFFFF"/>
                          </a:solidFill>
                          <a:effectLst/>
                          <a:latin typeface="Arial" panose="020B0604020202020204" pitchFamily="34" charset="0"/>
                        </a:rPr>
                        <a:t>2020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19,191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082"/>
                    </a:solidFill>
                  </a:tcPr>
                </a:tc>
                <a:tc>
                  <a:txBody>
                    <a:bodyPr/>
                    <a:lstStyle/>
                    <a:p>
                      <a:pPr algn="ctr" rtl="0" fontAlgn="b"/>
                      <a:r>
                        <a:rPr lang="en-US" sz="900" b="0" i="0" u="none" strike="noStrike" dirty="0">
                          <a:solidFill>
                            <a:srgbClr val="000000"/>
                          </a:solidFill>
                          <a:effectLst/>
                          <a:latin typeface="Arial" panose="020B0604020202020204" pitchFamily="34" charset="0"/>
                        </a:rPr>
                        <a:t>16,763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883"/>
                    </a:solidFill>
                  </a:tcPr>
                </a:tc>
                <a:tc>
                  <a:txBody>
                    <a:bodyPr/>
                    <a:lstStyle/>
                    <a:p>
                      <a:pPr algn="ctr" rtl="0" fontAlgn="b"/>
                      <a:r>
                        <a:rPr lang="en-US" sz="900" b="0" i="0" u="none" strike="noStrike" dirty="0">
                          <a:solidFill>
                            <a:srgbClr val="000000"/>
                          </a:solidFill>
                          <a:effectLst/>
                          <a:latin typeface="Arial" panose="020B0604020202020204" pitchFamily="34" charset="0"/>
                        </a:rPr>
                        <a:t>14,457</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8D27F"/>
                    </a:solidFill>
                  </a:tcPr>
                </a:tc>
                <a:tc>
                  <a:txBody>
                    <a:bodyPr/>
                    <a:lstStyle/>
                    <a:p>
                      <a:pPr algn="ctr" rtl="0" fontAlgn="b"/>
                      <a:r>
                        <a:rPr lang="en-US" sz="900" b="0" i="0" u="none" strike="noStrike" dirty="0">
                          <a:solidFill>
                            <a:srgbClr val="000000"/>
                          </a:solidFill>
                          <a:effectLst/>
                          <a:latin typeface="Arial" panose="020B0604020202020204" pitchFamily="34" charset="0"/>
                        </a:rPr>
                        <a:t>12,728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17B"/>
                    </a:solidFill>
                  </a:tcPr>
                </a:tc>
                <a:extLst>
                  <a:ext uri="{0D108BD9-81ED-4DB2-BD59-A6C34878D82A}">
                    <a16:rowId xmlns:a16="http://schemas.microsoft.com/office/drawing/2014/main" val="18979056"/>
                  </a:ext>
                </a:extLst>
              </a:tr>
              <a:tr h="190500">
                <a:tc>
                  <a:txBody>
                    <a:bodyPr/>
                    <a:lstStyle/>
                    <a:p>
                      <a:pPr algn="ctr" rtl="0" fontAlgn="b"/>
                      <a:r>
                        <a:rPr lang="en-US" sz="900" b="0" i="0" u="none" strike="noStrike">
                          <a:solidFill>
                            <a:srgbClr val="FFFFFF"/>
                          </a:solidFill>
                          <a:effectLst/>
                          <a:latin typeface="Arial" panose="020B0604020202020204" pitchFamily="34" charset="0"/>
                        </a:rPr>
                        <a:t>10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22,722</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CC7F"/>
                    </a:solidFill>
                  </a:tcPr>
                </a:tc>
                <a:tc>
                  <a:txBody>
                    <a:bodyPr/>
                    <a:lstStyle/>
                    <a:p>
                      <a:pPr algn="ctr" rtl="0" fontAlgn="b"/>
                      <a:r>
                        <a:rPr lang="en-US" sz="900" b="0" i="0" u="none" strike="noStrike" dirty="0">
                          <a:solidFill>
                            <a:srgbClr val="000000"/>
                          </a:solidFill>
                          <a:effectLst/>
                          <a:latin typeface="Arial" panose="020B0604020202020204" pitchFamily="34" charset="0"/>
                        </a:rPr>
                        <a:t>17,381</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84"/>
                    </a:solidFill>
                  </a:tcPr>
                </a:tc>
                <a:tc>
                  <a:txBody>
                    <a:bodyPr/>
                    <a:lstStyle/>
                    <a:p>
                      <a:pPr algn="ctr" rtl="0" fontAlgn="b"/>
                      <a:r>
                        <a:rPr lang="en-US" sz="900" b="0" i="0" u="none" strike="noStrike" dirty="0">
                          <a:solidFill>
                            <a:srgbClr val="000000"/>
                          </a:solidFill>
                          <a:effectLst/>
                          <a:latin typeface="Arial" panose="020B0604020202020204" pitchFamily="34" charset="0"/>
                        </a:rPr>
                        <a:t>14,533</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BD27F"/>
                    </a:solidFill>
                  </a:tcPr>
                </a:tc>
                <a:tc>
                  <a:txBody>
                    <a:bodyPr/>
                    <a:lstStyle/>
                    <a:p>
                      <a:pPr algn="ctr" rtl="0" fontAlgn="b"/>
                      <a:r>
                        <a:rPr lang="en-US" sz="900" b="0" i="0" u="none" strike="noStrike" dirty="0">
                          <a:solidFill>
                            <a:srgbClr val="000000"/>
                          </a:solidFill>
                          <a:effectLst/>
                          <a:latin typeface="Arial" panose="020B0604020202020204" pitchFamily="34" charset="0"/>
                        </a:rPr>
                        <a:t>12,340</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2567493253"/>
                  </a:ext>
                </a:extLst>
              </a:tr>
              <a:tr h="190500">
                <a:tc>
                  <a:txBody>
                    <a:bodyPr/>
                    <a:lstStyle/>
                    <a:p>
                      <a:pPr algn="ctr" rtl="0" fontAlgn="b"/>
                      <a:r>
                        <a:rPr lang="en-US" sz="900" b="0" i="0" u="none" strike="noStrike">
                          <a:solidFill>
                            <a:srgbClr val="FFFFFF"/>
                          </a:solidFill>
                          <a:effectLst/>
                          <a:latin typeface="Arial" panose="020B0604020202020204" pitchFamily="34" charset="0"/>
                        </a:rPr>
                        <a:t>20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31,998</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975"/>
                    </a:solidFill>
                  </a:tcPr>
                </a:tc>
                <a:tc>
                  <a:txBody>
                    <a:bodyPr/>
                    <a:lstStyle/>
                    <a:p>
                      <a:pPr algn="ctr" rtl="0" fontAlgn="b"/>
                      <a:r>
                        <a:rPr lang="en-US" sz="900" b="0" i="0" u="none" strike="noStrike" dirty="0">
                          <a:solidFill>
                            <a:srgbClr val="000000"/>
                          </a:solidFill>
                          <a:effectLst/>
                          <a:latin typeface="Arial" panose="020B0604020202020204" pitchFamily="34" charset="0"/>
                        </a:rPr>
                        <a:t>18,285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83"/>
                    </a:solidFill>
                  </a:tcPr>
                </a:tc>
                <a:tc>
                  <a:txBody>
                    <a:bodyPr/>
                    <a:lstStyle/>
                    <a:p>
                      <a:pPr algn="ctr" rtl="0" fontAlgn="b"/>
                      <a:r>
                        <a:rPr lang="en-US" sz="900" b="0" i="0" u="none" strike="noStrike" dirty="0">
                          <a:solidFill>
                            <a:srgbClr val="000000"/>
                          </a:solidFill>
                          <a:effectLst/>
                          <a:latin typeface="Arial" panose="020B0604020202020204" pitchFamily="34" charset="0"/>
                        </a:rPr>
                        <a:t>15,765</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E81"/>
                    </a:solidFill>
                  </a:tcPr>
                </a:tc>
                <a:tc>
                  <a:txBody>
                    <a:bodyPr/>
                    <a:lstStyle/>
                    <a:p>
                      <a:pPr algn="ctr" rtl="0" fontAlgn="b"/>
                      <a:r>
                        <a:rPr lang="en-US" sz="900" b="0" i="0" u="none" strike="noStrike" dirty="0">
                          <a:solidFill>
                            <a:srgbClr val="000000"/>
                          </a:solidFill>
                          <a:effectLst/>
                          <a:latin typeface="Arial" panose="020B0604020202020204" pitchFamily="34" charset="0"/>
                        </a:rPr>
                        <a:t>12,549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9BF7B"/>
                    </a:solidFill>
                  </a:tcPr>
                </a:tc>
                <a:extLst>
                  <a:ext uri="{0D108BD9-81ED-4DB2-BD59-A6C34878D82A}">
                    <a16:rowId xmlns:a16="http://schemas.microsoft.com/office/drawing/2014/main" val="4180009808"/>
                  </a:ext>
                </a:extLst>
              </a:tr>
              <a:tr h="190500">
                <a:tc>
                  <a:txBody>
                    <a:bodyPr/>
                    <a:lstStyle/>
                    <a:p>
                      <a:pPr algn="ctr" rtl="0" fontAlgn="b"/>
                      <a:r>
                        <a:rPr lang="en-US" sz="900" b="0" i="0" u="none" strike="noStrike">
                          <a:solidFill>
                            <a:srgbClr val="FFFFFF"/>
                          </a:solidFill>
                          <a:effectLst/>
                          <a:latin typeface="Arial" panose="020B0604020202020204" pitchFamily="34" charset="0"/>
                        </a:rPr>
                        <a:t>30 GW</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b"/>
                      <a:r>
                        <a:rPr lang="en-US" sz="900" b="0" i="0" u="none" strike="noStrike" dirty="0">
                          <a:solidFill>
                            <a:srgbClr val="000000"/>
                          </a:solidFill>
                          <a:effectLst/>
                          <a:latin typeface="Arial" panose="020B0604020202020204" pitchFamily="34" charset="0"/>
                        </a:rPr>
                        <a:t>40,684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b"/>
                      <a:r>
                        <a:rPr lang="en-US" sz="900" b="0" i="0" u="none" strike="noStrike" dirty="0">
                          <a:solidFill>
                            <a:srgbClr val="000000"/>
                          </a:solidFill>
                          <a:effectLst/>
                          <a:latin typeface="Arial" panose="020B0604020202020204" pitchFamily="34" charset="0"/>
                        </a:rPr>
                        <a:t>25,424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E7C"/>
                    </a:solidFill>
                  </a:tcPr>
                </a:tc>
                <a:tc>
                  <a:txBody>
                    <a:bodyPr/>
                    <a:lstStyle/>
                    <a:p>
                      <a:pPr algn="ctr" rtl="0" fontAlgn="b"/>
                      <a:r>
                        <a:rPr lang="en-US" sz="900" b="0" i="0" u="none" strike="noStrike" dirty="0">
                          <a:solidFill>
                            <a:srgbClr val="000000"/>
                          </a:solidFill>
                          <a:effectLst/>
                          <a:latin typeface="Arial" panose="020B0604020202020204" pitchFamily="34" charset="0"/>
                        </a:rPr>
                        <a:t>21,909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17F"/>
                    </a:solidFill>
                  </a:tcPr>
                </a:tc>
                <a:tc>
                  <a:txBody>
                    <a:bodyPr/>
                    <a:lstStyle/>
                    <a:p>
                      <a:pPr algn="ctr" rtl="0" fontAlgn="b"/>
                      <a:r>
                        <a:rPr lang="en-US" sz="900" b="0" i="0" u="none" strike="noStrike" dirty="0">
                          <a:solidFill>
                            <a:srgbClr val="000000"/>
                          </a:solidFill>
                          <a:effectLst/>
                          <a:latin typeface="Arial" panose="020B0604020202020204" pitchFamily="34" charset="0"/>
                        </a:rPr>
                        <a:t>14,754</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D47F"/>
                    </a:solidFill>
                  </a:tcPr>
                </a:tc>
                <a:extLst>
                  <a:ext uri="{0D108BD9-81ED-4DB2-BD59-A6C34878D82A}">
                    <a16:rowId xmlns:a16="http://schemas.microsoft.com/office/drawing/2014/main" val="3636950276"/>
                  </a:ext>
                </a:extLst>
              </a:tr>
            </a:tbl>
          </a:graphicData>
        </a:graphic>
      </p:graphicFrame>
      <p:pic>
        <p:nvPicPr>
          <p:cNvPr id="11" name="Picture 10">
            <a:extLst>
              <a:ext uri="{FF2B5EF4-FFF2-40B4-BE49-F238E27FC236}">
                <a16:creationId xmlns:a16="http://schemas.microsoft.com/office/drawing/2014/main" id="{71FDFD74-F461-411B-B6DD-D784ED06C663}"/>
              </a:ext>
            </a:extLst>
          </p:cNvPr>
          <p:cNvPicPr>
            <a:picLocks noChangeAspect="1"/>
          </p:cNvPicPr>
          <p:nvPr/>
        </p:nvPicPr>
        <p:blipFill>
          <a:blip r:embed="rId2"/>
          <a:stretch>
            <a:fillRect/>
          </a:stretch>
        </p:blipFill>
        <p:spPr>
          <a:xfrm>
            <a:off x="3163824" y="804672"/>
            <a:ext cx="3108959" cy="2331720"/>
          </a:xfrm>
          <a:prstGeom prst="rect">
            <a:avLst/>
          </a:prstGeom>
        </p:spPr>
      </p:pic>
      <p:pic>
        <p:nvPicPr>
          <p:cNvPr id="13" name="Picture 12">
            <a:extLst>
              <a:ext uri="{FF2B5EF4-FFF2-40B4-BE49-F238E27FC236}">
                <a16:creationId xmlns:a16="http://schemas.microsoft.com/office/drawing/2014/main" id="{0AFFFFB9-D873-428C-956C-025BABA8C287}"/>
              </a:ext>
            </a:extLst>
          </p:cNvPr>
          <p:cNvPicPr>
            <a:picLocks noChangeAspect="1"/>
          </p:cNvPicPr>
          <p:nvPr/>
        </p:nvPicPr>
        <p:blipFill>
          <a:blip r:embed="rId3"/>
          <a:stretch>
            <a:fillRect/>
          </a:stretch>
        </p:blipFill>
        <p:spPr>
          <a:xfrm>
            <a:off x="5980176" y="804672"/>
            <a:ext cx="3108959" cy="2331720"/>
          </a:xfrm>
          <a:prstGeom prst="rect">
            <a:avLst/>
          </a:prstGeom>
        </p:spPr>
      </p:pic>
      <p:pic>
        <p:nvPicPr>
          <p:cNvPr id="14" name="Picture 13">
            <a:extLst>
              <a:ext uri="{FF2B5EF4-FFF2-40B4-BE49-F238E27FC236}">
                <a16:creationId xmlns:a16="http://schemas.microsoft.com/office/drawing/2014/main" id="{DA9E5AE0-14A6-446B-8680-39DAD6B583B4}"/>
              </a:ext>
            </a:extLst>
          </p:cNvPr>
          <p:cNvPicPr>
            <a:picLocks noChangeAspect="1"/>
          </p:cNvPicPr>
          <p:nvPr/>
        </p:nvPicPr>
        <p:blipFill>
          <a:blip r:embed="rId4"/>
          <a:stretch>
            <a:fillRect/>
          </a:stretch>
        </p:blipFill>
        <p:spPr>
          <a:xfrm>
            <a:off x="3163824" y="3026664"/>
            <a:ext cx="3108959" cy="2331720"/>
          </a:xfrm>
          <a:prstGeom prst="rect">
            <a:avLst/>
          </a:prstGeom>
        </p:spPr>
      </p:pic>
      <p:pic>
        <p:nvPicPr>
          <p:cNvPr id="15" name="Picture 14">
            <a:extLst>
              <a:ext uri="{FF2B5EF4-FFF2-40B4-BE49-F238E27FC236}">
                <a16:creationId xmlns:a16="http://schemas.microsoft.com/office/drawing/2014/main" id="{14B9EC99-EE1B-4602-9989-FF6CA80A5A03}"/>
              </a:ext>
            </a:extLst>
          </p:cNvPr>
          <p:cNvPicPr>
            <a:picLocks noChangeAspect="1"/>
          </p:cNvPicPr>
          <p:nvPr/>
        </p:nvPicPr>
        <p:blipFill>
          <a:blip r:embed="rId5"/>
          <a:stretch>
            <a:fillRect/>
          </a:stretch>
        </p:blipFill>
        <p:spPr>
          <a:xfrm>
            <a:off x="5980176" y="3026664"/>
            <a:ext cx="2898838" cy="2331720"/>
          </a:xfrm>
          <a:prstGeom prst="rect">
            <a:avLst/>
          </a:prstGeom>
        </p:spPr>
      </p:pic>
    </p:spTree>
    <p:extLst>
      <p:ext uri="{BB962C8B-B14F-4D97-AF65-F5344CB8AC3E}">
        <p14:creationId xmlns:p14="http://schemas.microsoft.com/office/powerpoint/2010/main" val="13859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C8C0-C06A-48B8-A17A-81F55963BE76}"/>
              </a:ext>
            </a:extLst>
          </p:cNvPr>
          <p:cNvSpPr>
            <a:spLocks noGrp="1"/>
          </p:cNvSpPr>
          <p:nvPr>
            <p:ph type="title"/>
          </p:nvPr>
        </p:nvSpPr>
        <p:spPr/>
        <p:txBody>
          <a:bodyPr/>
          <a:lstStyle/>
          <a:p>
            <a:r>
              <a:rPr lang="en-US" dirty="0"/>
              <a:t>180-min Net Load Change - 95</a:t>
            </a:r>
            <a:r>
              <a:rPr lang="en-US" baseline="30000" dirty="0"/>
              <a:t>th</a:t>
            </a:r>
            <a:r>
              <a:rPr lang="en-US" dirty="0"/>
              <a:t> percentile</a:t>
            </a:r>
          </a:p>
        </p:txBody>
      </p:sp>
      <p:sp>
        <p:nvSpPr>
          <p:cNvPr id="9" name="Content Placeholder 17">
            <a:extLst>
              <a:ext uri="{FF2B5EF4-FFF2-40B4-BE49-F238E27FC236}">
                <a16:creationId xmlns:a16="http://schemas.microsoft.com/office/drawing/2014/main" id="{2995C49D-79DF-4283-AFEA-F7127C161C0F}"/>
              </a:ext>
            </a:extLst>
          </p:cNvPr>
          <p:cNvSpPr>
            <a:spLocks noGrp="1"/>
          </p:cNvSpPr>
          <p:nvPr>
            <p:ph idx="1"/>
          </p:nvPr>
        </p:nvSpPr>
        <p:spPr>
          <a:xfrm>
            <a:off x="304800" y="855406"/>
            <a:ext cx="2861097" cy="5064627"/>
          </a:xfrm>
        </p:spPr>
        <p:txBody>
          <a:bodyPr/>
          <a:lstStyle/>
          <a:p>
            <a:pPr marL="0" indent="0">
              <a:buNone/>
            </a:pPr>
            <a:r>
              <a:rPr lang="en-US" sz="1200" i="1" dirty="0"/>
              <a:t>From previous slide….</a:t>
            </a:r>
          </a:p>
          <a:p>
            <a:r>
              <a:rPr lang="en-US" sz="1200" dirty="0"/>
              <a:t>In comparison to 2020, on an average </a:t>
            </a:r>
          </a:p>
          <a:p>
            <a:pPr lvl="1"/>
            <a:r>
              <a:rPr lang="en-US" sz="1200" dirty="0"/>
              <a:t>there is a marginal increase in the 180-min net load ramps in the 10 GW scenario.</a:t>
            </a:r>
          </a:p>
          <a:p>
            <a:pPr lvl="1"/>
            <a:r>
              <a:rPr lang="en-US" sz="1200" dirty="0"/>
              <a:t>the 180-min net load ramps increase by ~50% in the 20 GW scenario.</a:t>
            </a:r>
          </a:p>
          <a:p>
            <a:pPr lvl="1"/>
            <a:r>
              <a:rPr lang="en-US" sz="1200" dirty="0"/>
              <a:t>the 180-min net load ramps increase by ~85% in the 30 GW scenario.</a:t>
            </a:r>
          </a:p>
          <a:p>
            <a:pPr lvl="1"/>
            <a:r>
              <a:rPr lang="en-US" sz="1200" dirty="0"/>
              <a:t>Winter, Spring and late Summer months have the most prominent changes in extreme 180-min net load ramp magnitudes.</a:t>
            </a:r>
          </a:p>
          <a:p>
            <a:pPr lvl="1"/>
            <a:endParaRPr lang="en-US" sz="1200" dirty="0"/>
          </a:p>
          <a:p>
            <a:pPr lvl="1"/>
            <a:r>
              <a:rPr lang="en-US" sz="1200" dirty="0"/>
              <a:t>In Winter, Spring and late Summer the extreme 180-min net load ramps are correlated with sunset hours.</a:t>
            </a:r>
          </a:p>
          <a:p>
            <a:endParaRPr lang="en-US" sz="1400" dirty="0"/>
          </a:p>
          <a:p>
            <a:endParaRPr lang="en-US" dirty="0"/>
          </a:p>
        </p:txBody>
      </p:sp>
      <p:sp>
        <p:nvSpPr>
          <p:cNvPr id="11" name="TextBox 10">
            <a:extLst>
              <a:ext uri="{FF2B5EF4-FFF2-40B4-BE49-F238E27FC236}">
                <a16:creationId xmlns:a16="http://schemas.microsoft.com/office/drawing/2014/main" id="{04FC9267-355D-4522-9513-B2BF9FD4BA17}"/>
              </a:ext>
            </a:extLst>
          </p:cNvPr>
          <p:cNvSpPr txBox="1"/>
          <p:nvPr/>
        </p:nvSpPr>
        <p:spPr>
          <a:xfrm>
            <a:off x="304799" y="850392"/>
            <a:ext cx="2960573" cy="3462528"/>
          </a:xfrm>
          <a:prstGeom prst="rect">
            <a:avLst/>
          </a:prstGeom>
          <a:solidFill>
            <a:schemeClr val="accent2">
              <a:lumMod val="20000"/>
              <a:lumOff val="80000"/>
              <a:alpha val="20000"/>
            </a:schemeClr>
          </a:solidFill>
          <a:ln>
            <a:solidFill>
              <a:schemeClr val="tx2"/>
            </a:solidFill>
          </a:ln>
        </p:spPr>
        <p:txBody>
          <a:bodyPr wrap="square" rtlCol="0">
            <a:noAutofit/>
          </a:bodyPr>
          <a:lstStyle/>
          <a:p>
            <a:endParaRPr lang="en-US" dirty="0"/>
          </a:p>
        </p:txBody>
      </p:sp>
      <p:pic>
        <p:nvPicPr>
          <p:cNvPr id="13" name="Picture 12">
            <a:extLst>
              <a:ext uri="{FF2B5EF4-FFF2-40B4-BE49-F238E27FC236}">
                <a16:creationId xmlns:a16="http://schemas.microsoft.com/office/drawing/2014/main" id="{AB9CA9A6-2DF3-424D-976F-4D42810B0A3A}"/>
              </a:ext>
            </a:extLst>
          </p:cNvPr>
          <p:cNvPicPr>
            <a:picLocks noChangeAspect="1"/>
          </p:cNvPicPr>
          <p:nvPr/>
        </p:nvPicPr>
        <p:blipFill>
          <a:blip r:embed="rId2"/>
          <a:stretch>
            <a:fillRect/>
          </a:stretch>
        </p:blipFill>
        <p:spPr>
          <a:xfrm>
            <a:off x="6153912" y="3026664"/>
            <a:ext cx="2931126" cy="2331720"/>
          </a:xfrm>
          <a:prstGeom prst="rect">
            <a:avLst/>
          </a:prstGeom>
        </p:spPr>
      </p:pic>
      <p:pic>
        <p:nvPicPr>
          <p:cNvPr id="14" name="Picture 13">
            <a:extLst>
              <a:ext uri="{FF2B5EF4-FFF2-40B4-BE49-F238E27FC236}">
                <a16:creationId xmlns:a16="http://schemas.microsoft.com/office/drawing/2014/main" id="{A548A35E-86C2-43F9-B15D-2327573DFDB9}"/>
              </a:ext>
            </a:extLst>
          </p:cNvPr>
          <p:cNvPicPr>
            <a:picLocks noChangeAspect="1"/>
          </p:cNvPicPr>
          <p:nvPr/>
        </p:nvPicPr>
        <p:blipFill>
          <a:blip r:embed="rId3"/>
          <a:stretch>
            <a:fillRect/>
          </a:stretch>
        </p:blipFill>
        <p:spPr>
          <a:xfrm>
            <a:off x="3200400" y="3026664"/>
            <a:ext cx="2928259" cy="2331720"/>
          </a:xfrm>
          <a:prstGeom prst="rect">
            <a:avLst/>
          </a:prstGeom>
        </p:spPr>
      </p:pic>
      <p:pic>
        <p:nvPicPr>
          <p:cNvPr id="15" name="Picture 14">
            <a:extLst>
              <a:ext uri="{FF2B5EF4-FFF2-40B4-BE49-F238E27FC236}">
                <a16:creationId xmlns:a16="http://schemas.microsoft.com/office/drawing/2014/main" id="{A777642E-86CC-4021-93D7-F5FF2561608A}"/>
              </a:ext>
            </a:extLst>
          </p:cNvPr>
          <p:cNvPicPr>
            <a:picLocks noChangeAspect="1"/>
          </p:cNvPicPr>
          <p:nvPr/>
        </p:nvPicPr>
        <p:blipFill>
          <a:blip r:embed="rId4"/>
          <a:stretch>
            <a:fillRect/>
          </a:stretch>
        </p:blipFill>
        <p:spPr>
          <a:xfrm>
            <a:off x="6153912" y="804672"/>
            <a:ext cx="3015789" cy="2331720"/>
          </a:xfrm>
          <a:prstGeom prst="rect">
            <a:avLst/>
          </a:prstGeom>
        </p:spPr>
      </p:pic>
      <p:pic>
        <p:nvPicPr>
          <p:cNvPr id="16" name="Picture 15">
            <a:extLst>
              <a:ext uri="{FF2B5EF4-FFF2-40B4-BE49-F238E27FC236}">
                <a16:creationId xmlns:a16="http://schemas.microsoft.com/office/drawing/2014/main" id="{D5BCE750-F19B-4878-A096-F299CD20E5C2}"/>
              </a:ext>
            </a:extLst>
          </p:cNvPr>
          <p:cNvPicPr>
            <a:picLocks noChangeAspect="1"/>
          </p:cNvPicPr>
          <p:nvPr/>
        </p:nvPicPr>
        <p:blipFill>
          <a:blip r:embed="rId5"/>
          <a:stretch>
            <a:fillRect/>
          </a:stretch>
        </p:blipFill>
        <p:spPr>
          <a:xfrm>
            <a:off x="3200400" y="804672"/>
            <a:ext cx="3023144" cy="2331720"/>
          </a:xfrm>
          <a:prstGeom prst="rect">
            <a:avLst/>
          </a:prstGeom>
        </p:spPr>
      </p:pic>
    </p:spTree>
    <p:extLst>
      <p:ext uri="{BB962C8B-B14F-4D97-AF65-F5344CB8AC3E}">
        <p14:creationId xmlns:p14="http://schemas.microsoft.com/office/powerpoint/2010/main" val="370041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and Operations</a:t>
            </a:r>
          </a:p>
        </p:txBody>
      </p:sp>
      <p:sp>
        <p:nvSpPr>
          <p:cNvPr id="18" name="Content Placeholder 2"/>
          <p:cNvSpPr>
            <a:spLocks noGrp="1"/>
          </p:cNvSpPr>
          <p:nvPr>
            <p:ph idx="1"/>
          </p:nvPr>
        </p:nvSpPr>
        <p:spPr/>
        <p:txBody>
          <a:bodyPr/>
          <a:lstStyle/>
          <a:p>
            <a:r>
              <a:rPr lang="en-US" sz="1400" dirty="0"/>
              <a:t>ERCOT ensures that there are enough resources and resource flexibility available on the system to meet net load, net load changes, and uncertainties by using Ancillary Services and Reliability Unit Commitment</a:t>
            </a:r>
          </a:p>
        </p:txBody>
      </p:sp>
      <p:cxnSp>
        <p:nvCxnSpPr>
          <p:cNvPr id="6" name="Straight Arrow Connector 5"/>
          <p:cNvCxnSpPr/>
          <p:nvPr/>
        </p:nvCxnSpPr>
        <p:spPr>
          <a:xfrm>
            <a:off x="255398" y="4053911"/>
            <a:ext cx="8142514" cy="2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3622" y="4222462"/>
            <a:ext cx="800219" cy="369332"/>
          </a:xfrm>
          <a:prstGeom prst="rect">
            <a:avLst/>
          </a:prstGeom>
        </p:spPr>
        <p:txBody>
          <a:bodyPr wrap="none">
            <a:spAutoFit/>
          </a:bodyPr>
          <a:lstStyle/>
          <a:p>
            <a:r>
              <a:rPr lang="en-US" b="1" dirty="0"/>
              <a:t>5-min</a:t>
            </a:r>
            <a:endParaRPr lang="en-US" dirty="0"/>
          </a:p>
        </p:txBody>
      </p:sp>
      <p:sp>
        <p:nvSpPr>
          <p:cNvPr id="8" name="Rectangle 7"/>
          <p:cNvSpPr/>
          <p:nvPr/>
        </p:nvSpPr>
        <p:spPr>
          <a:xfrm>
            <a:off x="1672279" y="4215530"/>
            <a:ext cx="928459" cy="369332"/>
          </a:xfrm>
          <a:prstGeom prst="rect">
            <a:avLst/>
          </a:prstGeom>
        </p:spPr>
        <p:txBody>
          <a:bodyPr wrap="none">
            <a:spAutoFit/>
          </a:bodyPr>
          <a:lstStyle/>
          <a:p>
            <a:r>
              <a:rPr lang="en-US" b="1" dirty="0"/>
              <a:t>30-min</a:t>
            </a:r>
            <a:endParaRPr lang="en-US" dirty="0"/>
          </a:p>
        </p:txBody>
      </p:sp>
      <p:sp>
        <p:nvSpPr>
          <p:cNvPr id="9" name="Rectangle 8"/>
          <p:cNvSpPr/>
          <p:nvPr/>
        </p:nvSpPr>
        <p:spPr>
          <a:xfrm>
            <a:off x="3321904" y="4207769"/>
            <a:ext cx="928459" cy="369332"/>
          </a:xfrm>
          <a:prstGeom prst="rect">
            <a:avLst/>
          </a:prstGeom>
        </p:spPr>
        <p:txBody>
          <a:bodyPr wrap="none">
            <a:spAutoFit/>
          </a:bodyPr>
          <a:lstStyle/>
          <a:p>
            <a:r>
              <a:rPr lang="en-US" b="1" dirty="0"/>
              <a:t>60-min</a:t>
            </a:r>
            <a:endParaRPr lang="en-US" dirty="0"/>
          </a:p>
        </p:txBody>
      </p:sp>
      <p:sp>
        <p:nvSpPr>
          <p:cNvPr id="10" name="Rectangle 9"/>
          <p:cNvSpPr/>
          <p:nvPr/>
        </p:nvSpPr>
        <p:spPr>
          <a:xfrm>
            <a:off x="6908586" y="4200461"/>
            <a:ext cx="1056700" cy="369332"/>
          </a:xfrm>
          <a:prstGeom prst="rect">
            <a:avLst/>
          </a:prstGeom>
        </p:spPr>
        <p:txBody>
          <a:bodyPr wrap="none">
            <a:spAutoFit/>
          </a:bodyPr>
          <a:lstStyle/>
          <a:p>
            <a:r>
              <a:rPr lang="en-US" b="1" dirty="0"/>
              <a:t>360-min</a:t>
            </a:r>
            <a:endParaRPr lang="en-US" dirty="0"/>
          </a:p>
        </p:txBody>
      </p:sp>
      <p:sp>
        <p:nvSpPr>
          <p:cNvPr id="11" name="Rectangle 10"/>
          <p:cNvSpPr/>
          <p:nvPr/>
        </p:nvSpPr>
        <p:spPr>
          <a:xfrm>
            <a:off x="1" y="2650668"/>
            <a:ext cx="1306610" cy="4758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Regulation Resource</a:t>
            </a:r>
          </a:p>
        </p:txBody>
      </p:sp>
      <p:sp>
        <p:nvSpPr>
          <p:cNvPr id="12" name="Rectangle 11"/>
          <p:cNvSpPr/>
          <p:nvPr/>
        </p:nvSpPr>
        <p:spPr>
          <a:xfrm>
            <a:off x="1858974" y="1667666"/>
            <a:ext cx="5978416" cy="4758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Non-spinning Reserve</a:t>
            </a:r>
          </a:p>
        </p:txBody>
      </p:sp>
      <p:sp>
        <p:nvSpPr>
          <p:cNvPr id="14" name="Rectangle 13"/>
          <p:cNvSpPr/>
          <p:nvPr/>
        </p:nvSpPr>
        <p:spPr>
          <a:xfrm>
            <a:off x="3832992" y="3602597"/>
            <a:ext cx="4004398" cy="475861"/>
          </a:xfrm>
          <a:prstGeom prst="rect">
            <a:avLst/>
          </a:prstGeom>
          <a:solidFill>
            <a:schemeClr val="accent5">
              <a:lumMod val="40000"/>
              <a:lumOff val="60000"/>
            </a:schemeClr>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Short-term Load and Renewable Forecast</a:t>
            </a:r>
          </a:p>
        </p:txBody>
      </p:sp>
      <p:sp>
        <p:nvSpPr>
          <p:cNvPr id="15" name="Rectangle 14"/>
          <p:cNvSpPr/>
          <p:nvPr/>
        </p:nvSpPr>
        <p:spPr>
          <a:xfrm>
            <a:off x="3832992" y="3122855"/>
            <a:ext cx="4004398" cy="475861"/>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Reliability Unit Commitment</a:t>
            </a:r>
          </a:p>
        </p:txBody>
      </p:sp>
      <p:sp>
        <p:nvSpPr>
          <p:cNvPr id="16" name="Rectangle 15"/>
          <p:cNvSpPr/>
          <p:nvPr/>
        </p:nvSpPr>
        <p:spPr>
          <a:xfrm>
            <a:off x="5158162" y="4222462"/>
            <a:ext cx="1056700" cy="369332"/>
          </a:xfrm>
          <a:prstGeom prst="rect">
            <a:avLst/>
          </a:prstGeom>
        </p:spPr>
        <p:txBody>
          <a:bodyPr wrap="none">
            <a:spAutoFit/>
          </a:bodyPr>
          <a:lstStyle/>
          <a:p>
            <a:r>
              <a:rPr lang="en-US" b="1" dirty="0"/>
              <a:t>180-min</a:t>
            </a:r>
            <a:endParaRPr lang="en-US" dirty="0"/>
          </a:p>
        </p:txBody>
      </p:sp>
      <p:sp>
        <p:nvSpPr>
          <p:cNvPr id="19" name="Rectangle 18"/>
          <p:cNvSpPr/>
          <p:nvPr/>
        </p:nvSpPr>
        <p:spPr>
          <a:xfrm>
            <a:off x="0" y="3122856"/>
            <a:ext cx="3832992" cy="950710"/>
          </a:xfrm>
          <a:prstGeom prst="rect">
            <a:avLst/>
          </a:prstGeom>
          <a:solidFill>
            <a:schemeClr val="accent5">
              <a:lumMod val="40000"/>
              <a:lumOff val="60000"/>
            </a:schemeClr>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5-min Load and Renewable Forecast</a:t>
            </a:r>
          </a:p>
        </p:txBody>
      </p:sp>
      <p:sp>
        <p:nvSpPr>
          <p:cNvPr id="22" name="Right Brace 21"/>
          <p:cNvSpPr/>
          <p:nvPr/>
        </p:nvSpPr>
        <p:spPr>
          <a:xfrm>
            <a:off x="7894613" y="3114729"/>
            <a:ext cx="101989" cy="939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7972606" y="3359773"/>
            <a:ext cx="1030795" cy="307777"/>
          </a:xfrm>
          <a:prstGeom prst="rect">
            <a:avLst/>
          </a:prstGeom>
        </p:spPr>
        <p:txBody>
          <a:bodyPr wrap="none">
            <a:spAutoFit/>
          </a:bodyPr>
          <a:lstStyle/>
          <a:p>
            <a:r>
              <a:rPr lang="en-US" sz="1400" b="1" dirty="0"/>
              <a:t>Variability</a:t>
            </a:r>
            <a:endParaRPr lang="en-US" b="1" dirty="0"/>
          </a:p>
        </p:txBody>
      </p:sp>
      <p:sp>
        <p:nvSpPr>
          <p:cNvPr id="24" name="Rectangle 23"/>
          <p:cNvSpPr/>
          <p:nvPr/>
        </p:nvSpPr>
        <p:spPr>
          <a:xfrm>
            <a:off x="7921611" y="2181949"/>
            <a:ext cx="1317990" cy="307777"/>
          </a:xfrm>
          <a:prstGeom prst="rect">
            <a:avLst/>
          </a:prstGeom>
        </p:spPr>
        <p:txBody>
          <a:bodyPr wrap="none">
            <a:spAutoFit/>
          </a:bodyPr>
          <a:lstStyle/>
          <a:p>
            <a:r>
              <a:rPr lang="en-US" sz="1400" b="1" dirty="0"/>
              <a:t>Uncertainties</a:t>
            </a:r>
            <a:endParaRPr lang="en-US" b="1" dirty="0"/>
          </a:p>
        </p:txBody>
      </p:sp>
      <p:sp>
        <p:nvSpPr>
          <p:cNvPr id="25" name="Right Brace 24"/>
          <p:cNvSpPr/>
          <p:nvPr/>
        </p:nvSpPr>
        <p:spPr>
          <a:xfrm>
            <a:off x="7834513" y="1667666"/>
            <a:ext cx="228067" cy="13415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8ED2B605-B3ED-4EE1-9C75-3C9B5E053C11}"/>
              </a:ext>
            </a:extLst>
          </p:cNvPr>
          <p:cNvSpPr/>
          <p:nvPr/>
        </p:nvSpPr>
        <p:spPr>
          <a:xfrm>
            <a:off x="815908" y="4222462"/>
            <a:ext cx="928459" cy="369332"/>
          </a:xfrm>
          <a:prstGeom prst="rect">
            <a:avLst/>
          </a:prstGeom>
        </p:spPr>
        <p:txBody>
          <a:bodyPr wrap="none">
            <a:spAutoFit/>
          </a:bodyPr>
          <a:lstStyle/>
          <a:p>
            <a:r>
              <a:rPr lang="en-US" b="1" dirty="0"/>
              <a:t>10-min</a:t>
            </a:r>
            <a:endParaRPr lang="en-US" dirty="0"/>
          </a:p>
        </p:txBody>
      </p:sp>
      <p:sp>
        <p:nvSpPr>
          <p:cNvPr id="26" name="Rectangle 25">
            <a:extLst>
              <a:ext uri="{FF2B5EF4-FFF2-40B4-BE49-F238E27FC236}">
                <a16:creationId xmlns:a16="http://schemas.microsoft.com/office/drawing/2014/main" id="{B54CC6E0-E40A-4434-B2EE-678952A63266}"/>
              </a:ext>
            </a:extLst>
          </p:cNvPr>
          <p:cNvSpPr/>
          <p:nvPr/>
        </p:nvSpPr>
        <p:spPr>
          <a:xfrm>
            <a:off x="1080577" y="2157650"/>
            <a:ext cx="3831636" cy="475861"/>
          </a:xfrm>
          <a:prstGeom prst="rect">
            <a:avLst/>
          </a:prstGeom>
          <a:pattFill prst="wdUpDiag">
            <a:fgClr>
              <a:schemeClr val="tx2">
                <a:lumMod val="20000"/>
                <a:lumOff val="80000"/>
              </a:schemeClr>
            </a:fgClr>
            <a:bgClr>
              <a:schemeClr val="bg1"/>
            </a:bgClr>
          </a:patt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ERCOT Contingency Reserve Service</a:t>
            </a:r>
          </a:p>
        </p:txBody>
      </p:sp>
    </p:spTree>
    <p:extLst>
      <p:ext uri="{BB962C8B-B14F-4D97-AF65-F5344CB8AC3E}">
        <p14:creationId xmlns:p14="http://schemas.microsoft.com/office/powerpoint/2010/main" val="175285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Content Placeholder 8">
            <a:extLst>
              <a:ext uri="{FF2B5EF4-FFF2-40B4-BE49-F238E27FC236}">
                <a16:creationId xmlns:a16="http://schemas.microsoft.com/office/drawing/2014/main" id="{66412847-4301-48C6-AE89-1418183E97F9}"/>
              </a:ext>
            </a:extLst>
          </p:cNvPr>
          <p:cNvPicPr>
            <a:picLocks noChangeAspect="1"/>
          </p:cNvPicPr>
          <p:nvPr/>
        </p:nvPicPr>
        <p:blipFill>
          <a:blip r:embed="rId2">
            <a:alphaModFix amt="38000"/>
          </a:blip>
          <a:stretch>
            <a:fillRect/>
          </a:stretch>
        </p:blipFill>
        <p:spPr>
          <a:xfrm>
            <a:off x="1060256" y="1504188"/>
            <a:ext cx="7023487" cy="3849624"/>
          </a:xfrm>
          <a:prstGeom prst="rect">
            <a:avLst/>
          </a:prstGeom>
        </p:spPr>
      </p:pic>
      <p:sp>
        <p:nvSpPr>
          <p:cNvPr id="7" name="Content Placeholder 6">
            <a:extLst>
              <a:ext uri="{FF2B5EF4-FFF2-40B4-BE49-F238E27FC236}">
                <a16:creationId xmlns:a16="http://schemas.microsoft.com/office/drawing/2014/main" id="{860FDE48-6CD7-4681-8596-11A6F5BDF671}"/>
              </a:ext>
            </a:extLst>
          </p:cNvPr>
          <p:cNvSpPr>
            <a:spLocks noGrp="1"/>
          </p:cNvSpPr>
          <p:nvPr>
            <p:ph idx="1"/>
          </p:nvPr>
        </p:nvSpPr>
        <p:spPr/>
        <p:txBody>
          <a:bodyPr/>
          <a:lstStyle/>
          <a:p>
            <a:r>
              <a:rPr lang="en-US" sz="1200" dirty="0"/>
              <a:t>In focusing on the evening net load up ramp, from grid operations perspective, market’s self commitment of resources can be expected to help in responding to bulk of this ramp. However, ERCOT may need to procure incrementally more quantities of Ancillary Services during this period to cover for risks associated with “commitment errors” be it timing of unit commitment or forced outages.</a:t>
            </a:r>
          </a:p>
        </p:txBody>
      </p:sp>
      <p:sp>
        <p:nvSpPr>
          <p:cNvPr id="2" name="Title 1">
            <a:extLst>
              <a:ext uri="{FF2B5EF4-FFF2-40B4-BE49-F238E27FC236}">
                <a16:creationId xmlns:a16="http://schemas.microsoft.com/office/drawing/2014/main" id="{F8B9EB60-0536-4732-9938-0C64FEFC3F33}"/>
              </a:ext>
            </a:extLst>
          </p:cNvPr>
          <p:cNvSpPr>
            <a:spLocks noGrp="1"/>
          </p:cNvSpPr>
          <p:nvPr>
            <p:ph type="title"/>
          </p:nvPr>
        </p:nvSpPr>
        <p:spPr/>
        <p:txBody>
          <a:bodyPr/>
          <a:lstStyle/>
          <a:p>
            <a:r>
              <a:rPr lang="en-US" sz="2400" dirty="0"/>
              <a:t>Net Load Profile - March 5 Some Thoughts </a:t>
            </a:r>
          </a:p>
        </p:txBody>
      </p:sp>
      <p:sp>
        <p:nvSpPr>
          <p:cNvPr id="4" name="Slide Number Placeholder 3">
            <a:extLst>
              <a:ext uri="{FF2B5EF4-FFF2-40B4-BE49-F238E27FC236}">
                <a16:creationId xmlns:a16="http://schemas.microsoft.com/office/drawing/2014/main" id="{9A156ACB-3F41-4080-8C42-AE4F08889A03}"/>
              </a:ext>
            </a:extLst>
          </p:cNvPr>
          <p:cNvSpPr>
            <a:spLocks noGrp="1"/>
          </p:cNvSpPr>
          <p:nvPr>
            <p:ph type="sldNum" sz="quarter" idx="4"/>
          </p:nvPr>
        </p:nvSpPr>
        <p:spPr/>
        <p:txBody>
          <a:bodyPr/>
          <a:lstStyle/>
          <a:p>
            <a:fld id="{1D93BD3E-1E9A-4970-A6F7-E7AC52762E0C}" type="slidenum">
              <a:rPr lang="en-US" smtClean="0"/>
              <a:pPr/>
              <a:t>26</a:t>
            </a:fld>
            <a:endParaRPr lang="en-US" dirty="0"/>
          </a:p>
        </p:txBody>
      </p:sp>
      <p:cxnSp>
        <p:nvCxnSpPr>
          <p:cNvPr id="15" name="Straight Connector 14">
            <a:extLst>
              <a:ext uri="{FF2B5EF4-FFF2-40B4-BE49-F238E27FC236}">
                <a16:creationId xmlns:a16="http://schemas.microsoft.com/office/drawing/2014/main" id="{87877622-45DB-4E8E-8F35-25CA67F74020}"/>
              </a:ext>
            </a:extLst>
          </p:cNvPr>
          <p:cNvCxnSpPr>
            <a:cxnSpLocks/>
          </p:cNvCxnSpPr>
          <p:nvPr/>
        </p:nvCxnSpPr>
        <p:spPr>
          <a:xfrm flipV="1">
            <a:off x="6745685" y="2425114"/>
            <a:ext cx="0" cy="2543126"/>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56263C3-3D0D-432F-880B-C76EE1C8E5A5}"/>
              </a:ext>
            </a:extLst>
          </p:cNvPr>
          <p:cNvGrpSpPr/>
          <p:nvPr/>
        </p:nvGrpSpPr>
        <p:grpSpPr>
          <a:xfrm>
            <a:off x="5626608" y="4687824"/>
            <a:ext cx="1895856" cy="79248"/>
            <a:chOff x="5023104" y="5919216"/>
            <a:chExt cx="1895856" cy="79248"/>
          </a:xfrm>
        </p:grpSpPr>
        <p:cxnSp>
          <p:nvCxnSpPr>
            <p:cNvPr id="5" name="Straight Connector 4">
              <a:extLst>
                <a:ext uri="{FF2B5EF4-FFF2-40B4-BE49-F238E27FC236}">
                  <a16:creationId xmlns:a16="http://schemas.microsoft.com/office/drawing/2014/main" id="{B4DC0E3C-D478-47F4-BDD9-E066F303FF01}"/>
                </a:ext>
              </a:extLst>
            </p:cNvPr>
            <p:cNvCxnSpPr>
              <a:cxnSpLocks/>
            </p:cNvCxnSpPr>
            <p:nvPr/>
          </p:nvCxnSpPr>
          <p:spPr>
            <a:xfrm flipV="1">
              <a:off x="5023104" y="5925312"/>
              <a:ext cx="97536" cy="7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79595B-2473-4A63-9330-02E77B9D33A7}"/>
                </a:ext>
              </a:extLst>
            </p:cNvPr>
            <p:cNvCxnSpPr/>
            <p:nvPr/>
          </p:nvCxnSpPr>
          <p:spPr>
            <a:xfrm>
              <a:off x="5120640" y="5919216"/>
              <a:ext cx="1798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FFAE665-BFCF-4913-989D-4DE5D6AE9FBD}"/>
              </a:ext>
            </a:extLst>
          </p:cNvPr>
          <p:cNvGrpSpPr/>
          <p:nvPr/>
        </p:nvGrpSpPr>
        <p:grpSpPr>
          <a:xfrm>
            <a:off x="5919216" y="4600195"/>
            <a:ext cx="1895856" cy="79248"/>
            <a:chOff x="5023104" y="5919216"/>
            <a:chExt cx="1895856" cy="79248"/>
          </a:xfrm>
        </p:grpSpPr>
        <p:cxnSp>
          <p:nvCxnSpPr>
            <p:cNvPr id="16" name="Straight Connector 15">
              <a:extLst>
                <a:ext uri="{FF2B5EF4-FFF2-40B4-BE49-F238E27FC236}">
                  <a16:creationId xmlns:a16="http://schemas.microsoft.com/office/drawing/2014/main" id="{66C3E90F-4216-4FB9-99E8-3559C3F3817E}"/>
                </a:ext>
              </a:extLst>
            </p:cNvPr>
            <p:cNvCxnSpPr>
              <a:cxnSpLocks/>
            </p:cNvCxnSpPr>
            <p:nvPr/>
          </p:nvCxnSpPr>
          <p:spPr>
            <a:xfrm flipV="1">
              <a:off x="5023104" y="5925312"/>
              <a:ext cx="97536" cy="7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93456-75F4-47A8-B0BA-E4756B8240C7}"/>
                </a:ext>
              </a:extLst>
            </p:cNvPr>
            <p:cNvCxnSpPr/>
            <p:nvPr/>
          </p:nvCxnSpPr>
          <p:spPr>
            <a:xfrm>
              <a:off x="5120640" y="5919216"/>
              <a:ext cx="1798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49BFFA51-B6AF-4AC5-AD2C-E439823295F5}"/>
              </a:ext>
            </a:extLst>
          </p:cNvPr>
          <p:cNvGrpSpPr/>
          <p:nvPr/>
        </p:nvGrpSpPr>
        <p:grpSpPr>
          <a:xfrm>
            <a:off x="6016752" y="4525138"/>
            <a:ext cx="1895856" cy="79248"/>
            <a:chOff x="5023104" y="5919216"/>
            <a:chExt cx="1895856" cy="79248"/>
          </a:xfrm>
        </p:grpSpPr>
        <p:cxnSp>
          <p:nvCxnSpPr>
            <p:cNvPr id="21" name="Straight Connector 20">
              <a:extLst>
                <a:ext uri="{FF2B5EF4-FFF2-40B4-BE49-F238E27FC236}">
                  <a16:creationId xmlns:a16="http://schemas.microsoft.com/office/drawing/2014/main" id="{57712AA6-B7B7-4A57-A02C-CFA9983B7768}"/>
                </a:ext>
              </a:extLst>
            </p:cNvPr>
            <p:cNvCxnSpPr>
              <a:cxnSpLocks/>
            </p:cNvCxnSpPr>
            <p:nvPr/>
          </p:nvCxnSpPr>
          <p:spPr>
            <a:xfrm flipV="1">
              <a:off x="5023104" y="5925312"/>
              <a:ext cx="97536" cy="7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21B3FE-3B89-41F2-9E78-0EE1C36DE585}"/>
                </a:ext>
              </a:extLst>
            </p:cNvPr>
            <p:cNvCxnSpPr/>
            <p:nvPr/>
          </p:nvCxnSpPr>
          <p:spPr>
            <a:xfrm>
              <a:off x="5120640" y="5919216"/>
              <a:ext cx="1798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CCC1640-C566-43DF-B221-7616B4AD81A9}"/>
              </a:ext>
            </a:extLst>
          </p:cNvPr>
          <p:cNvGrpSpPr/>
          <p:nvPr/>
        </p:nvGrpSpPr>
        <p:grpSpPr>
          <a:xfrm>
            <a:off x="6016752" y="4447796"/>
            <a:ext cx="1895856" cy="79248"/>
            <a:chOff x="5797757" y="5649276"/>
            <a:chExt cx="1895856" cy="79248"/>
          </a:xfrm>
        </p:grpSpPr>
        <p:cxnSp>
          <p:nvCxnSpPr>
            <p:cNvPr id="24" name="Straight Connector 23">
              <a:extLst>
                <a:ext uri="{FF2B5EF4-FFF2-40B4-BE49-F238E27FC236}">
                  <a16:creationId xmlns:a16="http://schemas.microsoft.com/office/drawing/2014/main" id="{53954022-0486-46D9-8370-E1B2173CC7F6}"/>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46EBBE0-9309-4484-8E18-D87739FDE0FC}"/>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2F5A8B-50B2-4348-94DC-E8D5EC91DFB8}"/>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8F32761-F45E-49C2-AFD8-3D02027E4B28}"/>
              </a:ext>
            </a:extLst>
          </p:cNvPr>
          <p:cNvGrpSpPr/>
          <p:nvPr/>
        </p:nvGrpSpPr>
        <p:grpSpPr>
          <a:xfrm>
            <a:off x="6065520" y="4355978"/>
            <a:ext cx="1895856" cy="79248"/>
            <a:chOff x="5797757" y="5649276"/>
            <a:chExt cx="1895856" cy="79248"/>
          </a:xfrm>
        </p:grpSpPr>
        <p:cxnSp>
          <p:nvCxnSpPr>
            <p:cNvPr id="27" name="Straight Connector 26">
              <a:extLst>
                <a:ext uri="{FF2B5EF4-FFF2-40B4-BE49-F238E27FC236}">
                  <a16:creationId xmlns:a16="http://schemas.microsoft.com/office/drawing/2014/main" id="{2E3FE6D4-17F5-4F99-AD2C-48BE33E8EE25}"/>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4A31972-704D-4EC5-A39C-D3547C5FC591}"/>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5BCAF8A-C4F7-4E2D-A9DD-A63358C54037}"/>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87D391D-FD6E-4AA0-948A-79EE8EAB968E}"/>
              </a:ext>
            </a:extLst>
          </p:cNvPr>
          <p:cNvGrpSpPr/>
          <p:nvPr/>
        </p:nvGrpSpPr>
        <p:grpSpPr>
          <a:xfrm>
            <a:off x="6065520" y="4270446"/>
            <a:ext cx="1895856" cy="79248"/>
            <a:chOff x="5797757" y="5649276"/>
            <a:chExt cx="1895856" cy="79248"/>
          </a:xfrm>
        </p:grpSpPr>
        <p:cxnSp>
          <p:nvCxnSpPr>
            <p:cNvPr id="31" name="Straight Connector 30">
              <a:extLst>
                <a:ext uri="{FF2B5EF4-FFF2-40B4-BE49-F238E27FC236}">
                  <a16:creationId xmlns:a16="http://schemas.microsoft.com/office/drawing/2014/main" id="{95F7140B-1790-4AE3-AF60-F07C2F6454A0}"/>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F9FDD88-67A4-4979-AFAE-CF76CD4813E9}"/>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3F5DD75-24CA-442E-9985-D12FAB3C99FE}"/>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6E13F79-2BB7-4EB9-A61B-58952E0CAB58}"/>
              </a:ext>
            </a:extLst>
          </p:cNvPr>
          <p:cNvGrpSpPr/>
          <p:nvPr/>
        </p:nvGrpSpPr>
        <p:grpSpPr>
          <a:xfrm>
            <a:off x="6065520" y="4184724"/>
            <a:ext cx="1895856" cy="79248"/>
            <a:chOff x="5797757" y="5649276"/>
            <a:chExt cx="1895856" cy="79248"/>
          </a:xfrm>
        </p:grpSpPr>
        <p:cxnSp>
          <p:nvCxnSpPr>
            <p:cNvPr id="35" name="Straight Connector 34">
              <a:extLst>
                <a:ext uri="{FF2B5EF4-FFF2-40B4-BE49-F238E27FC236}">
                  <a16:creationId xmlns:a16="http://schemas.microsoft.com/office/drawing/2014/main" id="{342D3A83-7DB4-4839-93A6-275ABDD11683}"/>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47A675F-E9C9-46FA-A375-DEA2C263E5C6}"/>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0730364-E3C0-4A40-90D7-D49CF14E3F72}"/>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F17E5E5-D8D7-4BCA-85CC-3F573B614AB1}"/>
              </a:ext>
            </a:extLst>
          </p:cNvPr>
          <p:cNvGrpSpPr/>
          <p:nvPr/>
        </p:nvGrpSpPr>
        <p:grpSpPr>
          <a:xfrm>
            <a:off x="6114288" y="4106420"/>
            <a:ext cx="1895856" cy="79248"/>
            <a:chOff x="5797757" y="5649276"/>
            <a:chExt cx="1895856" cy="79248"/>
          </a:xfrm>
        </p:grpSpPr>
        <p:cxnSp>
          <p:nvCxnSpPr>
            <p:cNvPr id="39" name="Straight Connector 38">
              <a:extLst>
                <a:ext uri="{FF2B5EF4-FFF2-40B4-BE49-F238E27FC236}">
                  <a16:creationId xmlns:a16="http://schemas.microsoft.com/office/drawing/2014/main" id="{29AB56A6-D870-49E8-8E30-F389D8792A6D}"/>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0D488DE-0FA4-483B-BD26-F3AAA9CE62C3}"/>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803B9CF-8F6C-4B1D-98F3-A1651081F953}"/>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919BBA1-082D-4337-ACAF-C815CD766421}"/>
              </a:ext>
            </a:extLst>
          </p:cNvPr>
          <p:cNvGrpSpPr/>
          <p:nvPr/>
        </p:nvGrpSpPr>
        <p:grpSpPr>
          <a:xfrm>
            <a:off x="6137379" y="4021643"/>
            <a:ext cx="1895856" cy="79248"/>
            <a:chOff x="5797757" y="5649276"/>
            <a:chExt cx="1895856" cy="79248"/>
          </a:xfrm>
        </p:grpSpPr>
        <p:cxnSp>
          <p:nvCxnSpPr>
            <p:cNvPr id="43" name="Straight Connector 42">
              <a:extLst>
                <a:ext uri="{FF2B5EF4-FFF2-40B4-BE49-F238E27FC236}">
                  <a16:creationId xmlns:a16="http://schemas.microsoft.com/office/drawing/2014/main" id="{4DE63364-9014-43A6-9CAE-5EC88FD6F08D}"/>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2DA2BBED-EF2B-49A2-81C5-E2DA21F4D008}"/>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A399A2F-DBF8-4C62-802E-0EFCC8889254}"/>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69945C99-5F82-41EF-9D05-EF02413BCF92}"/>
              </a:ext>
            </a:extLst>
          </p:cNvPr>
          <p:cNvGrpSpPr/>
          <p:nvPr/>
        </p:nvGrpSpPr>
        <p:grpSpPr>
          <a:xfrm>
            <a:off x="6211824" y="3923730"/>
            <a:ext cx="1895856" cy="79248"/>
            <a:chOff x="5797757" y="5649276"/>
            <a:chExt cx="1895856" cy="79248"/>
          </a:xfrm>
        </p:grpSpPr>
        <p:cxnSp>
          <p:nvCxnSpPr>
            <p:cNvPr id="47" name="Straight Connector 46">
              <a:extLst>
                <a:ext uri="{FF2B5EF4-FFF2-40B4-BE49-F238E27FC236}">
                  <a16:creationId xmlns:a16="http://schemas.microsoft.com/office/drawing/2014/main" id="{D52AC70A-1716-4CFF-9DE6-585D2CEE2F14}"/>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874E049-ADDD-4B4A-AC30-6FAAF6E55B2F}"/>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4F4E41-711C-4503-969B-A4D5DC7BFBE3}"/>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714772F-D1A6-467E-B90B-B0C8B086A6ED}"/>
              </a:ext>
            </a:extLst>
          </p:cNvPr>
          <p:cNvGrpSpPr/>
          <p:nvPr/>
        </p:nvGrpSpPr>
        <p:grpSpPr>
          <a:xfrm>
            <a:off x="6186147" y="3838670"/>
            <a:ext cx="1895856" cy="79248"/>
            <a:chOff x="5797757" y="5649276"/>
            <a:chExt cx="1895856" cy="79248"/>
          </a:xfrm>
        </p:grpSpPr>
        <p:cxnSp>
          <p:nvCxnSpPr>
            <p:cNvPr id="51" name="Straight Connector 50">
              <a:extLst>
                <a:ext uri="{FF2B5EF4-FFF2-40B4-BE49-F238E27FC236}">
                  <a16:creationId xmlns:a16="http://schemas.microsoft.com/office/drawing/2014/main" id="{B424BC9A-B80B-461D-9A3F-D11B54741124}"/>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E6EB277-8EBE-4743-AE6C-BF6EABF52966}"/>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394D87F-C437-405F-92B1-C0E6574795B7}"/>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9525DEB0-6B12-40E7-B9B3-9BCB7B9CB4BE}"/>
              </a:ext>
            </a:extLst>
          </p:cNvPr>
          <p:cNvGrpSpPr/>
          <p:nvPr/>
        </p:nvGrpSpPr>
        <p:grpSpPr>
          <a:xfrm>
            <a:off x="6234915" y="3747515"/>
            <a:ext cx="1895856" cy="79248"/>
            <a:chOff x="5797757" y="5649276"/>
            <a:chExt cx="1895856" cy="79248"/>
          </a:xfrm>
        </p:grpSpPr>
        <p:cxnSp>
          <p:nvCxnSpPr>
            <p:cNvPr id="55" name="Straight Connector 54">
              <a:extLst>
                <a:ext uri="{FF2B5EF4-FFF2-40B4-BE49-F238E27FC236}">
                  <a16:creationId xmlns:a16="http://schemas.microsoft.com/office/drawing/2014/main" id="{61DD8031-49A7-4576-A9BB-1ADA5E0DBDBB}"/>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91585F7-0C88-4708-B19D-5A32C8213954}"/>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C18DDF9F-105A-4C57-B093-31576C3151A4}"/>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EC1EA00-C12F-41E5-B030-9616532D97B1}"/>
              </a:ext>
            </a:extLst>
          </p:cNvPr>
          <p:cNvGrpSpPr/>
          <p:nvPr/>
        </p:nvGrpSpPr>
        <p:grpSpPr>
          <a:xfrm>
            <a:off x="6261039" y="3655698"/>
            <a:ext cx="1895856" cy="79248"/>
            <a:chOff x="5797757" y="5649276"/>
            <a:chExt cx="1895856" cy="79248"/>
          </a:xfrm>
        </p:grpSpPr>
        <p:cxnSp>
          <p:nvCxnSpPr>
            <p:cNvPr id="59" name="Straight Connector 58">
              <a:extLst>
                <a:ext uri="{FF2B5EF4-FFF2-40B4-BE49-F238E27FC236}">
                  <a16:creationId xmlns:a16="http://schemas.microsoft.com/office/drawing/2014/main" id="{98C51515-FFD5-4C63-A0DC-6FA8B7B8F493}"/>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E8CE0E5-17E2-47B4-94A1-DA4959BE7538}"/>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EB35D9D-28D5-46C6-9692-CB6C4A81E5C2}"/>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3A761AE-BD47-4F62-B18E-16FB4EA90F18}"/>
              </a:ext>
            </a:extLst>
          </p:cNvPr>
          <p:cNvGrpSpPr/>
          <p:nvPr/>
        </p:nvGrpSpPr>
        <p:grpSpPr>
          <a:xfrm>
            <a:off x="6254943" y="3564637"/>
            <a:ext cx="1895856" cy="79248"/>
            <a:chOff x="5797757" y="5649276"/>
            <a:chExt cx="1895856" cy="79248"/>
          </a:xfrm>
        </p:grpSpPr>
        <p:cxnSp>
          <p:nvCxnSpPr>
            <p:cNvPr id="63" name="Straight Connector 62">
              <a:extLst>
                <a:ext uri="{FF2B5EF4-FFF2-40B4-BE49-F238E27FC236}">
                  <a16:creationId xmlns:a16="http://schemas.microsoft.com/office/drawing/2014/main" id="{B6DA9E77-3E88-4F92-A8D9-9B2A1AB4BED9}"/>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664B118-187E-4C6E-9109-529451A8360A}"/>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1078C5C-5B37-41AB-922F-38A36364A528}"/>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ECEFE49-7240-4267-9AD0-40DE1ED79CC7}"/>
              </a:ext>
            </a:extLst>
          </p:cNvPr>
          <p:cNvGrpSpPr/>
          <p:nvPr/>
        </p:nvGrpSpPr>
        <p:grpSpPr>
          <a:xfrm>
            <a:off x="6381229" y="3466725"/>
            <a:ext cx="1069366" cy="93226"/>
            <a:chOff x="5797757" y="5649276"/>
            <a:chExt cx="1895856" cy="79248"/>
          </a:xfrm>
        </p:grpSpPr>
        <p:cxnSp>
          <p:nvCxnSpPr>
            <p:cNvPr id="67" name="Straight Connector 66">
              <a:extLst>
                <a:ext uri="{FF2B5EF4-FFF2-40B4-BE49-F238E27FC236}">
                  <a16:creationId xmlns:a16="http://schemas.microsoft.com/office/drawing/2014/main" id="{677E8718-8BA5-4544-B7BA-7305BB844777}"/>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D54F765-9455-4DC6-9872-3F932F244CD2}"/>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23A30690-2FDC-48A1-B49E-6D250B24D8B2}"/>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830E0142-67BC-49A4-B107-D906A24668FC}"/>
              </a:ext>
            </a:extLst>
          </p:cNvPr>
          <p:cNvGrpSpPr/>
          <p:nvPr/>
        </p:nvGrpSpPr>
        <p:grpSpPr>
          <a:xfrm>
            <a:off x="6408737" y="3375283"/>
            <a:ext cx="1069366" cy="93226"/>
            <a:chOff x="5797757" y="5649276"/>
            <a:chExt cx="1895856" cy="79248"/>
          </a:xfrm>
        </p:grpSpPr>
        <p:cxnSp>
          <p:nvCxnSpPr>
            <p:cNvPr id="75" name="Straight Connector 74">
              <a:extLst>
                <a:ext uri="{FF2B5EF4-FFF2-40B4-BE49-F238E27FC236}">
                  <a16:creationId xmlns:a16="http://schemas.microsoft.com/office/drawing/2014/main" id="{B7C453E3-AA1B-4463-B18A-59EBDDE59927}"/>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AEB590B-5F77-464F-BF36-3C4E4BFC0685}"/>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04F188D-5C7D-4E9E-ACBA-70E93E2FAAAB}"/>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2529D0F0-67FC-41B7-B3AE-463246684C9F}"/>
              </a:ext>
            </a:extLst>
          </p:cNvPr>
          <p:cNvGrpSpPr/>
          <p:nvPr/>
        </p:nvGrpSpPr>
        <p:grpSpPr>
          <a:xfrm>
            <a:off x="6463753" y="3288440"/>
            <a:ext cx="1069366" cy="93226"/>
            <a:chOff x="5797757" y="5649276"/>
            <a:chExt cx="1895856" cy="79248"/>
          </a:xfrm>
        </p:grpSpPr>
        <p:cxnSp>
          <p:nvCxnSpPr>
            <p:cNvPr id="79" name="Straight Connector 78">
              <a:extLst>
                <a:ext uri="{FF2B5EF4-FFF2-40B4-BE49-F238E27FC236}">
                  <a16:creationId xmlns:a16="http://schemas.microsoft.com/office/drawing/2014/main" id="{2425D5DF-4E90-4996-A5B0-A62F0B120F47}"/>
                </a:ext>
              </a:extLst>
            </p:cNvPr>
            <p:cNvCxnSpPr>
              <a:cxnSpLocks/>
            </p:cNvCxnSpPr>
            <p:nvPr/>
          </p:nvCxnSpPr>
          <p:spPr>
            <a:xfrm flipV="1">
              <a:off x="5797757" y="5655372"/>
              <a:ext cx="97536" cy="73152"/>
            </a:xfrm>
            <a:prstGeom prst="line">
              <a:avLst/>
            </a:prstGeom>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AF9E6642-CD04-4832-8B50-BE237CA0F6D9}"/>
                </a:ext>
              </a:extLst>
            </p:cNvPr>
            <p:cNvCxnSpPr/>
            <p:nvPr/>
          </p:nvCxnSpPr>
          <p:spPr>
            <a:xfrm>
              <a:off x="5895293" y="5649276"/>
              <a:ext cx="1798320" cy="0"/>
            </a:xfrm>
            <a:prstGeom prst="line">
              <a:avLst/>
            </a:prstGeom>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89DB7BD7-110F-4FAE-990C-2ED897AE80C4}"/>
                </a:ext>
              </a:extLst>
            </p:cNvPr>
            <p:cNvCxnSpPr/>
            <p:nvPr/>
          </p:nvCxnSpPr>
          <p:spPr>
            <a:xfrm>
              <a:off x="5803853" y="5728524"/>
              <a:ext cx="1889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Right Brace 81">
            <a:extLst>
              <a:ext uri="{FF2B5EF4-FFF2-40B4-BE49-F238E27FC236}">
                <a16:creationId xmlns:a16="http://schemas.microsoft.com/office/drawing/2014/main" id="{5DE54EF0-45C5-41D8-8E7B-8CD27A70305B}"/>
              </a:ext>
            </a:extLst>
          </p:cNvPr>
          <p:cNvSpPr/>
          <p:nvPr/>
        </p:nvSpPr>
        <p:spPr>
          <a:xfrm>
            <a:off x="8178889" y="3206496"/>
            <a:ext cx="221428" cy="15605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3" name="TextBox 82">
            <a:extLst>
              <a:ext uri="{FF2B5EF4-FFF2-40B4-BE49-F238E27FC236}">
                <a16:creationId xmlns:a16="http://schemas.microsoft.com/office/drawing/2014/main" id="{E01A38CA-1536-45C0-83D4-167C3B9A9CC1}"/>
              </a:ext>
            </a:extLst>
          </p:cNvPr>
          <p:cNvSpPr txBox="1"/>
          <p:nvPr/>
        </p:nvSpPr>
        <p:spPr>
          <a:xfrm>
            <a:off x="8391435" y="3810538"/>
            <a:ext cx="779219" cy="338554"/>
          </a:xfrm>
          <a:prstGeom prst="rect">
            <a:avLst/>
          </a:prstGeom>
          <a:noFill/>
        </p:spPr>
        <p:txBody>
          <a:bodyPr wrap="square" rtlCol="0">
            <a:spAutoFit/>
          </a:bodyPr>
          <a:lstStyle/>
          <a:p>
            <a:r>
              <a:rPr lang="en-US" sz="800" dirty="0"/>
              <a:t>Unit Self Commitment</a:t>
            </a:r>
          </a:p>
        </p:txBody>
      </p:sp>
      <p:sp>
        <p:nvSpPr>
          <p:cNvPr id="84" name="Right Brace 83">
            <a:extLst>
              <a:ext uri="{FF2B5EF4-FFF2-40B4-BE49-F238E27FC236}">
                <a16:creationId xmlns:a16="http://schemas.microsoft.com/office/drawing/2014/main" id="{0F304EED-C01D-4E50-8BD0-594F107BBD0F}"/>
              </a:ext>
            </a:extLst>
          </p:cNvPr>
          <p:cNvSpPr/>
          <p:nvPr/>
        </p:nvSpPr>
        <p:spPr>
          <a:xfrm rot="5400000">
            <a:off x="6110414" y="4732997"/>
            <a:ext cx="214349" cy="11819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23A2662C-D325-4456-8D89-39E09C4B2874}"/>
              </a:ext>
            </a:extLst>
          </p:cNvPr>
          <p:cNvSpPr txBox="1"/>
          <p:nvPr/>
        </p:nvSpPr>
        <p:spPr>
          <a:xfrm>
            <a:off x="5084806" y="5372477"/>
            <a:ext cx="2827802" cy="954107"/>
          </a:xfrm>
          <a:prstGeom prst="rect">
            <a:avLst/>
          </a:prstGeom>
          <a:noFill/>
        </p:spPr>
        <p:txBody>
          <a:bodyPr wrap="square" rtlCol="0">
            <a:spAutoFit/>
          </a:bodyPr>
          <a:lstStyle/>
          <a:p>
            <a:r>
              <a:rPr lang="en-US" sz="800" dirty="0">
                <a:solidFill>
                  <a:schemeClr val="accent1"/>
                </a:solidFill>
              </a:rPr>
              <a:t>Reg, RRS, ECRS, and NSRS used to cover usual forecast errors, unit trips, reserve replacement and instantaneous variability.  Additional quantities of ECRS and NSRS will be needed to cover unit commitment timing errors or startup failures which may be increased compared to historical quantities due to more MW starting to cover net ramp</a:t>
            </a:r>
          </a:p>
        </p:txBody>
      </p:sp>
      <p:sp>
        <p:nvSpPr>
          <p:cNvPr id="86" name="Right Brace 85">
            <a:extLst>
              <a:ext uri="{FF2B5EF4-FFF2-40B4-BE49-F238E27FC236}">
                <a16:creationId xmlns:a16="http://schemas.microsoft.com/office/drawing/2014/main" id="{5F53EBC5-335F-424D-BD70-EF80EC329736}"/>
              </a:ext>
            </a:extLst>
          </p:cNvPr>
          <p:cNvSpPr/>
          <p:nvPr/>
        </p:nvSpPr>
        <p:spPr>
          <a:xfrm rot="16200000">
            <a:off x="6018386" y="1895756"/>
            <a:ext cx="136749" cy="725228"/>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7" name="TextBox 86">
            <a:extLst>
              <a:ext uri="{FF2B5EF4-FFF2-40B4-BE49-F238E27FC236}">
                <a16:creationId xmlns:a16="http://schemas.microsoft.com/office/drawing/2014/main" id="{97ECEFD2-4F31-4777-930C-AA65AB1FCD63}"/>
              </a:ext>
            </a:extLst>
          </p:cNvPr>
          <p:cNvSpPr txBox="1"/>
          <p:nvPr/>
        </p:nvSpPr>
        <p:spPr>
          <a:xfrm>
            <a:off x="5177383" y="1752339"/>
            <a:ext cx="1924457" cy="338554"/>
          </a:xfrm>
          <a:prstGeom prst="rect">
            <a:avLst/>
          </a:prstGeom>
          <a:solidFill>
            <a:schemeClr val="bg1"/>
          </a:solidFill>
        </p:spPr>
        <p:txBody>
          <a:bodyPr wrap="square" rtlCol="0">
            <a:spAutoFit/>
          </a:bodyPr>
          <a:lstStyle/>
          <a:p>
            <a:r>
              <a:rPr lang="en-US" sz="800" dirty="0">
                <a:solidFill>
                  <a:schemeClr val="accent6"/>
                </a:solidFill>
              </a:rPr>
              <a:t>SCED may need to curtail solar to allow for startup energy.</a:t>
            </a:r>
          </a:p>
        </p:txBody>
      </p:sp>
      <p:sp>
        <p:nvSpPr>
          <p:cNvPr id="3" name="Oval 2">
            <a:extLst>
              <a:ext uri="{FF2B5EF4-FFF2-40B4-BE49-F238E27FC236}">
                <a16:creationId xmlns:a16="http://schemas.microsoft.com/office/drawing/2014/main" id="{1CD1F0E7-A0FF-4E2A-9AF2-84F896B05C78}"/>
              </a:ext>
            </a:extLst>
          </p:cNvPr>
          <p:cNvSpPr/>
          <p:nvPr/>
        </p:nvSpPr>
        <p:spPr>
          <a:xfrm>
            <a:off x="6343811" y="3139729"/>
            <a:ext cx="1247834" cy="491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30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9EE7-25FB-4756-AF03-B31F91C10F69}"/>
              </a:ext>
            </a:extLst>
          </p:cNvPr>
          <p:cNvSpPr>
            <a:spLocks noGrp="1"/>
          </p:cNvSpPr>
          <p:nvPr>
            <p:ph type="title"/>
          </p:nvPr>
        </p:nvSpPr>
        <p:spPr/>
        <p:txBody>
          <a:bodyPr/>
          <a:lstStyle/>
          <a:p>
            <a:r>
              <a:rPr lang="en-US" sz="2400" dirty="0"/>
              <a:t>Potential to support this growth in Solar Capacity</a:t>
            </a:r>
          </a:p>
        </p:txBody>
      </p:sp>
      <p:sp>
        <p:nvSpPr>
          <p:cNvPr id="3" name="Content Placeholder 2">
            <a:extLst>
              <a:ext uri="{FF2B5EF4-FFF2-40B4-BE49-F238E27FC236}">
                <a16:creationId xmlns:a16="http://schemas.microsoft.com/office/drawing/2014/main" id="{6B8DF057-9872-4466-A6B3-9F21FC74812E}"/>
              </a:ext>
            </a:extLst>
          </p:cNvPr>
          <p:cNvSpPr>
            <a:spLocks noGrp="1"/>
          </p:cNvSpPr>
          <p:nvPr>
            <p:ph idx="1"/>
          </p:nvPr>
        </p:nvSpPr>
        <p:spPr/>
        <p:txBody>
          <a:bodyPr/>
          <a:lstStyle/>
          <a:p>
            <a:r>
              <a:rPr lang="en-US" sz="1400" dirty="0"/>
              <a:t>ERCOT may need to consider several changes as the installed capacity for wind and solar increases to these large volumes.</a:t>
            </a:r>
          </a:p>
          <a:p>
            <a:pPr lvl="1"/>
            <a:r>
              <a:rPr lang="en-US" sz="1400" dirty="0"/>
              <a:t>Implement ECRS. Solar ramps are typically shorter in duration and ECRS provides a tool that can help respond to short duration system needs. </a:t>
            </a:r>
          </a:p>
          <a:p>
            <a:pPr lvl="2"/>
            <a:r>
              <a:rPr lang="en-US" sz="1050" dirty="0"/>
              <a:t>The methodology for computing ECRS quantities to account for net load up ramp related concerns should also be revisited.</a:t>
            </a:r>
            <a:endParaRPr lang="en-US" sz="1100" dirty="0"/>
          </a:p>
          <a:p>
            <a:pPr lvl="1"/>
            <a:endParaRPr lang="en-US" sz="1400" dirty="0"/>
          </a:p>
          <a:p>
            <a:pPr lvl="1"/>
            <a:r>
              <a:rPr lang="en-US" sz="1400" dirty="0"/>
              <a:t>Continue to improve intra-hour and hourly wind and solar forecast performance.</a:t>
            </a:r>
          </a:p>
          <a:p>
            <a:pPr lvl="2"/>
            <a:r>
              <a:rPr lang="en-US" sz="1050" dirty="0"/>
              <a:t>Procure a second solar forecast provider.</a:t>
            </a:r>
          </a:p>
          <a:p>
            <a:pPr lvl="2"/>
            <a:r>
              <a:rPr lang="en-US" sz="1050" dirty="0"/>
              <a:t>Add an extreme weather hourly solar forecast model. </a:t>
            </a:r>
          </a:p>
          <a:p>
            <a:pPr marL="342900" lvl="1" indent="0">
              <a:buNone/>
            </a:pPr>
            <a:endParaRPr lang="en-US" sz="1400" dirty="0"/>
          </a:p>
          <a:p>
            <a:pPr lvl="1"/>
            <a:r>
              <a:rPr lang="en-US" sz="1400" dirty="0"/>
              <a:t>Implement tools in ERCOT’s EMS that will provide ability to monitor forecasted net load ramp and ramping capability of available resources.</a:t>
            </a:r>
          </a:p>
          <a:p>
            <a:pPr lvl="1"/>
            <a:endParaRPr lang="en-US" sz="1400" dirty="0"/>
          </a:p>
          <a:p>
            <a:pPr lvl="1"/>
            <a:r>
              <a:rPr lang="en-US" sz="1400" dirty="0"/>
              <a:t>Reevaluate if the load, wind and solar forecasts inputs used for Reliability Unit Commitment (RUC) assessments should be adjusted such that the highest net load forecast expected within the Operating Hour is studied. </a:t>
            </a:r>
          </a:p>
          <a:p>
            <a:pPr lvl="2"/>
            <a:endParaRPr lang="en-US" sz="1200" dirty="0"/>
          </a:p>
          <a:p>
            <a:pPr lvl="1"/>
            <a:r>
              <a:rPr lang="en-US" sz="1400" dirty="0"/>
              <a:t>Monitor market pricing outcomes to ensure these align with reliability needs.</a:t>
            </a:r>
          </a:p>
          <a:p>
            <a:pPr lvl="1"/>
            <a:endParaRPr lang="en-US" sz="1400" dirty="0"/>
          </a:p>
          <a:p>
            <a:pPr lvl="1"/>
            <a:endParaRPr lang="en-US" sz="1400" dirty="0"/>
          </a:p>
          <a:p>
            <a:endParaRPr lang="en-US" dirty="0"/>
          </a:p>
        </p:txBody>
      </p:sp>
      <p:sp>
        <p:nvSpPr>
          <p:cNvPr id="4" name="Slide Number Placeholder 3">
            <a:extLst>
              <a:ext uri="{FF2B5EF4-FFF2-40B4-BE49-F238E27FC236}">
                <a16:creationId xmlns:a16="http://schemas.microsoft.com/office/drawing/2014/main" id="{601CC8D6-7412-42EF-A26A-222EEE360480}"/>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384383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8500-559A-41FD-98F8-D415400E5D63}"/>
              </a:ext>
            </a:extLst>
          </p:cNvPr>
          <p:cNvSpPr>
            <a:spLocks noGrp="1"/>
          </p:cNvSpPr>
          <p:nvPr>
            <p:ph type="title"/>
          </p:nvPr>
        </p:nvSpPr>
        <p:spPr/>
        <p:txBody>
          <a:bodyPr/>
          <a:lstStyle/>
          <a:p>
            <a:r>
              <a:rPr lang="en-US" sz="2800" dirty="0"/>
              <a:t>Summary</a:t>
            </a:r>
          </a:p>
        </p:txBody>
      </p:sp>
      <p:sp>
        <p:nvSpPr>
          <p:cNvPr id="3" name="Content Placeholder 2">
            <a:extLst>
              <a:ext uri="{FF2B5EF4-FFF2-40B4-BE49-F238E27FC236}">
                <a16:creationId xmlns:a16="http://schemas.microsoft.com/office/drawing/2014/main" id="{473FF50C-DAB0-4B1B-BE43-D6E9E4A95102}"/>
              </a:ext>
            </a:extLst>
          </p:cNvPr>
          <p:cNvSpPr>
            <a:spLocks noGrp="1"/>
          </p:cNvSpPr>
          <p:nvPr>
            <p:ph idx="1"/>
          </p:nvPr>
        </p:nvSpPr>
        <p:spPr>
          <a:xfrm>
            <a:off x="304800" y="855406"/>
            <a:ext cx="3931920" cy="5064627"/>
          </a:xfrm>
        </p:spPr>
        <p:txBody>
          <a:bodyPr/>
          <a:lstStyle/>
          <a:p>
            <a:r>
              <a:rPr lang="en-US" sz="1400" dirty="0"/>
              <a:t>With increase in installed solar capacities, there are substantial changes in net load that can be expected (specially in Winter, Spring and late Summer).</a:t>
            </a:r>
          </a:p>
          <a:p>
            <a:pPr lvl="1"/>
            <a:r>
              <a:rPr lang="en-US" sz="1200" dirty="0"/>
              <a:t>Seasonal and temporal variations in net load ramp direction and magnitude can be expected. </a:t>
            </a:r>
          </a:p>
          <a:p>
            <a:pPr lvl="1"/>
            <a:endParaRPr lang="en-US" sz="1200" dirty="0"/>
          </a:p>
          <a:p>
            <a:pPr lvl="1"/>
            <a:r>
              <a:rPr lang="en-US" sz="1200" dirty="0"/>
              <a:t>Larger net load up ramps are likely to be correlated with sunset hours.</a:t>
            </a:r>
          </a:p>
          <a:p>
            <a:pPr lvl="2"/>
            <a:r>
              <a:rPr lang="en-US" sz="1000" dirty="0"/>
              <a:t>Based on 2020 load, wind and solar profile i.e. weather data, extremely large net load up ramps tend to occur a small portion time (less than 10%).</a:t>
            </a:r>
          </a:p>
          <a:p>
            <a:pPr lvl="2"/>
            <a:endParaRPr lang="en-US" sz="1000" dirty="0"/>
          </a:p>
          <a:p>
            <a:pPr lvl="1"/>
            <a:r>
              <a:rPr lang="en-US" sz="1200" dirty="0"/>
              <a:t>ERCOT grid and market operations are expected to (and/or should) evolve to support these changes in net load.</a:t>
            </a:r>
          </a:p>
          <a:p>
            <a:pPr lvl="2"/>
            <a:r>
              <a:rPr lang="en-US" sz="1000" dirty="0"/>
              <a:t>Timing of implementing some of the changes that have already been approved in the Stakeholder process may need to be revisited.</a:t>
            </a:r>
          </a:p>
          <a:p>
            <a:pPr lvl="1"/>
            <a:endParaRPr lang="en-US" sz="1200" dirty="0"/>
          </a:p>
          <a:p>
            <a:pPr lvl="1"/>
            <a:endParaRPr lang="en-US" sz="1200" dirty="0"/>
          </a:p>
          <a:p>
            <a:pPr lvl="1"/>
            <a:endParaRPr lang="en-US" sz="1200" dirty="0"/>
          </a:p>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9C10C6EC-0B66-45A4-AA28-29202FA4BA49}"/>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
        <p:nvSpPr>
          <p:cNvPr id="11" name="Content Placeholder 2">
            <a:extLst>
              <a:ext uri="{FF2B5EF4-FFF2-40B4-BE49-F238E27FC236}">
                <a16:creationId xmlns:a16="http://schemas.microsoft.com/office/drawing/2014/main" id="{97C29EC7-CD5D-482D-A146-A1F1FE0036DD}"/>
              </a:ext>
            </a:extLst>
          </p:cNvPr>
          <p:cNvSpPr txBox="1">
            <a:spLocks/>
          </p:cNvSpPr>
          <p:nvPr/>
        </p:nvSpPr>
        <p:spPr>
          <a:xfrm>
            <a:off x="4353560" y="4422263"/>
            <a:ext cx="4673600" cy="713618"/>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2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r>
              <a:rPr lang="en-US" sz="1050" dirty="0">
                <a:solidFill>
                  <a:srgbClr val="FF0000"/>
                </a:solidFill>
              </a:rPr>
              <a:t>*</a:t>
            </a:r>
            <a:r>
              <a:rPr lang="en-US" sz="900" dirty="0"/>
              <a:t>Note: Slide 2 outlines the assumptions that were used in this assessment. This analysis is based on extrapolating the wind and solar generation profiles from 2020. The locations of future solar farms (geographic effect), wind/solar curtailment and dispatch of other resources will change the actual net load ramps the grid experiences.</a:t>
            </a:r>
          </a:p>
        </p:txBody>
      </p:sp>
      <p:graphicFrame>
        <p:nvGraphicFramePr>
          <p:cNvPr id="6" name="Table 5">
            <a:extLst>
              <a:ext uri="{FF2B5EF4-FFF2-40B4-BE49-F238E27FC236}">
                <a16:creationId xmlns:a16="http://schemas.microsoft.com/office/drawing/2014/main" id="{E11139F4-DF28-4157-BF30-F7E028ADF430}"/>
              </a:ext>
            </a:extLst>
          </p:cNvPr>
          <p:cNvGraphicFramePr>
            <a:graphicFrameLocks noGrp="1"/>
          </p:cNvGraphicFramePr>
          <p:nvPr>
            <p:extLst>
              <p:ext uri="{D42A27DB-BD31-4B8C-83A1-F6EECF244321}">
                <p14:modId xmlns:p14="http://schemas.microsoft.com/office/powerpoint/2010/main" val="553257142"/>
              </p:ext>
            </p:extLst>
          </p:nvPr>
        </p:nvGraphicFramePr>
        <p:xfrm>
          <a:off x="4353560" y="855406"/>
          <a:ext cx="4673600" cy="3473450"/>
        </p:xfrm>
        <a:graphic>
          <a:graphicData uri="http://schemas.openxmlformats.org/drawingml/2006/table">
            <a:tbl>
              <a:tblPr/>
              <a:tblGrid>
                <a:gridCol w="609600">
                  <a:extLst>
                    <a:ext uri="{9D8B030D-6E8A-4147-A177-3AD203B41FA5}">
                      <a16:colId xmlns:a16="http://schemas.microsoft.com/office/drawing/2014/main" val="2998587999"/>
                    </a:ext>
                  </a:extLst>
                </a:gridCol>
                <a:gridCol w="774700">
                  <a:extLst>
                    <a:ext uri="{9D8B030D-6E8A-4147-A177-3AD203B41FA5}">
                      <a16:colId xmlns:a16="http://schemas.microsoft.com/office/drawing/2014/main" val="4131141368"/>
                    </a:ext>
                  </a:extLst>
                </a:gridCol>
                <a:gridCol w="774700">
                  <a:extLst>
                    <a:ext uri="{9D8B030D-6E8A-4147-A177-3AD203B41FA5}">
                      <a16:colId xmlns:a16="http://schemas.microsoft.com/office/drawing/2014/main" val="3722770938"/>
                    </a:ext>
                  </a:extLst>
                </a:gridCol>
                <a:gridCol w="838200">
                  <a:extLst>
                    <a:ext uri="{9D8B030D-6E8A-4147-A177-3AD203B41FA5}">
                      <a16:colId xmlns:a16="http://schemas.microsoft.com/office/drawing/2014/main" val="1502611368"/>
                    </a:ext>
                  </a:extLst>
                </a:gridCol>
                <a:gridCol w="838200">
                  <a:extLst>
                    <a:ext uri="{9D8B030D-6E8A-4147-A177-3AD203B41FA5}">
                      <a16:colId xmlns:a16="http://schemas.microsoft.com/office/drawing/2014/main" val="3191659470"/>
                    </a:ext>
                  </a:extLst>
                </a:gridCol>
                <a:gridCol w="838200">
                  <a:extLst>
                    <a:ext uri="{9D8B030D-6E8A-4147-A177-3AD203B41FA5}">
                      <a16:colId xmlns:a16="http://schemas.microsoft.com/office/drawing/2014/main" val="975775386"/>
                    </a:ext>
                  </a:extLst>
                </a:gridCol>
              </a:tblGrid>
              <a:tr h="190500">
                <a:tc gridSpan="6">
                  <a:txBody>
                    <a:bodyPr/>
                    <a:lstStyle/>
                    <a:p>
                      <a:pPr algn="ctr" rtl="0" fontAlgn="ctr"/>
                      <a:r>
                        <a:rPr lang="en-US" sz="1000" b="1" i="0" u="none" strike="noStrike">
                          <a:solidFill>
                            <a:srgbClr val="FFFFFF"/>
                          </a:solidFill>
                          <a:effectLst/>
                          <a:latin typeface="Arial" panose="020B0604020202020204" pitchFamily="34" charset="0"/>
                        </a:rPr>
                        <a:t>Max Net Load Up Change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6719277"/>
                  </a:ext>
                </a:extLst>
              </a:tr>
              <a:tr h="196850">
                <a:tc>
                  <a:txBody>
                    <a:bodyPr/>
                    <a:lstStyle/>
                    <a:p>
                      <a:pPr algn="ctr" rtl="0" fontAlgn="ctr"/>
                      <a:r>
                        <a:rPr lang="en-US" sz="900" b="0" i="0" u="none" strike="noStrike">
                          <a:solidFill>
                            <a:srgbClr val="FFFFFF"/>
                          </a:solidFill>
                          <a:effectLst/>
                          <a:latin typeface="Arial" panose="020B0604020202020204" pitchFamily="34" charset="0"/>
                        </a:rPr>
                        <a:t>Scenario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5-min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dirty="0">
                          <a:solidFill>
                            <a:srgbClr val="FFFFFF"/>
                          </a:solidFill>
                          <a:effectLst/>
                          <a:latin typeface="Arial" panose="020B0604020202020204" pitchFamily="34" charset="0"/>
                        </a:rPr>
                        <a:t>30-min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60-min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180-min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2032891781"/>
                  </a:ext>
                </a:extLst>
              </a:tr>
              <a:tr h="196850">
                <a:tc>
                  <a:txBody>
                    <a:bodyPr/>
                    <a:lstStyle/>
                    <a:p>
                      <a:pPr algn="ctr" rtl="0" fontAlgn="ctr"/>
                      <a:r>
                        <a:rPr lang="en-US" sz="900" b="0" i="0" u="none" strike="noStrike">
                          <a:solidFill>
                            <a:srgbClr val="FFFFFF"/>
                          </a:solidFill>
                          <a:effectLst/>
                          <a:latin typeface="Arial" panose="020B0604020202020204" pitchFamily="34" charset="0"/>
                        </a:rPr>
                        <a:t>2020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1094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US" sz="1000" b="0" i="0" u="none" strike="noStrike">
                          <a:solidFill>
                            <a:srgbClr val="000000"/>
                          </a:solidFill>
                          <a:effectLst/>
                          <a:latin typeface="Arial" panose="020B0604020202020204" pitchFamily="34" charset="0"/>
                        </a:rPr>
                        <a:t>2154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8C47C"/>
                    </a:solidFill>
                  </a:tcPr>
                </a:tc>
                <a:tc>
                  <a:txBody>
                    <a:bodyPr/>
                    <a:lstStyle/>
                    <a:p>
                      <a:pPr algn="ctr" rtl="0" fontAlgn="ctr"/>
                      <a:r>
                        <a:rPr lang="en-US" sz="1000" b="0" i="0" u="none" strike="noStrike">
                          <a:solidFill>
                            <a:srgbClr val="000000"/>
                          </a:solidFill>
                          <a:effectLst/>
                          <a:latin typeface="Arial" panose="020B0604020202020204" pitchFamily="34" charset="0"/>
                        </a:rPr>
                        <a:t>5944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A80"/>
                    </a:solidFill>
                  </a:tcPr>
                </a:tc>
                <a:tc>
                  <a:txBody>
                    <a:bodyPr/>
                    <a:lstStyle/>
                    <a:p>
                      <a:pPr algn="ctr" rtl="0" fontAlgn="ctr"/>
                      <a:r>
                        <a:rPr lang="en-US" sz="1000" b="0" i="0" u="none" strike="noStrike">
                          <a:solidFill>
                            <a:srgbClr val="000000"/>
                          </a:solidFill>
                          <a:effectLst/>
                          <a:latin typeface="Arial" panose="020B0604020202020204" pitchFamily="34" charset="0"/>
                        </a:rPr>
                        <a:t>10595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483"/>
                    </a:solidFill>
                  </a:tcPr>
                </a:tc>
                <a:tc>
                  <a:txBody>
                    <a:bodyPr/>
                    <a:lstStyle/>
                    <a:p>
                      <a:pPr algn="ctr" rtl="0" fontAlgn="ctr"/>
                      <a:r>
                        <a:rPr lang="en-US" sz="1000" b="0" i="0" u="none" strike="noStrike">
                          <a:solidFill>
                            <a:srgbClr val="000000"/>
                          </a:solidFill>
                          <a:effectLst/>
                          <a:latin typeface="Arial" panose="020B0604020202020204" pitchFamily="34" charset="0"/>
                        </a:rPr>
                        <a:t>19191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17C"/>
                    </a:solidFill>
                  </a:tcPr>
                </a:tc>
                <a:extLst>
                  <a:ext uri="{0D108BD9-81ED-4DB2-BD59-A6C34878D82A}">
                    <a16:rowId xmlns:a16="http://schemas.microsoft.com/office/drawing/2014/main" val="3104203683"/>
                  </a:ext>
                </a:extLst>
              </a:tr>
              <a:tr h="190500">
                <a:tc>
                  <a:txBody>
                    <a:bodyPr/>
                    <a:lstStyle/>
                    <a:p>
                      <a:pPr algn="ctr" rtl="0" fontAlgn="ctr"/>
                      <a:r>
                        <a:rPr lang="en-US" sz="900" b="0" i="0" u="none" strike="noStrike">
                          <a:solidFill>
                            <a:srgbClr val="FFFFFF"/>
                          </a:solidFill>
                          <a:effectLst/>
                          <a:latin typeface="Arial" panose="020B0604020202020204" pitchFamily="34" charset="0"/>
                        </a:rPr>
                        <a:t>10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1436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9BF7B"/>
                    </a:solidFill>
                  </a:tcPr>
                </a:tc>
                <a:tc>
                  <a:txBody>
                    <a:bodyPr/>
                    <a:lstStyle/>
                    <a:p>
                      <a:pPr algn="ctr" rtl="0" fontAlgn="ctr"/>
                      <a:r>
                        <a:rPr lang="en-US" sz="1000" b="0" i="0" u="none" strike="noStrike">
                          <a:solidFill>
                            <a:srgbClr val="000000"/>
                          </a:solidFill>
                          <a:effectLst/>
                          <a:latin typeface="Arial" panose="020B0604020202020204" pitchFamily="34" charset="0"/>
                        </a:rPr>
                        <a:t>2571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C67C"/>
                    </a:solidFill>
                  </a:tcPr>
                </a:tc>
                <a:tc>
                  <a:txBody>
                    <a:bodyPr/>
                    <a:lstStyle/>
                    <a:p>
                      <a:pPr algn="ctr" rtl="0" fontAlgn="ctr"/>
                      <a:r>
                        <a:rPr lang="en-US" sz="1000" b="0" i="0" u="none" strike="noStrike">
                          <a:solidFill>
                            <a:srgbClr val="000000"/>
                          </a:solidFill>
                          <a:effectLst/>
                          <a:latin typeface="Arial" panose="020B0604020202020204" pitchFamily="34" charset="0"/>
                        </a:rPr>
                        <a:t>7302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282"/>
                    </a:solidFill>
                  </a:tcPr>
                </a:tc>
                <a:tc>
                  <a:txBody>
                    <a:bodyPr/>
                    <a:lstStyle/>
                    <a:p>
                      <a:pPr algn="ctr" rtl="0" fontAlgn="ctr"/>
                      <a:r>
                        <a:rPr lang="en-US" sz="1000" b="0" i="0" u="none" strike="noStrike">
                          <a:solidFill>
                            <a:srgbClr val="000000"/>
                          </a:solidFill>
                          <a:effectLst/>
                          <a:latin typeface="Arial" panose="020B0604020202020204" pitchFamily="34" charset="0"/>
                        </a:rPr>
                        <a:t>12981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B81"/>
                    </a:solidFill>
                  </a:tcPr>
                </a:tc>
                <a:tc>
                  <a:txBody>
                    <a:bodyPr/>
                    <a:lstStyle/>
                    <a:p>
                      <a:pPr algn="ctr" rtl="0" fontAlgn="ctr"/>
                      <a:r>
                        <a:rPr lang="en-US" sz="1000" b="0" i="0" u="none" strike="noStrike">
                          <a:solidFill>
                            <a:srgbClr val="000000"/>
                          </a:solidFill>
                          <a:effectLst/>
                          <a:latin typeface="Arial" panose="020B0604020202020204" pitchFamily="34" charset="0"/>
                        </a:rPr>
                        <a:t>22722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37A"/>
                    </a:solidFill>
                  </a:tcPr>
                </a:tc>
                <a:extLst>
                  <a:ext uri="{0D108BD9-81ED-4DB2-BD59-A6C34878D82A}">
                    <a16:rowId xmlns:a16="http://schemas.microsoft.com/office/drawing/2014/main" val="981532078"/>
                  </a:ext>
                </a:extLst>
              </a:tr>
              <a:tr h="190500">
                <a:tc>
                  <a:txBody>
                    <a:bodyPr/>
                    <a:lstStyle/>
                    <a:p>
                      <a:pPr algn="ctr" rtl="0" fontAlgn="ctr"/>
                      <a:r>
                        <a:rPr lang="en-US" sz="900" b="0" i="0" u="none" strike="noStrike">
                          <a:solidFill>
                            <a:srgbClr val="FFFFFF"/>
                          </a:solidFill>
                          <a:effectLst/>
                          <a:latin typeface="Arial" panose="020B0604020202020204" pitchFamily="34" charset="0"/>
                        </a:rPr>
                        <a:t>20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3664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CC7D"/>
                    </a:solidFill>
                  </a:tcPr>
                </a:tc>
                <a:tc>
                  <a:txBody>
                    <a:bodyPr/>
                    <a:lstStyle/>
                    <a:p>
                      <a:pPr algn="ctr" rtl="0" fontAlgn="ctr"/>
                      <a:r>
                        <a:rPr lang="en-US" sz="1000" b="0" i="0" u="none" strike="noStrike">
                          <a:solidFill>
                            <a:srgbClr val="000000"/>
                          </a:solidFill>
                          <a:effectLst/>
                          <a:latin typeface="Arial" panose="020B0604020202020204" pitchFamily="34" charset="0"/>
                        </a:rPr>
                        <a:t>5343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D67F"/>
                    </a:solidFill>
                  </a:tcPr>
                </a:tc>
                <a:tc>
                  <a:txBody>
                    <a:bodyPr/>
                    <a:lstStyle/>
                    <a:p>
                      <a:pPr algn="ctr" rtl="0" fontAlgn="ctr"/>
                      <a:r>
                        <a:rPr lang="en-US" sz="1000" b="0" i="0" u="none" strike="noStrike">
                          <a:solidFill>
                            <a:srgbClr val="000000"/>
                          </a:solidFill>
                          <a:effectLst/>
                          <a:latin typeface="Arial" panose="020B0604020202020204" pitchFamily="34" charset="0"/>
                        </a:rPr>
                        <a:t>9672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84"/>
                    </a:solidFill>
                  </a:tcPr>
                </a:tc>
                <a:tc>
                  <a:txBody>
                    <a:bodyPr/>
                    <a:lstStyle/>
                    <a:p>
                      <a:pPr algn="ctr" rtl="0" fontAlgn="ctr"/>
                      <a:r>
                        <a:rPr lang="en-US" sz="1000" b="0" i="0" u="none" strike="noStrike">
                          <a:solidFill>
                            <a:srgbClr val="000000"/>
                          </a:solidFill>
                          <a:effectLst/>
                          <a:latin typeface="Arial" panose="020B0604020202020204" pitchFamily="34" charset="0"/>
                        </a:rPr>
                        <a:t>17601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C87E"/>
                    </a:solidFill>
                  </a:tcPr>
                </a:tc>
                <a:tc>
                  <a:txBody>
                    <a:bodyPr/>
                    <a:lstStyle/>
                    <a:p>
                      <a:pPr algn="ctr" rtl="0" fontAlgn="ctr"/>
                      <a:r>
                        <a:rPr lang="en-US" sz="1000" b="0" i="0" u="none" strike="noStrike">
                          <a:solidFill>
                            <a:srgbClr val="000000"/>
                          </a:solidFill>
                          <a:effectLst/>
                          <a:latin typeface="Arial" panose="020B0604020202020204" pitchFamily="34" charset="0"/>
                        </a:rPr>
                        <a:t>31998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8D72"/>
                    </a:solidFill>
                  </a:tcPr>
                </a:tc>
                <a:extLst>
                  <a:ext uri="{0D108BD9-81ED-4DB2-BD59-A6C34878D82A}">
                    <a16:rowId xmlns:a16="http://schemas.microsoft.com/office/drawing/2014/main" val="39909109"/>
                  </a:ext>
                </a:extLst>
              </a:tr>
              <a:tr h="190500">
                <a:tc>
                  <a:txBody>
                    <a:bodyPr/>
                    <a:lstStyle/>
                    <a:p>
                      <a:pPr algn="ctr" rtl="0" fontAlgn="ctr"/>
                      <a:r>
                        <a:rPr lang="en-US" sz="900" b="0" i="0" u="none" strike="noStrike">
                          <a:solidFill>
                            <a:srgbClr val="FFFFFF"/>
                          </a:solidFill>
                          <a:effectLst/>
                          <a:latin typeface="Arial" panose="020B0604020202020204" pitchFamily="34" charset="0"/>
                        </a:rPr>
                        <a:t>30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5466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AD780"/>
                    </a:solidFill>
                  </a:tcPr>
                </a:tc>
                <a:tc>
                  <a:txBody>
                    <a:bodyPr/>
                    <a:lstStyle/>
                    <a:p>
                      <a:pPr algn="ctr" rtl="0" fontAlgn="ctr"/>
                      <a:r>
                        <a:rPr lang="en-US" sz="1000" b="0" i="0" u="none" strike="noStrike">
                          <a:solidFill>
                            <a:srgbClr val="000000"/>
                          </a:solidFill>
                          <a:effectLst/>
                          <a:latin typeface="Arial" panose="020B0604020202020204" pitchFamily="34" charset="0"/>
                        </a:rPr>
                        <a:t>8022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683"/>
                    </a:solidFill>
                  </a:tcPr>
                </a:tc>
                <a:tc>
                  <a:txBody>
                    <a:bodyPr/>
                    <a:lstStyle/>
                    <a:p>
                      <a:pPr algn="ctr" rtl="0" fontAlgn="ctr"/>
                      <a:r>
                        <a:rPr lang="en-US" sz="1000" b="0" i="0" u="none" strike="noStrike">
                          <a:solidFill>
                            <a:srgbClr val="000000"/>
                          </a:solidFill>
                          <a:effectLst/>
                          <a:latin typeface="Arial" panose="020B0604020202020204" pitchFamily="34" charset="0"/>
                        </a:rPr>
                        <a:t>12259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E82"/>
                    </a:solidFill>
                  </a:tcPr>
                </a:tc>
                <a:tc>
                  <a:txBody>
                    <a:bodyPr/>
                    <a:lstStyle/>
                    <a:p>
                      <a:pPr algn="ctr" rtl="0" fontAlgn="ctr"/>
                      <a:r>
                        <a:rPr lang="en-US" sz="1000" b="0" i="0" u="none" strike="noStrike">
                          <a:solidFill>
                            <a:srgbClr val="000000"/>
                          </a:solidFill>
                          <a:effectLst/>
                          <a:latin typeface="Arial" panose="020B0604020202020204" pitchFamily="34" charset="0"/>
                        </a:rPr>
                        <a:t>22417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47A"/>
                    </a:solidFill>
                  </a:tcPr>
                </a:tc>
                <a:tc>
                  <a:txBody>
                    <a:bodyPr/>
                    <a:lstStyle/>
                    <a:p>
                      <a:pPr algn="ctr" rtl="0" fontAlgn="ctr"/>
                      <a:r>
                        <a:rPr lang="en-US" sz="1000" b="0" i="0" u="none" strike="noStrike">
                          <a:solidFill>
                            <a:srgbClr val="000000"/>
                          </a:solidFill>
                          <a:effectLst/>
                          <a:latin typeface="Arial" panose="020B0604020202020204" pitchFamily="34" charset="0"/>
                        </a:rPr>
                        <a:t>40684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1244695539"/>
                  </a:ext>
                </a:extLst>
              </a:tr>
              <a:tr h="190500">
                <a:tc gridSpan="6">
                  <a:txBody>
                    <a:bodyPr/>
                    <a:lstStyle/>
                    <a:p>
                      <a:pPr algn="ctr" rtl="0" fontAlgn="ctr"/>
                      <a:r>
                        <a:rPr lang="en-US" sz="1000" b="1" i="0" u="none" strike="noStrike">
                          <a:solidFill>
                            <a:srgbClr val="FFFFFF"/>
                          </a:solidFill>
                          <a:effectLst/>
                          <a:latin typeface="Arial" panose="020B0604020202020204" pitchFamily="34" charset="0"/>
                        </a:rPr>
                        <a:t>98th Percentile Net Load Up Change (MW)*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5295132"/>
                  </a:ext>
                </a:extLst>
              </a:tr>
              <a:tr h="196850">
                <a:tc>
                  <a:txBody>
                    <a:bodyPr/>
                    <a:lstStyle/>
                    <a:p>
                      <a:pPr algn="ctr" rtl="0" fontAlgn="ctr"/>
                      <a:r>
                        <a:rPr lang="en-US" sz="900" b="0" i="0" u="none" strike="noStrike">
                          <a:solidFill>
                            <a:srgbClr val="FFFFFF"/>
                          </a:solidFill>
                          <a:effectLst/>
                          <a:latin typeface="Arial" panose="020B0604020202020204" pitchFamily="34" charset="0"/>
                        </a:rPr>
                        <a:t>Scenario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5-min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30-min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60-min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180-min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696630736"/>
                  </a:ext>
                </a:extLst>
              </a:tr>
              <a:tr h="196850">
                <a:tc>
                  <a:txBody>
                    <a:bodyPr/>
                    <a:lstStyle/>
                    <a:p>
                      <a:pPr algn="ctr" rtl="0" fontAlgn="ctr"/>
                      <a:r>
                        <a:rPr lang="en-US" sz="900" b="0" i="0" u="none" strike="noStrike">
                          <a:solidFill>
                            <a:srgbClr val="FFFFFF"/>
                          </a:solidFill>
                          <a:effectLst/>
                          <a:latin typeface="Arial" panose="020B0604020202020204" pitchFamily="34" charset="0"/>
                        </a:rPr>
                        <a:t>2020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729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US" sz="1000" b="0" i="0" u="none" strike="noStrike">
                          <a:solidFill>
                            <a:srgbClr val="000000"/>
                          </a:solidFill>
                          <a:effectLst/>
                          <a:latin typeface="Arial" panose="020B0604020202020204" pitchFamily="34" charset="0"/>
                        </a:rPr>
                        <a:t>1265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5C37C"/>
                    </a:solidFill>
                  </a:tcPr>
                </a:tc>
                <a:tc>
                  <a:txBody>
                    <a:bodyPr/>
                    <a:lstStyle/>
                    <a:p>
                      <a:pPr algn="ctr" rtl="0" fontAlgn="ctr"/>
                      <a:r>
                        <a:rPr lang="en-US" sz="1000" b="0" i="0" u="none" strike="noStrike">
                          <a:solidFill>
                            <a:srgbClr val="000000"/>
                          </a:solidFill>
                          <a:effectLst/>
                          <a:latin typeface="Arial" panose="020B0604020202020204" pitchFamily="34" charset="0"/>
                        </a:rPr>
                        <a:t>3290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9D67F"/>
                    </a:solidFill>
                  </a:tcPr>
                </a:tc>
                <a:tc>
                  <a:txBody>
                    <a:bodyPr/>
                    <a:lstStyle/>
                    <a:p>
                      <a:pPr algn="ctr" rtl="0" fontAlgn="ctr"/>
                      <a:r>
                        <a:rPr lang="en-US" sz="1000" b="0" i="0" u="none" strike="noStrike">
                          <a:solidFill>
                            <a:srgbClr val="000000"/>
                          </a:solidFill>
                          <a:effectLst/>
                          <a:latin typeface="Arial" panose="020B0604020202020204" pitchFamily="34" charset="0"/>
                        </a:rPr>
                        <a:t>6442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483"/>
                    </a:solidFill>
                  </a:tcPr>
                </a:tc>
                <a:tc>
                  <a:txBody>
                    <a:bodyPr/>
                    <a:lstStyle/>
                    <a:p>
                      <a:pPr algn="ctr" rtl="0" fontAlgn="ctr"/>
                      <a:r>
                        <a:rPr lang="en-US" sz="1000" b="0" i="0" u="none" strike="noStrike">
                          <a:solidFill>
                            <a:srgbClr val="000000"/>
                          </a:solidFill>
                          <a:effectLst/>
                          <a:latin typeface="Arial" panose="020B0604020202020204" pitchFamily="34" charset="0"/>
                        </a:rPr>
                        <a:t>16763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276"/>
                    </a:solidFill>
                  </a:tcPr>
                </a:tc>
                <a:extLst>
                  <a:ext uri="{0D108BD9-81ED-4DB2-BD59-A6C34878D82A}">
                    <a16:rowId xmlns:a16="http://schemas.microsoft.com/office/drawing/2014/main" val="973856241"/>
                  </a:ext>
                </a:extLst>
              </a:tr>
              <a:tr h="190500">
                <a:tc>
                  <a:txBody>
                    <a:bodyPr/>
                    <a:lstStyle/>
                    <a:p>
                      <a:pPr algn="ctr" rtl="0" fontAlgn="ctr"/>
                      <a:r>
                        <a:rPr lang="en-US" sz="900" b="0" i="0" u="none" strike="noStrike">
                          <a:solidFill>
                            <a:srgbClr val="FFFFFF"/>
                          </a:solidFill>
                          <a:effectLst/>
                          <a:latin typeface="Arial" panose="020B0604020202020204" pitchFamily="34" charset="0"/>
                        </a:rPr>
                        <a:t>10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899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8BF7B"/>
                    </a:solidFill>
                  </a:tcPr>
                </a:tc>
                <a:tc>
                  <a:txBody>
                    <a:bodyPr/>
                    <a:lstStyle/>
                    <a:p>
                      <a:pPr algn="ctr" rtl="0" fontAlgn="ctr"/>
                      <a:r>
                        <a:rPr lang="en-US" sz="1000" b="0" i="0" u="none" strike="noStrike">
                          <a:solidFill>
                            <a:srgbClr val="000000"/>
                          </a:solidFill>
                          <a:effectLst/>
                          <a:latin typeface="Arial" panose="020B0604020202020204" pitchFamily="34" charset="0"/>
                        </a:rPr>
                        <a:t>1489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C57C"/>
                    </a:solidFill>
                  </a:tcPr>
                </a:tc>
                <a:tc>
                  <a:txBody>
                    <a:bodyPr/>
                    <a:lstStyle/>
                    <a:p>
                      <a:pPr algn="ctr" rtl="0" fontAlgn="ctr"/>
                      <a:r>
                        <a:rPr lang="en-US" sz="1000" b="0" i="0" u="none" strike="noStrike">
                          <a:solidFill>
                            <a:srgbClr val="000000"/>
                          </a:solidFill>
                          <a:effectLst/>
                          <a:latin typeface="Arial" panose="020B0604020202020204" pitchFamily="34" charset="0"/>
                        </a:rPr>
                        <a:t>3604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980"/>
                    </a:solidFill>
                  </a:tcPr>
                </a:tc>
                <a:tc>
                  <a:txBody>
                    <a:bodyPr/>
                    <a:lstStyle/>
                    <a:p>
                      <a:pPr algn="ctr" rtl="0" fontAlgn="ctr"/>
                      <a:r>
                        <a:rPr lang="en-US" sz="1000" b="0" i="0" u="none" strike="noStrike">
                          <a:solidFill>
                            <a:srgbClr val="000000"/>
                          </a:solidFill>
                          <a:effectLst/>
                          <a:latin typeface="Arial" panose="020B0604020202020204" pitchFamily="34" charset="0"/>
                        </a:rPr>
                        <a:t>6884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283"/>
                    </a:solidFill>
                  </a:tcPr>
                </a:tc>
                <a:tc>
                  <a:txBody>
                    <a:bodyPr/>
                    <a:lstStyle/>
                    <a:p>
                      <a:pPr algn="ctr" rtl="0" fontAlgn="ctr"/>
                      <a:r>
                        <a:rPr lang="en-US" sz="1000" b="0" i="0" u="none" strike="noStrike">
                          <a:solidFill>
                            <a:srgbClr val="000000"/>
                          </a:solidFill>
                          <a:effectLst/>
                          <a:latin typeface="Arial" panose="020B0604020202020204" pitchFamily="34" charset="0"/>
                        </a:rPr>
                        <a:t>17381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E76"/>
                    </a:solidFill>
                  </a:tcPr>
                </a:tc>
                <a:extLst>
                  <a:ext uri="{0D108BD9-81ED-4DB2-BD59-A6C34878D82A}">
                    <a16:rowId xmlns:a16="http://schemas.microsoft.com/office/drawing/2014/main" val="3302603345"/>
                  </a:ext>
                </a:extLst>
              </a:tr>
              <a:tr h="190500">
                <a:tc>
                  <a:txBody>
                    <a:bodyPr/>
                    <a:lstStyle/>
                    <a:p>
                      <a:pPr algn="ctr" rtl="0" fontAlgn="ctr"/>
                      <a:r>
                        <a:rPr lang="en-US" sz="900" b="0" i="0" u="none" strike="noStrike">
                          <a:solidFill>
                            <a:srgbClr val="FFFFFF"/>
                          </a:solidFill>
                          <a:effectLst/>
                          <a:latin typeface="Arial" panose="020B0604020202020204" pitchFamily="34" charset="0"/>
                        </a:rPr>
                        <a:t>20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2245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CC7D"/>
                    </a:solidFill>
                  </a:tcPr>
                </a:tc>
                <a:tc>
                  <a:txBody>
                    <a:bodyPr/>
                    <a:lstStyle/>
                    <a:p>
                      <a:pPr algn="ctr" rtl="0" fontAlgn="ctr"/>
                      <a:r>
                        <a:rPr lang="en-US" sz="1000" b="0" i="0" u="none" strike="noStrike">
                          <a:solidFill>
                            <a:srgbClr val="000000"/>
                          </a:solidFill>
                          <a:effectLst/>
                          <a:latin typeface="Arial" panose="020B0604020202020204" pitchFamily="34" charset="0"/>
                        </a:rPr>
                        <a:t>3197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67F"/>
                    </a:solidFill>
                  </a:tcPr>
                </a:tc>
                <a:tc>
                  <a:txBody>
                    <a:bodyPr/>
                    <a:lstStyle/>
                    <a:p>
                      <a:pPr algn="ctr" rtl="0" fontAlgn="ctr"/>
                      <a:r>
                        <a:rPr lang="en-US" sz="1000" b="0" i="0" u="none" strike="noStrike">
                          <a:solidFill>
                            <a:srgbClr val="000000"/>
                          </a:solidFill>
                          <a:effectLst/>
                          <a:latin typeface="Arial" panose="020B0604020202020204" pitchFamily="34" charset="0"/>
                        </a:rPr>
                        <a:t>6106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784"/>
                    </a:solidFill>
                  </a:tcPr>
                </a:tc>
                <a:tc>
                  <a:txBody>
                    <a:bodyPr/>
                    <a:lstStyle/>
                    <a:p>
                      <a:pPr algn="ctr" rtl="0" fontAlgn="ctr"/>
                      <a:r>
                        <a:rPr lang="en-US" sz="1000" b="0" i="0" u="none" strike="noStrike">
                          <a:solidFill>
                            <a:srgbClr val="000000"/>
                          </a:solidFill>
                          <a:effectLst/>
                          <a:latin typeface="Arial" panose="020B0604020202020204" pitchFamily="34" charset="0"/>
                        </a:rPr>
                        <a:t>10233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CC7E"/>
                    </a:solidFill>
                  </a:tcPr>
                </a:tc>
                <a:tc>
                  <a:txBody>
                    <a:bodyPr/>
                    <a:lstStyle/>
                    <a:p>
                      <a:pPr algn="ctr" rtl="0" fontAlgn="ctr"/>
                      <a:r>
                        <a:rPr lang="en-US" sz="1000" b="0" i="0" u="none" strike="noStrike">
                          <a:solidFill>
                            <a:srgbClr val="000000"/>
                          </a:solidFill>
                          <a:effectLst/>
                          <a:latin typeface="Arial" panose="020B0604020202020204" pitchFamily="34" charset="0"/>
                        </a:rPr>
                        <a:t>18285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874"/>
                    </a:solidFill>
                  </a:tcPr>
                </a:tc>
                <a:extLst>
                  <a:ext uri="{0D108BD9-81ED-4DB2-BD59-A6C34878D82A}">
                    <a16:rowId xmlns:a16="http://schemas.microsoft.com/office/drawing/2014/main" val="1552883172"/>
                  </a:ext>
                </a:extLst>
              </a:tr>
              <a:tr h="190500">
                <a:tc>
                  <a:txBody>
                    <a:bodyPr/>
                    <a:lstStyle/>
                    <a:p>
                      <a:pPr algn="ctr" rtl="0" fontAlgn="ctr"/>
                      <a:r>
                        <a:rPr lang="en-US" sz="900" b="0" i="0" u="none" strike="noStrike">
                          <a:solidFill>
                            <a:srgbClr val="FFFFFF"/>
                          </a:solidFill>
                          <a:effectLst/>
                          <a:latin typeface="Arial" panose="020B0604020202020204" pitchFamily="34" charset="0"/>
                        </a:rPr>
                        <a:t>30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3254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D67F"/>
                    </a:solidFill>
                  </a:tcPr>
                </a:tc>
                <a:tc>
                  <a:txBody>
                    <a:bodyPr/>
                    <a:lstStyle/>
                    <a:p>
                      <a:pPr algn="ctr" rtl="0" fontAlgn="ctr"/>
                      <a:r>
                        <a:rPr lang="en-US" sz="1000" b="0" i="0" u="none" strike="noStrike">
                          <a:solidFill>
                            <a:srgbClr val="000000"/>
                          </a:solidFill>
                          <a:effectLst/>
                          <a:latin typeface="Arial" panose="020B0604020202020204" pitchFamily="34" charset="0"/>
                        </a:rPr>
                        <a:t>4595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E382"/>
                    </a:solidFill>
                  </a:tcPr>
                </a:tc>
                <a:tc>
                  <a:txBody>
                    <a:bodyPr/>
                    <a:lstStyle/>
                    <a:p>
                      <a:pPr algn="ctr" rtl="0" fontAlgn="ctr"/>
                      <a:r>
                        <a:rPr lang="en-US" sz="1000" b="0" i="0" u="none" strike="noStrike">
                          <a:solidFill>
                            <a:srgbClr val="000000"/>
                          </a:solidFill>
                          <a:effectLst/>
                          <a:latin typeface="Arial" panose="020B0604020202020204" pitchFamily="34" charset="0"/>
                        </a:rPr>
                        <a:t>8846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80"/>
                    </a:solidFill>
                  </a:tcPr>
                </a:tc>
                <a:tc>
                  <a:txBody>
                    <a:bodyPr/>
                    <a:lstStyle/>
                    <a:p>
                      <a:pPr algn="ctr" rtl="0" fontAlgn="ctr"/>
                      <a:r>
                        <a:rPr lang="en-US" sz="1000" b="0" i="0" u="none" strike="noStrike">
                          <a:solidFill>
                            <a:srgbClr val="000000"/>
                          </a:solidFill>
                          <a:effectLst/>
                          <a:latin typeface="Arial" panose="020B0604020202020204" pitchFamily="34" charset="0"/>
                        </a:rPr>
                        <a:t>15141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AC78"/>
                    </a:solidFill>
                  </a:tcPr>
                </a:tc>
                <a:tc>
                  <a:txBody>
                    <a:bodyPr/>
                    <a:lstStyle/>
                    <a:p>
                      <a:pPr algn="ctr" rtl="0" fontAlgn="ctr"/>
                      <a:r>
                        <a:rPr lang="en-US" sz="1000" b="0" i="0" u="none" strike="noStrike">
                          <a:solidFill>
                            <a:srgbClr val="000000"/>
                          </a:solidFill>
                          <a:effectLst/>
                          <a:latin typeface="Arial" panose="020B0604020202020204" pitchFamily="34" charset="0"/>
                        </a:rPr>
                        <a:t>25424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2315460778"/>
                  </a:ext>
                </a:extLst>
              </a:tr>
              <a:tr h="190500">
                <a:tc gridSpan="6">
                  <a:txBody>
                    <a:bodyPr/>
                    <a:lstStyle/>
                    <a:p>
                      <a:pPr algn="ctr" rtl="0" fontAlgn="ctr"/>
                      <a:r>
                        <a:rPr lang="en-US" sz="1000" b="1" i="0" u="none" strike="noStrike">
                          <a:solidFill>
                            <a:srgbClr val="FFFFFF"/>
                          </a:solidFill>
                          <a:effectLst/>
                          <a:latin typeface="Arial" panose="020B0604020202020204" pitchFamily="34" charset="0"/>
                        </a:rPr>
                        <a:t>Max Net Load Up Ramp (MW/min)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0642754"/>
                  </a:ext>
                </a:extLst>
              </a:tr>
              <a:tr h="196850">
                <a:tc>
                  <a:txBody>
                    <a:bodyPr/>
                    <a:lstStyle/>
                    <a:p>
                      <a:pPr algn="ctr" rtl="0" fontAlgn="ctr"/>
                      <a:r>
                        <a:rPr lang="en-US" sz="900" b="0" i="0" u="none" strike="noStrike">
                          <a:solidFill>
                            <a:srgbClr val="FFFFFF"/>
                          </a:solidFill>
                          <a:effectLst/>
                          <a:latin typeface="Arial" panose="020B0604020202020204" pitchFamily="34" charset="0"/>
                        </a:rPr>
                        <a:t>Scenario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5-min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30-min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60-min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1" i="0" u="none" strike="noStrike">
                          <a:solidFill>
                            <a:srgbClr val="FFFFFF"/>
                          </a:solidFill>
                          <a:effectLst/>
                          <a:latin typeface="Arial" panose="020B0604020202020204" pitchFamily="34" charset="0"/>
                        </a:rPr>
                        <a:t>180-min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945348610"/>
                  </a:ext>
                </a:extLst>
              </a:tr>
              <a:tr h="196850">
                <a:tc>
                  <a:txBody>
                    <a:bodyPr/>
                    <a:lstStyle/>
                    <a:p>
                      <a:pPr algn="ctr" rtl="0" fontAlgn="ctr"/>
                      <a:r>
                        <a:rPr lang="en-US" sz="900" b="0" i="0" u="none" strike="noStrike">
                          <a:solidFill>
                            <a:srgbClr val="FFFFFF"/>
                          </a:solidFill>
                          <a:effectLst/>
                          <a:latin typeface="Arial" panose="020B0604020202020204" pitchFamily="34" charset="0"/>
                        </a:rPr>
                        <a:t>2020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219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182"/>
                    </a:solidFill>
                  </a:tcPr>
                </a:tc>
                <a:tc>
                  <a:txBody>
                    <a:bodyPr/>
                    <a:lstStyle/>
                    <a:p>
                      <a:pPr algn="ctr" rtl="0" fontAlgn="ctr"/>
                      <a:r>
                        <a:rPr lang="en-US" sz="1000" b="0" i="0" u="none" strike="noStrike">
                          <a:solidFill>
                            <a:srgbClr val="000000"/>
                          </a:solidFill>
                          <a:effectLst/>
                          <a:latin typeface="Arial" panose="020B0604020202020204" pitchFamily="34" charset="0"/>
                        </a:rPr>
                        <a:t>215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81"/>
                    </a:solidFill>
                  </a:tcPr>
                </a:tc>
                <a:tc>
                  <a:txBody>
                    <a:bodyPr/>
                    <a:lstStyle/>
                    <a:p>
                      <a:pPr algn="ctr" rtl="0" fontAlgn="ctr"/>
                      <a:r>
                        <a:rPr lang="en-US" sz="1000" b="0" i="0" u="none" strike="noStrike">
                          <a:solidFill>
                            <a:srgbClr val="000000"/>
                          </a:solidFill>
                          <a:effectLst/>
                          <a:latin typeface="Arial" panose="020B0604020202020204" pitchFamily="34" charset="0"/>
                        </a:rPr>
                        <a:t>198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A80"/>
                    </a:solidFill>
                  </a:tcPr>
                </a:tc>
                <a:tc>
                  <a:txBody>
                    <a:bodyPr/>
                    <a:lstStyle/>
                    <a:p>
                      <a:pPr algn="ctr" rtl="0" fontAlgn="ctr"/>
                      <a:r>
                        <a:rPr lang="en-US" sz="1000" b="0" i="0" u="none" strike="noStrike">
                          <a:solidFill>
                            <a:srgbClr val="000000"/>
                          </a:solidFill>
                          <a:effectLst/>
                          <a:latin typeface="Arial" panose="020B0604020202020204" pitchFamily="34" charset="0"/>
                        </a:rPr>
                        <a:t>177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D47F"/>
                    </a:solidFill>
                  </a:tcPr>
                </a:tc>
                <a:tc>
                  <a:txBody>
                    <a:bodyPr/>
                    <a:lstStyle/>
                    <a:p>
                      <a:pPr algn="ctr" rtl="0" fontAlgn="ctr"/>
                      <a:r>
                        <a:rPr lang="en-US" sz="1000" b="0" i="0" u="none" strike="noStrike">
                          <a:solidFill>
                            <a:srgbClr val="000000"/>
                          </a:solidFill>
                          <a:effectLst/>
                          <a:latin typeface="Arial" panose="020B060402020202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1154860919"/>
                  </a:ext>
                </a:extLst>
              </a:tr>
              <a:tr h="190500">
                <a:tc>
                  <a:txBody>
                    <a:bodyPr/>
                    <a:lstStyle/>
                    <a:p>
                      <a:pPr algn="ctr" rtl="0" fontAlgn="ctr"/>
                      <a:r>
                        <a:rPr lang="en-US" sz="900" b="0" i="0" u="none" strike="noStrike">
                          <a:solidFill>
                            <a:srgbClr val="FFFFFF"/>
                          </a:solidFill>
                          <a:effectLst/>
                          <a:latin typeface="Arial" panose="020B0604020202020204" pitchFamily="34" charset="0"/>
                        </a:rPr>
                        <a:t>10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287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83"/>
                    </a:solidFill>
                  </a:tcPr>
                </a:tc>
                <a:tc>
                  <a:txBody>
                    <a:bodyPr/>
                    <a:lstStyle/>
                    <a:p>
                      <a:pPr algn="ctr" rtl="0" fontAlgn="ctr"/>
                      <a:r>
                        <a:rPr lang="en-US" sz="1000" b="0" i="0" u="none" strike="noStrike">
                          <a:solidFill>
                            <a:srgbClr val="000000"/>
                          </a:solidFill>
                          <a:effectLst/>
                          <a:latin typeface="Arial" panose="020B0604020202020204" pitchFamily="34" charset="0"/>
                        </a:rPr>
                        <a:t>257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84"/>
                    </a:solidFill>
                  </a:tcPr>
                </a:tc>
                <a:tc>
                  <a:txBody>
                    <a:bodyPr/>
                    <a:lstStyle/>
                    <a:p>
                      <a:pPr algn="ctr" rtl="0" fontAlgn="ctr"/>
                      <a:r>
                        <a:rPr lang="en-US" sz="1000" b="0" i="0" u="none" strike="noStrike">
                          <a:solidFill>
                            <a:srgbClr val="000000"/>
                          </a:solidFill>
                          <a:effectLst/>
                          <a:latin typeface="Arial" panose="020B0604020202020204" pitchFamily="34" charset="0"/>
                        </a:rPr>
                        <a:t>243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883"/>
                    </a:solidFill>
                  </a:tcPr>
                </a:tc>
                <a:tc>
                  <a:txBody>
                    <a:bodyPr/>
                    <a:lstStyle/>
                    <a:p>
                      <a:pPr algn="ctr" rtl="0" fontAlgn="ctr"/>
                      <a:r>
                        <a:rPr lang="en-US" sz="1000" b="0" i="0" u="none" strike="noStrike">
                          <a:solidFill>
                            <a:srgbClr val="000000"/>
                          </a:solidFill>
                          <a:effectLst/>
                          <a:latin typeface="Arial" panose="020B0604020202020204" pitchFamily="34" charset="0"/>
                        </a:rPr>
                        <a:t>216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081"/>
                    </a:solidFill>
                  </a:tcPr>
                </a:tc>
                <a:tc>
                  <a:txBody>
                    <a:bodyPr/>
                    <a:lstStyle/>
                    <a:p>
                      <a:pPr algn="ctr" rtl="0" fontAlgn="ctr"/>
                      <a:r>
                        <a:rPr lang="en-US" sz="1000" b="0" i="0" u="none" strike="noStrike">
                          <a:solidFill>
                            <a:srgbClr val="000000"/>
                          </a:solidFill>
                          <a:effectLst/>
                          <a:latin typeface="Arial" panose="020B0604020202020204" pitchFamily="34" charset="0"/>
                        </a:rPr>
                        <a:t>126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7C37C"/>
                    </a:solidFill>
                  </a:tcPr>
                </a:tc>
                <a:extLst>
                  <a:ext uri="{0D108BD9-81ED-4DB2-BD59-A6C34878D82A}">
                    <a16:rowId xmlns:a16="http://schemas.microsoft.com/office/drawing/2014/main" val="3102306372"/>
                  </a:ext>
                </a:extLst>
              </a:tr>
              <a:tr h="196850">
                <a:tc>
                  <a:txBody>
                    <a:bodyPr/>
                    <a:lstStyle/>
                    <a:p>
                      <a:pPr algn="ctr" rtl="0" fontAlgn="ctr"/>
                      <a:r>
                        <a:rPr lang="en-US" sz="900" b="0" i="0" u="none" strike="noStrike">
                          <a:solidFill>
                            <a:srgbClr val="FFFFFF"/>
                          </a:solidFill>
                          <a:effectLst/>
                          <a:latin typeface="Arial" panose="020B0604020202020204" pitchFamily="34" charset="0"/>
                        </a:rPr>
                        <a:t>20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733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A176"/>
                    </a:solidFill>
                  </a:tcPr>
                </a:tc>
                <a:tc>
                  <a:txBody>
                    <a:bodyPr/>
                    <a:lstStyle/>
                    <a:p>
                      <a:pPr algn="ctr" rtl="0" fontAlgn="ctr"/>
                      <a:r>
                        <a:rPr lang="en-US" sz="1000" b="0" i="0" u="none" strike="noStrike">
                          <a:solidFill>
                            <a:srgbClr val="000000"/>
                          </a:solidFill>
                          <a:effectLst/>
                          <a:latin typeface="Arial" panose="020B0604020202020204" pitchFamily="34" charset="0"/>
                        </a:rPr>
                        <a:t>534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07C"/>
                    </a:solidFill>
                  </a:tcPr>
                </a:tc>
                <a:tc>
                  <a:txBody>
                    <a:bodyPr/>
                    <a:lstStyle/>
                    <a:p>
                      <a:pPr algn="ctr" rtl="0" fontAlgn="ctr"/>
                      <a:r>
                        <a:rPr lang="en-US" sz="1000" b="0" i="0" u="none" strike="noStrike">
                          <a:solidFill>
                            <a:srgbClr val="000000"/>
                          </a:solidFill>
                          <a:effectLst/>
                          <a:latin typeface="Arial" panose="020B0604020202020204" pitchFamily="34" charset="0"/>
                        </a:rPr>
                        <a:t>322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082"/>
                    </a:solidFill>
                  </a:tcPr>
                </a:tc>
                <a:tc>
                  <a:txBody>
                    <a:bodyPr/>
                    <a:lstStyle/>
                    <a:p>
                      <a:pPr algn="ctr" rtl="0" fontAlgn="ctr"/>
                      <a:r>
                        <a:rPr lang="en-US" sz="1000" b="0" i="0" u="none" strike="noStrike">
                          <a:solidFill>
                            <a:srgbClr val="000000"/>
                          </a:solidFill>
                          <a:effectLst/>
                          <a:latin typeface="Arial" panose="020B0604020202020204" pitchFamily="34" charset="0"/>
                        </a:rPr>
                        <a:t>293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83"/>
                    </a:solidFill>
                  </a:tcPr>
                </a:tc>
                <a:tc>
                  <a:txBody>
                    <a:bodyPr/>
                    <a:lstStyle/>
                    <a:p>
                      <a:pPr algn="ctr" rtl="0" fontAlgn="ctr"/>
                      <a:r>
                        <a:rPr lang="en-US" sz="1000" b="0" i="0" u="none" strike="noStrike">
                          <a:solidFill>
                            <a:srgbClr val="000000"/>
                          </a:solidFill>
                          <a:effectLst/>
                          <a:latin typeface="Arial" panose="020B0604020202020204" pitchFamily="34" charset="0"/>
                        </a:rPr>
                        <a:t>178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D47F"/>
                    </a:solidFill>
                  </a:tcPr>
                </a:tc>
                <a:extLst>
                  <a:ext uri="{0D108BD9-81ED-4DB2-BD59-A6C34878D82A}">
                    <a16:rowId xmlns:a16="http://schemas.microsoft.com/office/drawing/2014/main" val="2760540589"/>
                  </a:ext>
                </a:extLst>
              </a:tr>
              <a:tr h="190500">
                <a:tc>
                  <a:txBody>
                    <a:bodyPr/>
                    <a:lstStyle/>
                    <a:p>
                      <a:pPr algn="ctr" rtl="0" fontAlgn="ctr"/>
                      <a:r>
                        <a:rPr lang="en-US" sz="900" b="0" i="0" u="none" strike="noStrike">
                          <a:solidFill>
                            <a:srgbClr val="FFFFFF"/>
                          </a:solidFill>
                          <a:effectLst/>
                          <a:latin typeface="Arial" panose="020B0604020202020204" pitchFamily="34" charset="0"/>
                        </a:rPr>
                        <a:t>30 GW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algn="ctr" rtl="0" fontAlgn="ctr"/>
                      <a:r>
                        <a:rPr lang="en-US" sz="1000" b="0" i="0" u="none" strike="noStrike">
                          <a:solidFill>
                            <a:srgbClr val="000000"/>
                          </a:solidFill>
                          <a:effectLst/>
                          <a:latin typeface="Arial" panose="020B0604020202020204" pitchFamily="34" charset="0"/>
                        </a:rPr>
                        <a:t>1093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r>
                        <a:rPr lang="en-US" sz="1000" b="0" i="0" u="none" strike="noStrike">
                          <a:solidFill>
                            <a:srgbClr val="000000"/>
                          </a:solidFill>
                          <a:effectLst/>
                          <a:latin typeface="Arial" panose="020B0604020202020204" pitchFamily="34" charset="0"/>
                        </a:rPr>
                        <a:t>802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9674"/>
                    </a:solidFill>
                  </a:tcPr>
                </a:tc>
                <a:tc>
                  <a:txBody>
                    <a:bodyPr/>
                    <a:lstStyle/>
                    <a:p>
                      <a:pPr algn="ctr" rtl="0" fontAlgn="ctr"/>
                      <a:r>
                        <a:rPr lang="en-US" sz="1000" b="0" i="0" u="none" strike="noStrike">
                          <a:solidFill>
                            <a:srgbClr val="000000"/>
                          </a:solidFill>
                          <a:effectLst/>
                          <a:latin typeface="Arial" panose="020B0604020202020204" pitchFamily="34" charset="0"/>
                        </a:rPr>
                        <a:t>409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380"/>
                    </a:solidFill>
                  </a:tcPr>
                </a:tc>
                <a:tc>
                  <a:txBody>
                    <a:bodyPr/>
                    <a:lstStyle/>
                    <a:p>
                      <a:pPr algn="ctr" rtl="0" fontAlgn="ctr"/>
                      <a:r>
                        <a:rPr lang="en-US" sz="1000" b="0" i="0" u="none" strike="noStrike">
                          <a:solidFill>
                            <a:srgbClr val="000000"/>
                          </a:solidFill>
                          <a:effectLst/>
                          <a:latin typeface="Arial" panose="020B0604020202020204" pitchFamily="34" charset="0"/>
                        </a:rPr>
                        <a:t>374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881"/>
                    </a:solidFill>
                  </a:tcPr>
                </a:tc>
                <a:tc>
                  <a:txBody>
                    <a:bodyPr/>
                    <a:lstStyle/>
                    <a:p>
                      <a:pPr algn="ctr" rtl="0" fontAlgn="ctr"/>
                      <a:r>
                        <a:rPr lang="en-US" sz="1000" b="0" i="0" u="none" strike="noStrike" dirty="0">
                          <a:solidFill>
                            <a:srgbClr val="000000"/>
                          </a:solidFill>
                          <a:effectLst/>
                          <a:latin typeface="Arial" panose="020B0604020202020204" pitchFamily="34" charset="0"/>
                        </a:rPr>
                        <a:t>226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E382"/>
                    </a:solidFill>
                  </a:tcPr>
                </a:tc>
                <a:extLst>
                  <a:ext uri="{0D108BD9-81ED-4DB2-BD59-A6C34878D82A}">
                    <a16:rowId xmlns:a16="http://schemas.microsoft.com/office/drawing/2014/main" val="1673069315"/>
                  </a:ext>
                </a:extLst>
              </a:tr>
            </a:tbl>
          </a:graphicData>
        </a:graphic>
      </p:graphicFrame>
    </p:spTree>
    <p:extLst>
      <p:ext uri="{BB962C8B-B14F-4D97-AF65-F5344CB8AC3E}">
        <p14:creationId xmlns:p14="http://schemas.microsoft.com/office/powerpoint/2010/main" val="1152020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776ACD-9213-4B83-93EA-2792C2E8C167}"/>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5" name="Content Placeholder 4">
            <a:extLst>
              <a:ext uri="{FF2B5EF4-FFF2-40B4-BE49-F238E27FC236}">
                <a16:creationId xmlns:a16="http://schemas.microsoft.com/office/drawing/2014/main" id="{554589DE-1658-4175-9188-0E8894C0DCD2}"/>
              </a:ext>
            </a:extLst>
          </p:cNvPr>
          <p:cNvSpPr>
            <a:spLocks noGrp="1"/>
          </p:cNvSpPr>
          <p:nvPr>
            <p:ph idx="16"/>
          </p:nvPr>
        </p:nvSpPr>
        <p:spPr/>
        <p:txBody>
          <a:bodyPr/>
          <a:lstStyle/>
          <a:p>
            <a:r>
              <a:rPr lang="en-US" dirty="0"/>
              <a:t>Discussion</a:t>
            </a:r>
          </a:p>
        </p:txBody>
      </p:sp>
    </p:spTree>
    <p:extLst>
      <p:ext uri="{BB962C8B-B14F-4D97-AF65-F5344CB8AC3E}">
        <p14:creationId xmlns:p14="http://schemas.microsoft.com/office/powerpoint/2010/main" val="79764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9C03B9-1DE9-4F10-A501-2C137D8A1427}"/>
              </a:ext>
            </a:extLst>
          </p:cNvPr>
          <p:cNvSpPr>
            <a:spLocks noGrp="1"/>
          </p:cNvSpPr>
          <p:nvPr>
            <p:ph idx="1"/>
          </p:nvPr>
        </p:nvSpPr>
        <p:spPr/>
        <p:txBody>
          <a:bodyPr/>
          <a:lstStyle/>
          <a:p>
            <a:pPr marL="0" indent="0">
              <a:buNone/>
            </a:pPr>
            <a:r>
              <a:rPr lang="en-US" sz="2400" b="1" dirty="0">
                <a:solidFill>
                  <a:schemeClr val="accent1"/>
                </a:solidFill>
              </a:rPr>
              <a:t>Agenda</a:t>
            </a:r>
          </a:p>
          <a:p>
            <a:endParaRPr lang="en-US" dirty="0"/>
          </a:p>
          <a:p>
            <a:r>
              <a:rPr lang="en-US" dirty="0"/>
              <a:t>Historical trends in net load</a:t>
            </a:r>
          </a:p>
          <a:p>
            <a:endParaRPr lang="en-US" dirty="0"/>
          </a:p>
          <a:p>
            <a:r>
              <a:rPr lang="en-US" dirty="0"/>
              <a:t>Trends in net load as Wind and Solar capacities increase</a:t>
            </a:r>
          </a:p>
          <a:p>
            <a:endParaRPr lang="en-US" dirty="0"/>
          </a:p>
          <a:p>
            <a:r>
              <a:rPr lang="en-US" dirty="0"/>
              <a:t>Grid and Market operations considerations</a:t>
            </a:r>
          </a:p>
          <a:p>
            <a:pPr marL="457200" lvl="1"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6908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A640-FFDC-46FE-9AC0-4BEE2867C62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257AFE8-15B4-46BC-B3ED-E3EAEBDB5969}"/>
              </a:ext>
            </a:extLst>
          </p:cNvPr>
          <p:cNvSpPr>
            <a:spLocks noGrp="1"/>
          </p:cNvSpPr>
          <p:nvPr>
            <p:ph idx="1"/>
          </p:nvPr>
        </p:nvSpPr>
        <p:spPr/>
        <p:txBody>
          <a:bodyPr/>
          <a:lstStyle/>
          <a:p>
            <a:r>
              <a:rPr lang="en-US" sz="1400" dirty="0"/>
              <a:t>Solar installed capacity in ERCOT is expected to increase significantly over next 2-3 years. This growth in solar installed capacity may,</a:t>
            </a:r>
          </a:p>
          <a:p>
            <a:pPr lvl="1"/>
            <a:r>
              <a:rPr lang="en-US" sz="1400" dirty="0"/>
              <a:t>exaggerate the magnitude of the net load ramps that the grid may experience,</a:t>
            </a:r>
          </a:p>
          <a:p>
            <a:pPr lvl="1"/>
            <a:r>
              <a:rPr lang="en-US" sz="1400" dirty="0"/>
              <a:t>introduce more uncertainties in intra-hour and hourly net load forecasts, and</a:t>
            </a:r>
          </a:p>
          <a:p>
            <a:pPr lvl="1"/>
            <a:r>
              <a:rPr lang="en-US" sz="1400" dirty="0"/>
              <a:t>increase the potential for lower inertia during lighter load periods (typically in shoulder months).</a:t>
            </a:r>
          </a:p>
          <a:p>
            <a:endParaRPr lang="en-US" sz="600" dirty="0"/>
          </a:p>
          <a:p>
            <a:r>
              <a:rPr lang="en-US" sz="1400" dirty="0"/>
              <a:t>To assess the impact of growth in wind and solar on net load this study interpolated the 2020 wind and solar profiles to build expected net load profiles under the following 3 scenarios. </a:t>
            </a:r>
          </a:p>
          <a:p>
            <a:pPr lvl="1"/>
            <a:r>
              <a:rPr lang="en-US" sz="1400" dirty="0"/>
              <a:t>Upward net load changes in 5-min, 10-min, 30-min, 60-min and 180-min were analyzed.</a:t>
            </a:r>
          </a:p>
          <a:p>
            <a:pPr lvl="2"/>
            <a:endParaRPr lang="en-US" sz="1200" dirty="0"/>
          </a:p>
          <a:p>
            <a:endParaRPr lang="en-US" sz="1400" dirty="0"/>
          </a:p>
          <a:p>
            <a:endParaRPr lang="en-US" sz="1400" dirty="0"/>
          </a:p>
          <a:p>
            <a:endParaRPr lang="en-US" sz="1400" dirty="0"/>
          </a:p>
          <a:p>
            <a:endParaRPr lang="en-US" sz="1400" dirty="0"/>
          </a:p>
          <a:p>
            <a:endParaRPr lang="en-US" sz="1400" dirty="0"/>
          </a:p>
          <a:p>
            <a:endParaRPr lang="en-US" sz="1400" dirty="0"/>
          </a:p>
          <a:p>
            <a:pPr lvl="1"/>
            <a:endParaRPr lang="en-US" sz="600" dirty="0"/>
          </a:p>
          <a:p>
            <a:pPr lvl="1"/>
            <a:endParaRPr lang="en-US" sz="600" dirty="0"/>
          </a:p>
          <a:p>
            <a:r>
              <a:rPr lang="en-US" sz="1400" dirty="0"/>
              <a:t>This slide deck will share observations and results from this assessment.</a:t>
            </a:r>
          </a:p>
          <a:p>
            <a:endParaRPr lang="en-US" sz="1400"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6" name="Table 5">
            <a:extLst>
              <a:ext uri="{FF2B5EF4-FFF2-40B4-BE49-F238E27FC236}">
                <a16:creationId xmlns:a16="http://schemas.microsoft.com/office/drawing/2014/main" id="{1A6A4B3F-49D4-479B-AAEA-4DBC232E5297}"/>
              </a:ext>
            </a:extLst>
          </p:cNvPr>
          <p:cNvGraphicFramePr>
            <a:graphicFrameLocks noGrp="1"/>
          </p:cNvGraphicFramePr>
          <p:nvPr>
            <p:extLst>
              <p:ext uri="{D42A27DB-BD31-4B8C-83A1-F6EECF244321}">
                <p14:modId xmlns:p14="http://schemas.microsoft.com/office/powerpoint/2010/main" val="316630838"/>
              </p:ext>
            </p:extLst>
          </p:nvPr>
        </p:nvGraphicFramePr>
        <p:xfrm>
          <a:off x="1695450" y="3044819"/>
          <a:ext cx="5349240" cy="1432560"/>
        </p:xfrm>
        <a:graphic>
          <a:graphicData uri="http://schemas.openxmlformats.org/drawingml/2006/table">
            <a:tbl>
              <a:tblPr firstRow="1" bandRow="1">
                <a:tableStyleId>{5C22544A-7EE6-4342-B048-85BDC9FD1C3A}</a:tableStyleId>
              </a:tblPr>
              <a:tblGrid>
                <a:gridCol w="1158240">
                  <a:extLst>
                    <a:ext uri="{9D8B030D-6E8A-4147-A177-3AD203B41FA5}">
                      <a16:colId xmlns:a16="http://schemas.microsoft.com/office/drawing/2014/main" val="3782435305"/>
                    </a:ext>
                  </a:extLst>
                </a:gridCol>
                <a:gridCol w="1432560">
                  <a:extLst>
                    <a:ext uri="{9D8B030D-6E8A-4147-A177-3AD203B41FA5}">
                      <a16:colId xmlns:a16="http://schemas.microsoft.com/office/drawing/2014/main" val="2845977790"/>
                    </a:ext>
                  </a:extLst>
                </a:gridCol>
                <a:gridCol w="1325880">
                  <a:extLst>
                    <a:ext uri="{9D8B030D-6E8A-4147-A177-3AD203B41FA5}">
                      <a16:colId xmlns:a16="http://schemas.microsoft.com/office/drawing/2014/main" val="509761509"/>
                    </a:ext>
                  </a:extLst>
                </a:gridCol>
                <a:gridCol w="1432560">
                  <a:extLst>
                    <a:ext uri="{9D8B030D-6E8A-4147-A177-3AD203B41FA5}">
                      <a16:colId xmlns:a16="http://schemas.microsoft.com/office/drawing/2014/main" val="1377315183"/>
                    </a:ext>
                  </a:extLst>
                </a:gridCol>
              </a:tblGrid>
              <a:tr h="0">
                <a:tc>
                  <a:txBody>
                    <a:bodyPr/>
                    <a:lstStyle/>
                    <a:p>
                      <a:pPr algn="ctr"/>
                      <a:r>
                        <a:rPr lang="en-US" sz="1100" cap="small" baseline="0" dirty="0"/>
                        <a:t>Scenario</a:t>
                      </a:r>
                    </a:p>
                  </a:txBody>
                  <a:tcPr anchor="ctr"/>
                </a:tc>
                <a:tc>
                  <a:txBody>
                    <a:bodyPr/>
                    <a:lstStyle/>
                    <a:p>
                      <a:pPr algn="ctr"/>
                      <a:r>
                        <a:rPr lang="en-US" sz="1100" cap="small" baseline="0" dirty="0"/>
                        <a:t>Load</a:t>
                      </a:r>
                    </a:p>
                  </a:txBody>
                  <a:tcPr anchor="ctr"/>
                </a:tc>
                <a:tc>
                  <a:txBody>
                    <a:bodyPr/>
                    <a:lstStyle/>
                    <a:p>
                      <a:pPr algn="ctr"/>
                      <a:r>
                        <a:rPr lang="en-US" sz="1100" cap="small" baseline="0" dirty="0"/>
                        <a:t>Wind Installed Capacity</a:t>
                      </a:r>
                    </a:p>
                  </a:txBody>
                  <a:tcPr anchor="ctr"/>
                </a:tc>
                <a:tc>
                  <a:txBody>
                    <a:bodyPr/>
                    <a:lstStyle/>
                    <a:p>
                      <a:pPr algn="ctr"/>
                      <a:r>
                        <a:rPr lang="en-US" sz="1100" cap="small" baseline="0" dirty="0"/>
                        <a:t>Solar Installed Capacity</a:t>
                      </a:r>
                    </a:p>
                  </a:txBody>
                  <a:tcPr anchor="ctr"/>
                </a:tc>
                <a:extLst>
                  <a:ext uri="{0D108BD9-81ED-4DB2-BD59-A6C34878D82A}">
                    <a16:rowId xmlns:a16="http://schemas.microsoft.com/office/drawing/2014/main" val="2099243671"/>
                  </a:ext>
                </a:extLst>
              </a:tr>
              <a:tr h="239401">
                <a:tc>
                  <a:txBody>
                    <a:bodyPr/>
                    <a:lstStyle/>
                    <a:p>
                      <a:pPr algn="ctr"/>
                      <a:r>
                        <a:rPr lang="en-US" sz="1050" dirty="0"/>
                        <a:t>2020 (BASE)</a:t>
                      </a:r>
                    </a:p>
                  </a:txBody>
                  <a:tcPr anchor="ctr"/>
                </a:tc>
                <a:tc>
                  <a:txBody>
                    <a:bodyPr/>
                    <a:lstStyle/>
                    <a:p>
                      <a:pPr algn="ctr"/>
                      <a:r>
                        <a:rPr lang="en-US" sz="1050" dirty="0"/>
                        <a:t>2020 ERCOT Load</a:t>
                      </a:r>
                    </a:p>
                  </a:txBody>
                  <a:tcPr anchor="ctr"/>
                </a:tc>
                <a:tc>
                  <a:txBody>
                    <a:bodyPr/>
                    <a:lstStyle/>
                    <a:p>
                      <a:pPr algn="ctr"/>
                      <a:r>
                        <a:rPr lang="en-US" sz="1050" dirty="0"/>
                        <a:t>27 - 30 GW</a:t>
                      </a:r>
                    </a:p>
                  </a:txBody>
                  <a:tcPr anchor="ctr"/>
                </a:tc>
                <a:tc>
                  <a:txBody>
                    <a:bodyPr/>
                    <a:lstStyle/>
                    <a:p>
                      <a:pPr algn="ctr"/>
                      <a:r>
                        <a:rPr lang="en-US" sz="1050" dirty="0"/>
                        <a:t>2.5 - 5 GW</a:t>
                      </a:r>
                    </a:p>
                  </a:txBody>
                  <a:tcPr anchor="ctr"/>
                </a:tc>
                <a:extLst>
                  <a:ext uri="{0D108BD9-81ED-4DB2-BD59-A6C34878D82A}">
                    <a16:rowId xmlns:a16="http://schemas.microsoft.com/office/drawing/2014/main" val="1205821094"/>
                  </a:ext>
                </a:extLst>
              </a:tr>
              <a:tr h="224161">
                <a:tc>
                  <a:txBody>
                    <a:bodyPr/>
                    <a:lstStyle/>
                    <a:p>
                      <a:pPr algn="ctr"/>
                      <a:r>
                        <a:rPr lang="en-US" sz="1050" dirty="0"/>
                        <a:t>10 GW Solar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2020 ERCOT Load</a:t>
                      </a:r>
                    </a:p>
                  </a:txBody>
                  <a:tcPr anchor="ctr"/>
                </a:tc>
                <a:tc>
                  <a:txBody>
                    <a:bodyPr/>
                    <a:lstStyle/>
                    <a:p>
                      <a:pPr algn="ctr"/>
                      <a:r>
                        <a:rPr lang="en-US" sz="1050" dirty="0"/>
                        <a:t>35 GW</a:t>
                      </a:r>
                    </a:p>
                  </a:txBody>
                  <a:tcPr anchor="ctr"/>
                </a:tc>
                <a:tc>
                  <a:txBody>
                    <a:bodyPr/>
                    <a:lstStyle/>
                    <a:p>
                      <a:pPr algn="ctr"/>
                      <a:r>
                        <a:rPr lang="en-US" sz="1050" dirty="0"/>
                        <a:t>10 GW</a:t>
                      </a:r>
                    </a:p>
                  </a:txBody>
                  <a:tcPr anchor="ctr"/>
                </a:tc>
                <a:extLst>
                  <a:ext uri="{0D108BD9-81ED-4DB2-BD59-A6C34878D82A}">
                    <a16:rowId xmlns:a16="http://schemas.microsoft.com/office/drawing/2014/main" val="2392342882"/>
                  </a:ext>
                </a:extLst>
              </a:tr>
              <a:tr h="178441">
                <a:tc>
                  <a:txBody>
                    <a:bodyPr/>
                    <a:lstStyle/>
                    <a:p>
                      <a:pPr algn="ctr"/>
                      <a:r>
                        <a:rPr lang="en-US" sz="1050" dirty="0"/>
                        <a:t>20 GW Solar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2020 ERCOT Load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35 GW</a:t>
                      </a:r>
                    </a:p>
                  </a:txBody>
                  <a:tcPr anchor="ctr"/>
                </a:tc>
                <a:tc>
                  <a:txBody>
                    <a:bodyPr/>
                    <a:lstStyle/>
                    <a:p>
                      <a:pPr algn="ctr"/>
                      <a:r>
                        <a:rPr lang="en-US" sz="1050" dirty="0"/>
                        <a:t>20 GW</a:t>
                      </a:r>
                    </a:p>
                  </a:txBody>
                  <a:tcPr anchor="ctr"/>
                </a:tc>
                <a:extLst>
                  <a:ext uri="{0D108BD9-81ED-4DB2-BD59-A6C34878D82A}">
                    <a16:rowId xmlns:a16="http://schemas.microsoft.com/office/drawing/2014/main" val="1749303152"/>
                  </a:ext>
                </a:extLst>
              </a:tr>
              <a:tr h="163201">
                <a:tc>
                  <a:txBody>
                    <a:bodyPr/>
                    <a:lstStyle/>
                    <a:p>
                      <a:pPr algn="ctr"/>
                      <a:r>
                        <a:rPr lang="en-US" sz="1050" dirty="0"/>
                        <a:t>30 GW Solar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2020 ERCOT Load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35 GW</a:t>
                      </a:r>
                    </a:p>
                  </a:txBody>
                  <a:tcPr anchor="ctr"/>
                </a:tc>
                <a:tc>
                  <a:txBody>
                    <a:bodyPr/>
                    <a:lstStyle/>
                    <a:p>
                      <a:pPr algn="ctr"/>
                      <a:r>
                        <a:rPr lang="en-US" sz="1050" dirty="0"/>
                        <a:t>30 GW</a:t>
                      </a:r>
                    </a:p>
                  </a:txBody>
                  <a:tcPr anchor="ctr"/>
                </a:tc>
                <a:extLst>
                  <a:ext uri="{0D108BD9-81ED-4DB2-BD59-A6C34878D82A}">
                    <a16:rowId xmlns:a16="http://schemas.microsoft.com/office/drawing/2014/main" val="1216667261"/>
                  </a:ext>
                </a:extLst>
              </a:tr>
            </a:tbl>
          </a:graphicData>
        </a:graphic>
      </p:graphicFrame>
    </p:spTree>
    <p:extLst>
      <p:ext uri="{BB962C8B-B14F-4D97-AF65-F5344CB8AC3E}">
        <p14:creationId xmlns:p14="http://schemas.microsoft.com/office/powerpoint/2010/main" val="26820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BFBF-4C2E-4FB4-A6D0-83FDE692D848}"/>
              </a:ext>
            </a:extLst>
          </p:cNvPr>
          <p:cNvSpPr>
            <a:spLocks noGrp="1"/>
          </p:cNvSpPr>
          <p:nvPr>
            <p:ph type="title"/>
          </p:nvPr>
        </p:nvSpPr>
        <p:spPr/>
        <p:txBody>
          <a:bodyPr/>
          <a:lstStyle/>
          <a:p>
            <a:r>
              <a:rPr lang="en-US" dirty="0"/>
              <a:t>Growth in Wind Installed Capacity</a:t>
            </a:r>
          </a:p>
        </p:txBody>
      </p:sp>
      <p:sp>
        <p:nvSpPr>
          <p:cNvPr id="4" name="Slide Number Placeholder 3">
            <a:extLst>
              <a:ext uri="{FF2B5EF4-FFF2-40B4-BE49-F238E27FC236}">
                <a16:creationId xmlns:a16="http://schemas.microsoft.com/office/drawing/2014/main" id="{B12B04E4-F988-4FD0-B1FF-8E3EA9F268A4}"/>
              </a:ext>
            </a:extLst>
          </p:cNvPr>
          <p:cNvSpPr>
            <a:spLocks noGrp="1"/>
          </p:cNvSpPr>
          <p:nvPr>
            <p:ph type="sldNum" sz="quarter" idx="4"/>
          </p:nvPr>
        </p:nvSpPr>
        <p:spPr/>
        <p:txBody>
          <a:bodyPr/>
          <a:lstStyle/>
          <a:p>
            <a:fld id="{1D93BD3E-1E9A-4970-A6F7-E7AC52762E0C}" type="slidenum">
              <a:rPr lang="en-US" smtClean="0"/>
              <a:pPr/>
              <a:t>5</a:t>
            </a:fld>
            <a:endParaRPr lang="en-US" dirty="0"/>
          </a:p>
        </p:txBody>
      </p:sp>
      <p:pic>
        <p:nvPicPr>
          <p:cNvPr id="6" name="Picture 5">
            <a:extLst>
              <a:ext uri="{FF2B5EF4-FFF2-40B4-BE49-F238E27FC236}">
                <a16:creationId xmlns:a16="http://schemas.microsoft.com/office/drawing/2014/main" id="{A2978D60-1EE9-41B6-A4E2-A3F337DBBC6A}"/>
              </a:ext>
            </a:extLst>
          </p:cNvPr>
          <p:cNvPicPr>
            <a:picLocks noChangeAspect="1"/>
          </p:cNvPicPr>
          <p:nvPr/>
        </p:nvPicPr>
        <p:blipFill>
          <a:blip r:embed="rId2"/>
          <a:stretch>
            <a:fillRect/>
          </a:stretch>
        </p:blipFill>
        <p:spPr>
          <a:xfrm>
            <a:off x="849129" y="855406"/>
            <a:ext cx="7445741" cy="5416835"/>
          </a:xfrm>
          <a:prstGeom prst="rect">
            <a:avLst/>
          </a:prstGeom>
        </p:spPr>
      </p:pic>
    </p:spTree>
    <p:extLst>
      <p:ext uri="{BB962C8B-B14F-4D97-AF65-F5344CB8AC3E}">
        <p14:creationId xmlns:p14="http://schemas.microsoft.com/office/powerpoint/2010/main" val="203086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4473-7AC0-4C6C-BFE1-4F9F9F429D53}"/>
              </a:ext>
            </a:extLst>
          </p:cNvPr>
          <p:cNvSpPr>
            <a:spLocks noGrp="1"/>
          </p:cNvSpPr>
          <p:nvPr>
            <p:ph type="title"/>
          </p:nvPr>
        </p:nvSpPr>
        <p:spPr/>
        <p:txBody>
          <a:bodyPr/>
          <a:lstStyle/>
          <a:p>
            <a:r>
              <a:rPr lang="en-US" dirty="0"/>
              <a:t>Growth in Solar Installed Capacity</a:t>
            </a:r>
          </a:p>
        </p:txBody>
      </p:sp>
      <p:sp>
        <p:nvSpPr>
          <p:cNvPr id="3" name="Content Placeholder 2">
            <a:extLst>
              <a:ext uri="{FF2B5EF4-FFF2-40B4-BE49-F238E27FC236}">
                <a16:creationId xmlns:a16="http://schemas.microsoft.com/office/drawing/2014/main" id="{BA3490BF-F27C-483B-B8AE-BFB9E0CA225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DA9528D-C98C-4D7D-96FD-E361B7BDE819}"/>
              </a:ext>
            </a:extLst>
          </p:cNvPr>
          <p:cNvSpPr>
            <a:spLocks noGrp="1"/>
          </p:cNvSpPr>
          <p:nvPr>
            <p:ph type="sldNum" sz="quarter" idx="4"/>
          </p:nvPr>
        </p:nvSpPr>
        <p:spPr/>
        <p:txBody>
          <a:bodyPr/>
          <a:lstStyle/>
          <a:p>
            <a:fld id="{1D93BD3E-1E9A-4970-A6F7-E7AC52762E0C}" type="slidenum">
              <a:rPr lang="en-US" smtClean="0"/>
              <a:pPr/>
              <a:t>6</a:t>
            </a:fld>
            <a:endParaRPr lang="en-US" dirty="0"/>
          </a:p>
        </p:txBody>
      </p:sp>
      <p:pic>
        <p:nvPicPr>
          <p:cNvPr id="5" name="Picture 4">
            <a:extLst>
              <a:ext uri="{FF2B5EF4-FFF2-40B4-BE49-F238E27FC236}">
                <a16:creationId xmlns:a16="http://schemas.microsoft.com/office/drawing/2014/main" id="{A31AE323-9D76-41F5-A410-65592115EB33}"/>
              </a:ext>
            </a:extLst>
          </p:cNvPr>
          <p:cNvPicPr>
            <a:picLocks noChangeAspect="1"/>
          </p:cNvPicPr>
          <p:nvPr/>
        </p:nvPicPr>
        <p:blipFill>
          <a:blip r:embed="rId2"/>
          <a:stretch>
            <a:fillRect/>
          </a:stretch>
        </p:blipFill>
        <p:spPr>
          <a:xfrm>
            <a:off x="888570" y="855406"/>
            <a:ext cx="7443059" cy="5366382"/>
          </a:xfrm>
          <a:prstGeom prst="rect">
            <a:avLst/>
          </a:prstGeom>
        </p:spPr>
      </p:pic>
    </p:spTree>
    <p:extLst>
      <p:ext uri="{BB962C8B-B14F-4D97-AF65-F5344CB8AC3E}">
        <p14:creationId xmlns:p14="http://schemas.microsoft.com/office/powerpoint/2010/main" val="256463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F730-59C0-4ECC-AAD5-715047C29E9B}"/>
              </a:ext>
            </a:extLst>
          </p:cNvPr>
          <p:cNvPicPr>
            <a:picLocks noChangeAspect="1"/>
          </p:cNvPicPr>
          <p:nvPr/>
        </p:nvPicPr>
        <p:blipFill>
          <a:blip r:embed="rId2"/>
          <a:stretch>
            <a:fillRect/>
          </a:stretch>
        </p:blipFill>
        <p:spPr>
          <a:xfrm>
            <a:off x="170399" y="1095579"/>
            <a:ext cx="3940388" cy="3209544"/>
          </a:xfrm>
          <a:prstGeom prst="rect">
            <a:avLst/>
          </a:prstGeom>
        </p:spPr>
      </p:pic>
      <p:sp>
        <p:nvSpPr>
          <p:cNvPr id="2" name="Title 1"/>
          <p:cNvSpPr>
            <a:spLocks noGrp="1"/>
          </p:cNvSpPr>
          <p:nvPr>
            <p:ph type="title"/>
          </p:nvPr>
        </p:nvSpPr>
        <p:spPr/>
        <p:txBody>
          <a:bodyPr/>
          <a:lstStyle/>
          <a:p>
            <a:r>
              <a:rPr lang="en-US" dirty="0"/>
              <a:t>Solar Installed Capacity by Region</a:t>
            </a:r>
          </a:p>
        </p:txBody>
      </p:sp>
      <p:sp>
        <p:nvSpPr>
          <p:cNvPr id="37" name="Content Placeholder 36">
            <a:extLst>
              <a:ext uri="{FF2B5EF4-FFF2-40B4-BE49-F238E27FC236}">
                <a16:creationId xmlns:a16="http://schemas.microsoft.com/office/drawing/2014/main" id="{8F28512C-8253-4D05-81FB-FC0C0940B5FF}"/>
              </a:ext>
            </a:extLst>
          </p:cNvPr>
          <p:cNvSpPr>
            <a:spLocks noGrp="1"/>
          </p:cNvSpPr>
          <p:nvPr>
            <p:ph idx="1"/>
          </p:nvPr>
        </p:nvSpPr>
        <p:spPr>
          <a:xfrm>
            <a:off x="304800" y="4538885"/>
            <a:ext cx="8534400" cy="1381148"/>
          </a:xfrm>
        </p:spPr>
        <p:txBody>
          <a:bodyPr/>
          <a:lstStyle/>
          <a:p>
            <a:r>
              <a:rPr lang="en-US" sz="1400" dirty="0"/>
              <a:t>A large concentration of exiting solar is in West Texas</a:t>
            </a:r>
            <a:r>
              <a:rPr lang="en-US" dirty="0"/>
              <a:t>. </a:t>
            </a:r>
          </a:p>
          <a:p>
            <a:pPr lvl="1"/>
            <a:r>
              <a:rPr lang="en-US" sz="1400" dirty="0"/>
              <a:t>Installed capacity in the West regions is projected to triple by end of 2023.</a:t>
            </a:r>
          </a:p>
          <a:p>
            <a:r>
              <a:rPr lang="en-US" sz="1400" dirty="0"/>
              <a:t>East regions have the greatest potential for solar growth.</a:t>
            </a:r>
          </a:p>
          <a:p>
            <a:pPr lvl="1"/>
            <a:r>
              <a:rPr lang="en-US" sz="1400" dirty="0"/>
              <a:t>Installed capacity in the East regions is projected to increase by ~15.9 GW by the end of 2023.</a:t>
            </a:r>
          </a:p>
          <a:p>
            <a:r>
              <a:rPr lang="en-US" sz="1400" dirty="0"/>
              <a:t>Note that in 2020, the magnitude of solar resources in each of the 3 east solar regions wasn’t sufficient to build representative solar generation profiles for every east solar region. Hence for the purposes of this analysis all three east regions were combined. </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sp>
        <p:nvSpPr>
          <p:cNvPr id="20" name="TextBox 19">
            <a:extLst>
              <a:ext uri="{FF2B5EF4-FFF2-40B4-BE49-F238E27FC236}">
                <a16:creationId xmlns:a16="http://schemas.microsoft.com/office/drawing/2014/main" id="{21914271-802C-4D39-AC27-8142BD09F3AA}"/>
              </a:ext>
            </a:extLst>
          </p:cNvPr>
          <p:cNvSpPr txBox="1"/>
          <p:nvPr/>
        </p:nvSpPr>
        <p:spPr>
          <a:xfrm>
            <a:off x="2215478" y="1010940"/>
            <a:ext cx="2150781" cy="830997"/>
          </a:xfrm>
          <a:prstGeom prst="rect">
            <a:avLst/>
          </a:prstGeom>
          <a:noFill/>
        </p:spPr>
        <p:txBody>
          <a:bodyPr wrap="square" rtlCol="0">
            <a:spAutoFit/>
          </a:bodyPr>
          <a:lstStyle/>
          <a:p>
            <a:r>
              <a:rPr lang="en-US" b="1" dirty="0">
                <a:solidFill>
                  <a:schemeClr val="accent1"/>
                </a:solidFill>
              </a:rPr>
              <a:t>2020</a:t>
            </a:r>
          </a:p>
          <a:p>
            <a:r>
              <a:rPr lang="en-US" sz="1000" b="1" dirty="0">
                <a:solidFill>
                  <a:schemeClr val="accent1"/>
                </a:solidFill>
              </a:rPr>
              <a:t>Total Capacity = 5,649 MW</a:t>
            </a:r>
          </a:p>
          <a:p>
            <a:r>
              <a:rPr lang="en-US" sz="1000" b="1" dirty="0">
                <a:solidFill>
                  <a:schemeClr val="accent1"/>
                </a:solidFill>
              </a:rPr>
              <a:t>West Capacity = 5,006 MW </a:t>
            </a:r>
          </a:p>
          <a:p>
            <a:r>
              <a:rPr lang="en-US" sz="1000" b="1" dirty="0">
                <a:solidFill>
                  <a:schemeClr val="accent1"/>
                </a:solidFill>
              </a:rPr>
              <a:t>East Capacity = 643 MW</a:t>
            </a:r>
          </a:p>
        </p:txBody>
      </p:sp>
      <p:grpSp>
        <p:nvGrpSpPr>
          <p:cNvPr id="25" name="Group 24">
            <a:extLst>
              <a:ext uri="{FF2B5EF4-FFF2-40B4-BE49-F238E27FC236}">
                <a16:creationId xmlns:a16="http://schemas.microsoft.com/office/drawing/2014/main" id="{EE774C5F-EB14-4B63-BC5E-60F55B1494ED}"/>
              </a:ext>
            </a:extLst>
          </p:cNvPr>
          <p:cNvGrpSpPr/>
          <p:nvPr/>
        </p:nvGrpSpPr>
        <p:grpSpPr>
          <a:xfrm>
            <a:off x="4953418" y="1010940"/>
            <a:ext cx="3950208" cy="3294183"/>
            <a:chOff x="4613983" y="2778807"/>
            <a:chExt cx="3950208" cy="3294183"/>
          </a:xfrm>
        </p:grpSpPr>
        <p:pic>
          <p:nvPicPr>
            <p:cNvPr id="21" name="Picture 20">
              <a:extLst>
                <a:ext uri="{FF2B5EF4-FFF2-40B4-BE49-F238E27FC236}">
                  <a16:creationId xmlns:a16="http://schemas.microsoft.com/office/drawing/2014/main" id="{ACDBB2DA-40F4-4277-82D8-84518A67E002}"/>
                </a:ext>
              </a:extLst>
            </p:cNvPr>
            <p:cNvPicPr>
              <a:picLocks noChangeAspect="1"/>
            </p:cNvPicPr>
            <p:nvPr/>
          </p:nvPicPr>
          <p:blipFill>
            <a:blip r:embed="rId3"/>
            <a:stretch>
              <a:fillRect/>
            </a:stretch>
          </p:blipFill>
          <p:spPr>
            <a:xfrm>
              <a:off x="4613983" y="2863446"/>
              <a:ext cx="3950207" cy="3209544"/>
            </a:xfrm>
            <a:prstGeom prst="rect">
              <a:avLst/>
            </a:prstGeom>
          </p:spPr>
        </p:pic>
        <p:sp>
          <p:nvSpPr>
            <p:cNvPr id="22" name="TextBox 21">
              <a:extLst>
                <a:ext uri="{FF2B5EF4-FFF2-40B4-BE49-F238E27FC236}">
                  <a16:creationId xmlns:a16="http://schemas.microsoft.com/office/drawing/2014/main" id="{454EF388-3A1B-43A8-AD86-DEAF40920242}"/>
                </a:ext>
              </a:extLst>
            </p:cNvPr>
            <p:cNvSpPr txBox="1"/>
            <p:nvPr/>
          </p:nvSpPr>
          <p:spPr>
            <a:xfrm>
              <a:off x="6690361" y="2778807"/>
              <a:ext cx="1873830" cy="1000274"/>
            </a:xfrm>
            <a:prstGeom prst="rect">
              <a:avLst/>
            </a:prstGeom>
            <a:noFill/>
          </p:spPr>
          <p:txBody>
            <a:bodyPr wrap="square" rtlCol="0">
              <a:spAutoFit/>
            </a:bodyPr>
            <a:lstStyle/>
            <a:p>
              <a:r>
                <a:rPr lang="en-US" b="1" dirty="0">
                  <a:solidFill>
                    <a:schemeClr val="accent1"/>
                  </a:solidFill>
                </a:rPr>
                <a:t>2023</a:t>
              </a:r>
            </a:p>
            <a:p>
              <a:r>
                <a:rPr lang="en-US" sz="1000" b="1" dirty="0">
                  <a:solidFill>
                    <a:schemeClr val="accent1"/>
                  </a:solidFill>
                </a:rPr>
                <a:t>Total Capacity = 30,001 MW </a:t>
              </a:r>
            </a:p>
            <a:p>
              <a:r>
                <a:rPr lang="en-US" sz="1000" b="1" dirty="0">
                  <a:solidFill>
                    <a:schemeClr val="accent1"/>
                  </a:solidFill>
                </a:rPr>
                <a:t>West Capacity = 12,754 MW</a:t>
              </a:r>
            </a:p>
            <a:p>
              <a:r>
                <a:rPr lang="en-US" sz="1000" b="1" dirty="0">
                  <a:solidFill>
                    <a:schemeClr val="accent1"/>
                  </a:solidFill>
                </a:rPr>
                <a:t>East Capacity = 17,247 MW</a:t>
              </a:r>
            </a:p>
            <a:p>
              <a:r>
                <a:rPr lang="en-US" sz="1100" b="1" dirty="0">
                  <a:solidFill>
                    <a:schemeClr val="accent1"/>
                  </a:solidFill>
                </a:rPr>
                <a:t> </a:t>
              </a:r>
              <a:endParaRPr lang="en-US" b="1" dirty="0">
                <a:solidFill>
                  <a:schemeClr val="accent1"/>
                </a:solidFill>
              </a:endParaRPr>
            </a:p>
          </p:txBody>
        </p:sp>
      </p:grpSp>
      <p:sp>
        <p:nvSpPr>
          <p:cNvPr id="23" name="Arrow: Right 22">
            <a:extLst>
              <a:ext uri="{FF2B5EF4-FFF2-40B4-BE49-F238E27FC236}">
                <a16:creationId xmlns:a16="http://schemas.microsoft.com/office/drawing/2014/main" id="{C3831701-F249-41C6-A4FF-A0139AFFAB8E}"/>
              </a:ext>
            </a:extLst>
          </p:cNvPr>
          <p:cNvSpPr/>
          <p:nvPr/>
        </p:nvSpPr>
        <p:spPr>
          <a:xfrm>
            <a:off x="4209288" y="1453108"/>
            <a:ext cx="594360" cy="373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21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B4FA89-9022-4F21-9EDB-32C5424A03B4}"/>
              </a:ext>
            </a:extLst>
          </p:cNvPr>
          <p:cNvPicPr>
            <a:picLocks noChangeAspect="1"/>
          </p:cNvPicPr>
          <p:nvPr/>
        </p:nvPicPr>
        <p:blipFill>
          <a:blip r:embed="rId2"/>
          <a:stretch>
            <a:fillRect/>
          </a:stretch>
        </p:blipFill>
        <p:spPr>
          <a:xfrm>
            <a:off x="4365457" y="4352466"/>
            <a:ext cx="4592722" cy="2057400"/>
          </a:xfrm>
          <a:prstGeom prst="rect">
            <a:avLst/>
          </a:prstGeom>
        </p:spPr>
      </p:pic>
      <p:pic>
        <p:nvPicPr>
          <p:cNvPr id="23" name="Content Placeholder 17">
            <a:extLst>
              <a:ext uri="{FF2B5EF4-FFF2-40B4-BE49-F238E27FC236}">
                <a16:creationId xmlns:a16="http://schemas.microsoft.com/office/drawing/2014/main" id="{A4A039A7-6FB7-4E0D-B1E7-90E0F3D0389B}"/>
              </a:ext>
            </a:extLst>
          </p:cNvPr>
          <p:cNvPicPr>
            <a:picLocks noChangeAspect="1"/>
          </p:cNvPicPr>
          <p:nvPr/>
        </p:nvPicPr>
        <p:blipFill>
          <a:blip r:embed="rId3"/>
          <a:stretch>
            <a:fillRect/>
          </a:stretch>
        </p:blipFill>
        <p:spPr>
          <a:xfrm>
            <a:off x="4378543" y="2295066"/>
            <a:ext cx="4592722" cy="2057400"/>
          </a:xfrm>
          <a:prstGeom prst="rect">
            <a:avLst/>
          </a:prstGeom>
        </p:spPr>
      </p:pic>
      <p:pic>
        <p:nvPicPr>
          <p:cNvPr id="14" name="Picture 13">
            <a:extLst>
              <a:ext uri="{FF2B5EF4-FFF2-40B4-BE49-F238E27FC236}">
                <a16:creationId xmlns:a16="http://schemas.microsoft.com/office/drawing/2014/main" id="{6E231C2E-295A-4044-9CC3-68656D0B616C}"/>
              </a:ext>
            </a:extLst>
          </p:cNvPr>
          <p:cNvPicPr>
            <a:picLocks noChangeAspect="1"/>
          </p:cNvPicPr>
          <p:nvPr/>
        </p:nvPicPr>
        <p:blipFill>
          <a:blip r:embed="rId4"/>
          <a:stretch>
            <a:fillRect/>
          </a:stretch>
        </p:blipFill>
        <p:spPr>
          <a:xfrm>
            <a:off x="4365458" y="237666"/>
            <a:ext cx="4618893" cy="2057400"/>
          </a:xfrm>
          <a:prstGeom prst="rect">
            <a:avLst/>
          </a:prstGeom>
        </p:spPr>
      </p:pic>
      <p:sp>
        <p:nvSpPr>
          <p:cNvPr id="2" name="Title 1">
            <a:extLst>
              <a:ext uri="{FF2B5EF4-FFF2-40B4-BE49-F238E27FC236}">
                <a16:creationId xmlns:a16="http://schemas.microsoft.com/office/drawing/2014/main" id="{5F619E8F-F2E0-4366-A2C4-AA5DE03B8C1C}"/>
              </a:ext>
            </a:extLst>
          </p:cNvPr>
          <p:cNvSpPr>
            <a:spLocks noGrp="1"/>
          </p:cNvSpPr>
          <p:nvPr>
            <p:ph type="title"/>
          </p:nvPr>
        </p:nvSpPr>
        <p:spPr/>
        <p:txBody>
          <a:bodyPr/>
          <a:lstStyle/>
          <a:p>
            <a:r>
              <a:rPr lang="en-US" sz="2400" dirty="0"/>
              <a:t>West and East Solar Profiles</a:t>
            </a:r>
          </a:p>
        </p:txBody>
      </p:sp>
      <p:sp>
        <p:nvSpPr>
          <p:cNvPr id="4" name="Slide Number Placeholder 3">
            <a:extLst>
              <a:ext uri="{FF2B5EF4-FFF2-40B4-BE49-F238E27FC236}">
                <a16:creationId xmlns:a16="http://schemas.microsoft.com/office/drawing/2014/main" id="{150470D1-467E-4F80-BF20-75B938A53CF5}"/>
              </a:ext>
            </a:extLst>
          </p:cNvPr>
          <p:cNvSpPr>
            <a:spLocks noGrp="1"/>
          </p:cNvSpPr>
          <p:nvPr>
            <p:ph type="sldNum" sz="quarter" idx="4"/>
          </p:nvPr>
        </p:nvSpPr>
        <p:spPr/>
        <p:txBody>
          <a:bodyPr/>
          <a:lstStyle/>
          <a:p>
            <a:fld id="{1D93BD3E-1E9A-4970-A6F7-E7AC52762E0C}" type="slidenum">
              <a:rPr lang="en-US" smtClean="0"/>
              <a:pPr/>
              <a:t>8</a:t>
            </a:fld>
            <a:endParaRPr lang="en-US" dirty="0"/>
          </a:p>
        </p:txBody>
      </p:sp>
      <p:cxnSp>
        <p:nvCxnSpPr>
          <p:cNvPr id="11" name="Straight Connector 10">
            <a:extLst>
              <a:ext uri="{FF2B5EF4-FFF2-40B4-BE49-F238E27FC236}">
                <a16:creationId xmlns:a16="http://schemas.microsoft.com/office/drawing/2014/main" id="{CE0DEE5A-D3DB-4425-9855-579FA9AB2096}"/>
              </a:ext>
            </a:extLst>
          </p:cNvPr>
          <p:cNvCxnSpPr>
            <a:cxnSpLocks/>
          </p:cNvCxnSpPr>
          <p:nvPr/>
        </p:nvCxnSpPr>
        <p:spPr>
          <a:xfrm flipH="1" flipV="1">
            <a:off x="6007928" y="472991"/>
            <a:ext cx="7861" cy="139526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631D93-F87C-4799-8654-244CD1F05A37}"/>
              </a:ext>
            </a:extLst>
          </p:cNvPr>
          <p:cNvCxnSpPr>
            <a:cxnSpLocks/>
          </p:cNvCxnSpPr>
          <p:nvPr/>
        </p:nvCxnSpPr>
        <p:spPr>
          <a:xfrm flipH="1" flipV="1">
            <a:off x="7643835" y="472991"/>
            <a:ext cx="7861" cy="139526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B16E91-BC19-4A14-A672-FED3BF8A8510}"/>
              </a:ext>
            </a:extLst>
          </p:cNvPr>
          <p:cNvCxnSpPr>
            <a:cxnSpLocks/>
          </p:cNvCxnSpPr>
          <p:nvPr/>
        </p:nvCxnSpPr>
        <p:spPr>
          <a:xfrm flipH="1" flipV="1">
            <a:off x="7353473" y="2563026"/>
            <a:ext cx="7861" cy="139526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4A7EA-4C74-4A2E-9BDA-4FA1445C8908}"/>
              </a:ext>
            </a:extLst>
          </p:cNvPr>
          <p:cNvCxnSpPr>
            <a:cxnSpLocks/>
          </p:cNvCxnSpPr>
          <p:nvPr/>
        </p:nvCxnSpPr>
        <p:spPr>
          <a:xfrm flipH="1" flipV="1">
            <a:off x="7345612" y="4620426"/>
            <a:ext cx="7861" cy="1395260"/>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2" name="Content Placeholder 21">
            <a:extLst>
              <a:ext uri="{FF2B5EF4-FFF2-40B4-BE49-F238E27FC236}">
                <a16:creationId xmlns:a16="http://schemas.microsoft.com/office/drawing/2014/main" id="{D633F259-BF66-414C-995A-36AB948968F6}"/>
              </a:ext>
            </a:extLst>
          </p:cNvPr>
          <p:cNvSpPr>
            <a:spLocks noGrp="1"/>
          </p:cNvSpPr>
          <p:nvPr>
            <p:ph idx="1"/>
          </p:nvPr>
        </p:nvSpPr>
        <p:spPr>
          <a:xfrm>
            <a:off x="304800" y="855406"/>
            <a:ext cx="4041048" cy="5064627"/>
          </a:xfrm>
        </p:spPr>
        <p:txBody>
          <a:bodyPr/>
          <a:lstStyle/>
          <a:p>
            <a:r>
              <a:rPr lang="en-US" sz="1400" dirty="0"/>
              <a:t>In Winter, solar generation in both regions ramps down to 0 MW before the evening load peak.</a:t>
            </a:r>
          </a:p>
          <a:p>
            <a:endParaRPr lang="en-US" sz="1400" dirty="0"/>
          </a:p>
          <a:p>
            <a:r>
              <a:rPr lang="en-US" sz="1400" dirty="0"/>
              <a:t>In Spring and Summer, solar generation in both regions is better aligned with peak-load hours. Solar generation in West region ramps down later during sunset hours than in East region. </a:t>
            </a:r>
          </a:p>
          <a:p>
            <a:endParaRPr lang="en-US" dirty="0"/>
          </a:p>
        </p:txBody>
      </p:sp>
    </p:spTree>
    <p:extLst>
      <p:ext uri="{BB962C8B-B14F-4D97-AF65-F5344CB8AC3E}">
        <p14:creationId xmlns:p14="http://schemas.microsoft.com/office/powerpoint/2010/main" val="131902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DB44-FC8D-46D4-BC74-71ECEC8FD204}"/>
              </a:ext>
            </a:extLst>
          </p:cNvPr>
          <p:cNvSpPr>
            <a:spLocks noGrp="1"/>
          </p:cNvSpPr>
          <p:nvPr>
            <p:ph type="title"/>
          </p:nvPr>
        </p:nvSpPr>
        <p:spPr/>
        <p:txBody>
          <a:bodyPr/>
          <a:lstStyle/>
          <a:p>
            <a:r>
              <a:rPr lang="en-US" dirty="0"/>
              <a:t>2020 Net Load Profile</a:t>
            </a:r>
          </a:p>
        </p:txBody>
      </p:sp>
      <p:sp>
        <p:nvSpPr>
          <p:cNvPr id="3" name="Content Placeholder 2">
            <a:extLst>
              <a:ext uri="{FF2B5EF4-FFF2-40B4-BE49-F238E27FC236}">
                <a16:creationId xmlns:a16="http://schemas.microsoft.com/office/drawing/2014/main" id="{5CFBEC3B-8230-489F-A4B8-179127E7E855}"/>
              </a:ext>
            </a:extLst>
          </p:cNvPr>
          <p:cNvSpPr>
            <a:spLocks noGrp="1"/>
          </p:cNvSpPr>
          <p:nvPr>
            <p:ph idx="1"/>
          </p:nvPr>
        </p:nvSpPr>
        <p:spPr>
          <a:xfrm>
            <a:off x="304800" y="855406"/>
            <a:ext cx="4739306" cy="5064627"/>
          </a:xfrm>
        </p:spPr>
        <p:txBody>
          <a:bodyPr/>
          <a:lstStyle/>
          <a:p>
            <a:r>
              <a:rPr lang="en-US" sz="1400" dirty="0"/>
              <a:t>In 2020, that largest net load was primarily between HE12 and HE21 in the months of June through September.</a:t>
            </a:r>
          </a:p>
          <a:p>
            <a:pPr lvl="1"/>
            <a:endParaRPr lang="en-US" sz="1400" dirty="0"/>
          </a:p>
          <a:p>
            <a:r>
              <a:rPr lang="en-US" sz="1400" dirty="0"/>
              <a:t>Peak net load hour was generally corelated with the peak load hour.</a:t>
            </a:r>
          </a:p>
          <a:p>
            <a:endParaRPr lang="en-US" sz="1400" dirty="0"/>
          </a:p>
          <a:p>
            <a:r>
              <a:rPr lang="en-US" sz="1400" dirty="0"/>
              <a:t>During winters, typically the evening load peaks around HE19/20. Sunset starts reducing solar output between HE15 and HE19. Reduction in solar output exacerbated/magnified the net load up ramp during these hours.</a:t>
            </a:r>
          </a:p>
          <a:p>
            <a:endParaRPr lang="en-US" sz="1400" dirty="0"/>
          </a:p>
        </p:txBody>
      </p:sp>
      <p:pic>
        <p:nvPicPr>
          <p:cNvPr id="6" name="Picture 5">
            <a:extLst>
              <a:ext uri="{FF2B5EF4-FFF2-40B4-BE49-F238E27FC236}">
                <a16:creationId xmlns:a16="http://schemas.microsoft.com/office/drawing/2014/main" id="{10B90D1C-4658-4694-9D55-24A2E1E63D41}"/>
              </a:ext>
            </a:extLst>
          </p:cNvPr>
          <p:cNvPicPr>
            <a:picLocks noChangeAspect="1"/>
          </p:cNvPicPr>
          <p:nvPr/>
        </p:nvPicPr>
        <p:blipFill rotWithShape="1">
          <a:blip r:embed="rId2"/>
          <a:srcRect l="4243" r="6616" b="3029"/>
          <a:stretch/>
        </p:blipFill>
        <p:spPr>
          <a:xfrm>
            <a:off x="2397541" y="3900430"/>
            <a:ext cx="2834312" cy="2478024"/>
          </a:xfrm>
          <a:prstGeom prst="rect">
            <a:avLst/>
          </a:prstGeom>
          <a:ln>
            <a:noFill/>
          </a:ln>
        </p:spPr>
      </p:pic>
      <p:grpSp>
        <p:nvGrpSpPr>
          <p:cNvPr id="19" name="Group 18">
            <a:extLst>
              <a:ext uri="{FF2B5EF4-FFF2-40B4-BE49-F238E27FC236}">
                <a16:creationId xmlns:a16="http://schemas.microsoft.com/office/drawing/2014/main" id="{789DB141-9195-458F-A3D3-A1FD84E6E383}"/>
              </a:ext>
            </a:extLst>
          </p:cNvPr>
          <p:cNvGrpSpPr/>
          <p:nvPr/>
        </p:nvGrpSpPr>
        <p:grpSpPr>
          <a:xfrm>
            <a:off x="5239512" y="153766"/>
            <a:ext cx="3898440" cy="6224688"/>
            <a:chOff x="5239512" y="153766"/>
            <a:chExt cx="3898440" cy="6224688"/>
          </a:xfrm>
        </p:grpSpPr>
        <p:pic>
          <p:nvPicPr>
            <p:cNvPr id="15" name="Picture 14">
              <a:extLst>
                <a:ext uri="{FF2B5EF4-FFF2-40B4-BE49-F238E27FC236}">
                  <a16:creationId xmlns:a16="http://schemas.microsoft.com/office/drawing/2014/main" id="{4CA493FD-70B5-4390-BCBC-00216F47DD7A}"/>
                </a:ext>
              </a:extLst>
            </p:cNvPr>
            <p:cNvPicPr>
              <a:picLocks noChangeAspect="1"/>
            </p:cNvPicPr>
            <p:nvPr/>
          </p:nvPicPr>
          <p:blipFill>
            <a:blip r:embed="rId3"/>
            <a:stretch>
              <a:fillRect/>
            </a:stretch>
          </p:blipFill>
          <p:spPr>
            <a:xfrm>
              <a:off x="5242674" y="153766"/>
              <a:ext cx="3881977" cy="2240280"/>
            </a:xfrm>
            <a:prstGeom prst="rect">
              <a:avLst/>
            </a:prstGeom>
          </p:spPr>
        </p:pic>
        <p:pic>
          <p:nvPicPr>
            <p:cNvPr id="18" name="Picture 17">
              <a:extLst>
                <a:ext uri="{FF2B5EF4-FFF2-40B4-BE49-F238E27FC236}">
                  <a16:creationId xmlns:a16="http://schemas.microsoft.com/office/drawing/2014/main" id="{9942E2D1-1FCF-4A95-8AEA-AC94ECA12CB1}"/>
                </a:ext>
              </a:extLst>
            </p:cNvPr>
            <p:cNvPicPr>
              <a:picLocks noChangeAspect="1"/>
            </p:cNvPicPr>
            <p:nvPr/>
          </p:nvPicPr>
          <p:blipFill>
            <a:blip r:embed="rId4"/>
            <a:stretch>
              <a:fillRect/>
            </a:stretch>
          </p:blipFill>
          <p:spPr>
            <a:xfrm>
              <a:off x="5239512" y="2145970"/>
              <a:ext cx="3898440" cy="2240280"/>
            </a:xfrm>
            <a:prstGeom prst="rect">
              <a:avLst/>
            </a:prstGeom>
          </p:spPr>
        </p:pic>
        <p:pic>
          <p:nvPicPr>
            <p:cNvPr id="16" name="Picture 15">
              <a:extLst>
                <a:ext uri="{FF2B5EF4-FFF2-40B4-BE49-F238E27FC236}">
                  <a16:creationId xmlns:a16="http://schemas.microsoft.com/office/drawing/2014/main" id="{127C93EA-A3C2-4547-91CB-7CF3C4A1B676}"/>
                </a:ext>
              </a:extLst>
            </p:cNvPr>
            <p:cNvPicPr>
              <a:picLocks noChangeAspect="1"/>
            </p:cNvPicPr>
            <p:nvPr/>
          </p:nvPicPr>
          <p:blipFill>
            <a:blip r:embed="rId5"/>
            <a:stretch>
              <a:fillRect/>
            </a:stretch>
          </p:blipFill>
          <p:spPr>
            <a:xfrm>
              <a:off x="5239512" y="4138174"/>
              <a:ext cx="3890781" cy="2240280"/>
            </a:xfrm>
            <a:prstGeom prst="rect">
              <a:avLst/>
            </a:prstGeom>
          </p:spPr>
        </p:pic>
      </p:grpSp>
      <p:cxnSp>
        <p:nvCxnSpPr>
          <p:cNvPr id="20" name="Straight Connector 19">
            <a:extLst>
              <a:ext uri="{FF2B5EF4-FFF2-40B4-BE49-F238E27FC236}">
                <a16:creationId xmlns:a16="http://schemas.microsoft.com/office/drawing/2014/main" id="{E7C2D5BF-12A6-42B0-93D4-776109673CE3}"/>
              </a:ext>
            </a:extLst>
          </p:cNvPr>
          <p:cNvCxnSpPr>
            <a:cxnSpLocks/>
          </p:cNvCxnSpPr>
          <p:nvPr/>
        </p:nvCxnSpPr>
        <p:spPr>
          <a:xfrm flipV="1">
            <a:off x="6691321" y="510541"/>
            <a:ext cx="0" cy="1371599"/>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35361E-26B0-42BF-BF92-E36F5DFD1E13}"/>
              </a:ext>
            </a:extLst>
          </p:cNvPr>
          <p:cNvCxnSpPr>
            <a:cxnSpLocks/>
          </p:cNvCxnSpPr>
          <p:nvPr/>
        </p:nvCxnSpPr>
        <p:spPr>
          <a:xfrm flipV="1">
            <a:off x="7956241" y="510541"/>
            <a:ext cx="0" cy="1371599"/>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DE21AB-78F6-4C1B-A890-8F4FBC85D333}"/>
              </a:ext>
            </a:extLst>
          </p:cNvPr>
          <p:cNvCxnSpPr>
            <a:cxnSpLocks/>
          </p:cNvCxnSpPr>
          <p:nvPr/>
        </p:nvCxnSpPr>
        <p:spPr>
          <a:xfrm flipV="1">
            <a:off x="7780981" y="2529841"/>
            <a:ext cx="0" cy="1371599"/>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A4EDC7-7E5D-4015-8FE3-301603587857}"/>
              </a:ext>
            </a:extLst>
          </p:cNvPr>
          <p:cNvCxnSpPr>
            <a:cxnSpLocks/>
          </p:cNvCxnSpPr>
          <p:nvPr/>
        </p:nvCxnSpPr>
        <p:spPr>
          <a:xfrm flipV="1">
            <a:off x="7727641" y="4472941"/>
            <a:ext cx="0" cy="1371599"/>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3F8EF7-4512-46D2-91E1-64BC49405E97}"/>
              </a:ext>
            </a:extLst>
          </p:cNvPr>
          <p:cNvCxnSpPr>
            <a:cxnSpLocks/>
          </p:cNvCxnSpPr>
          <p:nvPr/>
        </p:nvCxnSpPr>
        <p:spPr>
          <a:xfrm>
            <a:off x="7841941" y="853306"/>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a16="http://schemas.microsoft.com/office/drawing/2014/main" id="{46637D81-F78F-4E3D-8E89-F645BBE1CF50}"/>
              </a:ext>
            </a:extLst>
          </p:cNvPr>
          <p:cNvSpPr txBox="1"/>
          <p:nvPr/>
        </p:nvSpPr>
        <p:spPr>
          <a:xfrm>
            <a:off x="8263564" y="829964"/>
            <a:ext cx="855323"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2500 MW increase in 2 hours</a:t>
            </a:r>
          </a:p>
        </p:txBody>
      </p:sp>
      <p:cxnSp>
        <p:nvCxnSpPr>
          <p:cNvPr id="32" name="Straight Arrow Connector 31">
            <a:extLst>
              <a:ext uri="{FF2B5EF4-FFF2-40B4-BE49-F238E27FC236}">
                <a16:creationId xmlns:a16="http://schemas.microsoft.com/office/drawing/2014/main" id="{F8FEE63B-0BAC-4485-87F5-B1C5A14B6EEE}"/>
              </a:ext>
            </a:extLst>
          </p:cNvPr>
          <p:cNvCxnSpPr>
            <a:cxnSpLocks/>
          </p:cNvCxnSpPr>
          <p:nvPr/>
        </p:nvCxnSpPr>
        <p:spPr>
          <a:xfrm>
            <a:off x="7820042" y="1395467"/>
            <a:ext cx="421623" cy="165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4A3D3D07-8B90-496E-92B2-7CC7723CC271}"/>
              </a:ext>
            </a:extLst>
          </p:cNvPr>
          <p:cNvSpPr txBox="1"/>
          <p:nvPr/>
        </p:nvSpPr>
        <p:spPr>
          <a:xfrm>
            <a:off x="8272490" y="1393587"/>
            <a:ext cx="855323" cy="443942"/>
          </a:xfrm>
          <a:prstGeom prst="rect">
            <a:avLst/>
          </a:prstGeom>
          <a:solidFill>
            <a:schemeClr val="bg2">
              <a:lumMod val="9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Around 3500 MW increase in 2 hours</a:t>
            </a:r>
          </a:p>
        </p:txBody>
      </p:sp>
    </p:spTree>
    <p:extLst>
      <p:ext uri="{BB962C8B-B14F-4D97-AF65-F5344CB8AC3E}">
        <p14:creationId xmlns:p14="http://schemas.microsoft.com/office/powerpoint/2010/main" val="23721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Lst>
  </p:timing>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31467</TotalTime>
  <Words>3131</Words>
  <Application>Microsoft Office PowerPoint</Application>
  <PresentationFormat>On-screen Show (4:3)</PresentationFormat>
  <Paragraphs>492</Paragraphs>
  <Slides>29</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Courier New</vt:lpstr>
      <vt:lpstr>Wingdings</vt:lpstr>
      <vt:lpstr>1_Office Theme</vt:lpstr>
      <vt:lpstr>2_Custom Design</vt:lpstr>
      <vt:lpstr>3_Custom Design</vt:lpstr>
      <vt:lpstr>PowerPoint Presentation</vt:lpstr>
      <vt:lpstr>Things to be noted</vt:lpstr>
      <vt:lpstr>PowerPoint Presentation</vt:lpstr>
      <vt:lpstr>Introduction</vt:lpstr>
      <vt:lpstr>Growth in Wind Installed Capacity</vt:lpstr>
      <vt:lpstr>Growth in Solar Installed Capacity</vt:lpstr>
      <vt:lpstr>Solar Installed Capacity by Region</vt:lpstr>
      <vt:lpstr>West and East Solar Profiles</vt:lpstr>
      <vt:lpstr>2020 Net Load Profile</vt:lpstr>
      <vt:lpstr>2018 - 2021 Seasonal Net Load Profile Comparison</vt:lpstr>
      <vt:lpstr>A Mockup of Net Load Profile with only growth in Wind &amp; Solar – January 6*</vt:lpstr>
      <vt:lpstr>A Mockup of Net Load Profile with only growth in Wind &amp; Solar – March 5*</vt:lpstr>
      <vt:lpstr>A Mockup of Net Load Profile with only growth in Wind &amp; Solar – July 24*</vt:lpstr>
      <vt:lpstr> Net Load with growth in Wind and Solar*</vt:lpstr>
      <vt:lpstr>5-min Net Load Change</vt:lpstr>
      <vt:lpstr>5-min Net Load Change - 95th percentile </vt:lpstr>
      <vt:lpstr>10-min Net Load Change</vt:lpstr>
      <vt:lpstr>10-min Net Load Change - 95th percentile</vt:lpstr>
      <vt:lpstr>30-min Net Load Change</vt:lpstr>
      <vt:lpstr>30-min Net Load Change - 95th percentile</vt:lpstr>
      <vt:lpstr>60-min Net Load Change</vt:lpstr>
      <vt:lpstr>60-min Net Load Change - 95th percentile</vt:lpstr>
      <vt:lpstr>180-min Net Load Change</vt:lpstr>
      <vt:lpstr>180-min Net Load Change - 95th percentile</vt:lpstr>
      <vt:lpstr>Market and Operations</vt:lpstr>
      <vt:lpstr>Net Load Profile - March 5 Some Thoughts </vt:lpstr>
      <vt:lpstr>Potential to support this growth in Solar Capacity</vt:lpstr>
      <vt:lpstr>Summary</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Mago, Nitika</cp:lastModifiedBy>
  <cp:revision>737</cp:revision>
  <dcterms:created xsi:type="dcterms:W3CDTF">2016-04-16T13:25:21Z</dcterms:created>
  <dcterms:modified xsi:type="dcterms:W3CDTF">2021-10-25T14:22:12Z</dcterms:modified>
</cp:coreProperties>
</file>