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7"/>
  </p:notesMasterIdLst>
  <p:handoutMasterIdLst>
    <p:handoutMasterId r:id="rId38"/>
  </p:handoutMasterIdLst>
  <p:sldIdLst>
    <p:sldId id="270" r:id="rId4"/>
    <p:sldId id="734" r:id="rId5"/>
    <p:sldId id="735" r:id="rId6"/>
    <p:sldId id="573" r:id="rId7"/>
    <p:sldId id="609" r:id="rId8"/>
    <p:sldId id="2466" r:id="rId9"/>
    <p:sldId id="759" r:id="rId10"/>
    <p:sldId id="761" r:id="rId11"/>
    <p:sldId id="621" r:id="rId12"/>
    <p:sldId id="2447" r:id="rId13"/>
    <p:sldId id="2471" r:id="rId14"/>
    <p:sldId id="2485" r:id="rId15"/>
    <p:sldId id="2451" r:id="rId16"/>
    <p:sldId id="2448" r:id="rId17"/>
    <p:sldId id="2449" r:id="rId18"/>
    <p:sldId id="2460" r:id="rId19"/>
    <p:sldId id="2461" r:id="rId20"/>
    <p:sldId id="2479" r:id="rId21"/>
    <p:sldId id="2483" r:id="rId22"/>
    <p:sldId id="2443" r:id="rId23"/>
    <p:sldId id="596" r:id="rId24"/>
    <p:sldId id="597" r:id="rId25"/>
    <p:sldId id="600" r:id="rId26"/>
    <p:sldId id="2438" r:id="rId27"/>
    <p:sldId id="2439" r:id="rId28"/>
    <p:sldId id="602" r:id="rId29"/>
    <p:sldId id="2442" r:id="rId30"/>
    <p:sldId id="2441" r:id="rId31"/>
    <p:sldId id="613" r:id="rId32"/>
    <p:sldId id="616" r:id="rId33"/>
    <p:sldId id="2450" r:id="rId34"/>
    <p:sldId id="2456" r:id="rId35"/>
    <p:sldId id="2455"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82" autoAdjust="0"/>
    <p:restoredTop sz="73635" autoAdjust="0"/>
  </p:normalViewPr>
  <p:slideViewPr>
    <p:cSldViewPr snapToGrid="0">
      <p:cViewPr varScale="1">
        <p:scale>
          <a:sx n="92" d="100"/>
          <a:sy n="92" d="100"/>
        </p:scale>
        <p:origin x="1692"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mago\Documents\OA_EMS\10_Projects_\2021_41_2022_ASMethodology\05_PDCWG_09082021\02_2022_RRS_v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[02_2022_RRS_v3.xlsx]Charts!PivotTable1</c:name>
    <c:fmtId val="113"/>
  </c:pivotSource>
  <c:chart>
    <c:title>
      <c:tx>
        <c:strRef>
          <c:f>Charts!$U$1</c:f>
          <c:strCache>
            <c:ptCount val="1"/>
            <c:pt idx="0">
              <c:v>Responsive Reserve Requirement Comparison for January</c:v>
            </c:pt>
          </c:strCache>
        </c:strRef>
      </c:tx>
      <c:overlay val="0"/>
      <c:spPr>
        <a:noFill/>
        <a:ln>
          <a:noFill/>
        </a:ln>
        <a:effectLst/>
      </c:spPr>
      <c:txPr>
        <a:bodyPr rot="0" spcFirstLastPara="1" vertOverflow="ellipsis" vert="horz" wrap="square" anchor="ctr" anchorCtr="1"/>
        <a:lstStyle/>
        <a:p>
          <a:pPr>
            <a:defRPr sz="1800" b="1" i="0" u="none" strike="noStrike" kern="1200" spc="0" baseline="0">
              <a:solidFill>
                <a:srgbClr val="00AEC7"/>
              </a:solidFill>
              <a:latin typeface="Arial" panose="020B0604020202020204" pitchFamily="34" charset="0"/>
              <a:ea typeface="+mn-ea"/>
              <a:cs typeface="Arial" panose="020B0604020202020204" pitchFamily="34" charset="0"/>
            </a:defRPr>
          </a:pPr>
          <a:endParaRPr lang="en-US"/>
        </a:p>
      </c:txPr>
    </c:title>
    <c:autoTitleDeleted val="0"/>
    <c:pivotFmts>
      <c:pivotFmt>
        <c:idx val="0"/>
        <c:spPr>
          <a:solidFill>
            <a:srgbClr val="00AEC7"/>
          </a:solidFill>
          <a:ln>
            <a:noFill/>
          </a:ln>
          <a:effectLst/>
        </c:spPr>
        <c:marker>
          <c:symbol val="none"/>
        </c:marker>
      </c:pivotFmt>
      <c:pivotFmt>
        <c:idx val="1"/>
        <c:spPr>
          <a:solidFill>
            <a:srgbClr val="890C58"/>
          </a:solidFill>
          <a:ln>
            <a:noFill/>
          </a:ln>
          <a:effectLst/>
        </c:spPr>
        <c:marker>
          <c:symbol val="none"/>
        </c:marker>
      </c:pivotFmt>
      <c:pivotFmt>
        <c:idx val="2"/>
        <c:spPr>
          <a:pattFill prst="dkUpDiag">
            <a:fgClr>
              <a:srgbClr val="890C58"/>
            </a:fgClr>
            <a:bgClr>
              <a:schemeClr val="bg1"/>
            </a:bgClr>
          </a:pattFill>
          <a:ln>
            <a:noFill/>
          </a:ln>
          <a:effectLst/>
        </c:spPr>
        <c:marker>
          <c:symbol val="none"/>
        </c:marker>
      </c:pivotFmt>
      <c:pivotFmt>
        <c:idx val="3"/>
        <c:spPr>
          <a:solidFill>
            <a:srgbClr val="00AEC7"/>
          </a:solidFill>
          <a:ln>
            <a:noFill/>
          </a:ln>
          <a:effectLst/>
        </c:spPr>
        <c:marker>
          <c:symbol val="none"/>
        </c:marker>
      </c:pivotFmt>
      <c:pivotFmt>
        <c:idx val="4"/>
        <c:spPr>
          <a:solidFill>
            <a:srgbClr val="00AEC7"/>
          </a:solidFill>
          <a:ln>
            <a:noFill/>
          </a:ln>
          <a:effectLst/>
        </c:spPr>
        <c:marker>
          <c:symbol val="none"/>
        </c:marker>
      </c:pivotFmt>
      <c:pivotFmt>
        <c:idx val="5"/>
        <c:spPr>
          <a:pattFill prst="dkUpDiag">
            <a:fgClr>
              <a:srgbClr val="890C58"/>
            </a:fgClr>
            <a:bgClr>
              <a:schemeClr val="bg1"/>
            </a:bgClr>
          </a:pattFill>
          <a:ln>
            <a:noFill/>
          </a:ln>
          <a:effectLst/>
        </c:spPr>
        <c:marker>
          <c:symbol val="none"/>
        </c:marker>
      </c:pivotFmt>
      <c:pivotFmt>
        <c:idx val="6"/>
        <c:spPr>
          <a:solidFill>
            <a:srgbClr val="00AEC7"/>
          </a:solidFill>
          <a:ln>
            <a:noFill/>
          </a:ln>
          <a:effectLst/>
        </c:spPr>
        <c:marker>
          <c:symbol val="none"/>
        </c:marker>
      </c:pivotFmt>
      <c:pivotFmt>
        <c:idx val="7"/>
        <c:spPr>
          <a:solidFill>
            <a:srgbClr val="890C58"/>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rgbClr val="00AEC7"/>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rgbClr val="890C58"/>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rgbClr val="5B677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no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Charts!$R$4</c:f>
              <c:strCache>
                <c:ptCount val="1"/>
                <c:pt idx="0">
                  <c:v>2021 (Dec Posting)</c:v>
                </c:pt>
              </c:strCache>
            </c:strRef>
          </c:tx>
          <c:spPr>
            <a:solidFill>
              <a:srgbClr val="00AEC7"/>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extLst>
            <c:ext xmlns:c16="http://schemas.microsoft.com/office/drawing/2014/chart" uri="{C3380CC4-5D6E-409C-BE32-E72D297353CC}">
              <c16:uniqueId val="{00000000-8157-419F-93EB-CC2D825B9437}"/>
            </c:ext>
          </c:extLst>
        </c:ser>
        <c:ser>
          <c:idx val="2"/>
          <c:order val="2"/>
          <c:tx>
            <c:strRef>
              <c:f>Charts!$T$4</c:f>
              <c:strCache>
                <c:ptCount val="1"/>
                <c:pt idx="0">
                  <c:v>2022 (Dec-2020 Methodology)</c:v>
                </c:pt>
              </c:strCache>
            </c:strRef>
          </c:tx>
          <c:spPr>
            <a:solidFill>
              <a:srgbClr val="890C58"/>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1-8157-419F-93EB-CC2D825B9437}"/>
            </c:ext>
          </c:extLst>
        </c:ser>
        <c:ser>
          <c:idx val="3"/>
          <c:order val="3"/>
          <c:tx>
            <c:strRef>
              <c:f>Charts!$U$4</c:f>
              <c:strCache>
                <c:ptCount val="1"/>
                <c:pt idx="0">
                  <c:v>2022 (2800 MW floor peak hours) </c:v>
                </c:pt>
              </c:strCache>
            </c:strRef>
          </c:tx>
          <c:spPr>
            <a:solidFill>
              <a:srgbClr val="5B6770"/>
            </a:solidFill>
            <a:ln>
              <a:noFill/>
            </a:ln>
            <a:effectLst/>
          </c:spPr>
          <c:invertIfNegative val="0"/>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2959</c:v>
                </c:pt>
                <c:pt idx="4">
                  <c:v>2959</c:v>
                </c:pt>
                <c:pt idx="5">
                  <c:v>2959</c:v>
                </c:pt>
              </c:numCache>
            </c:numRef>
          </c:val>
          <c:extLst>
            <c:ext xmlns:c16="http://schemas.microsoft.com/office/drawing/2014/chart" uri="{C3380CC4-5D6E-409C-BE32-E72D297353CC}">
              <c16:uniqueId val="{00000002-8157-419F-93EB-CC2D825B9437}"/>
            </c:ext>
          </c:extLst>
        </c:ser>
        <c:dLbls>
          <c:showLegendKey val="0"/>
          <c:showVal val="0"/>
          <c:showCatName val="0"/>
          <c:showSerName val="0"/>
          <c:showPercent val="0"/>
          <c:showBubbleSize val="0"/>
        </c:dLbls>
        <c:gapWidth val="200"/>
        <c:axId val="610002624"/>
        <c:axId val="610003408"/>
      </c:barChart>
      <c:lineChart>
        <c:grouping val="standard"/>
        <c:varyColors val="0"/>
        <c:ser>
          <c:idx val="1"/>
          <c:order val="1"/>
          <c:tx>
            <c:strRef>
              <c:f>Charts!$S$4</c:f>
              <c:strCache>
                <c:ptCount val="1"/>
                <c:pt idx="0">
                  <c:v>2021 (July 12 Posting)</c:v>
                </c:pt>
              </c:strCache>
            </c:strRef>
          </c:tx>
          <c:spPr>
            <a:ln w="28575" cap="rnd">
              <a:noFill/>
              <a:round/>
            </a:ln>
            <a:effectLst/>
          </c:spPr>
          <c:marker>
            <c:symbol val="none"/>
          </c:marker>
          <c:cat>
            <c:strRef>
              <c:f>Charts!$U$1</c:f>
              <c:strCache>
                <c:ptCount val="6"/>
                <c:pt idx="0">
                  <c:v>a. HE1-2 &amp; HE23-24</c:v>
                </c:pt>
                <c:pt idx="1">
                  <c:v>b. HE3-6</c:v>
                </c:pt>
                <c:pt idx="2">
                  <c:v>c. HE7-10</c:v>
                </c:pt>
                <c:pt idx="3">
                  <c:v>d. HE11-14</c:v>
                </c:pt>
                <c:pt idx="4">
                  <c:v>e. HE15-18</c:v>
                </c:pt>
                <c:pt idx="5">
                  <c:v>f. HE19-22</c:v>
                </c:pt>
              </c:strCache>
            </c:strRef>
          </c:cat>
          <c:val>
            <c:numRef>
              <c:f>Charts!$U$1</c:f>
              <c:numCache>
                <c:formatCode>General</c:formatCode>
                <c:ptCount val="6"/>
                <c:pt idx="0">
                  <c:v>3053</c:v>
                </c:pt>
                <c:pt idx="1">
                  <c:v>3053</c:v>
                </c:pt>
                <c:pt idx="2">
                  <c:v>2959</c:v>
                </c:pt>
                <c:pt idx="3">
                  <c:v>2880</c:v>
                </c:pt>
                <c:pt idx="4">
                  <c:v>2880</c:v>
                </c:pt>
                <c:pt idx="5">
                  <c:v>2959</c:v>
                </c:pt>
              </c:numCache>
            </c:numRef>
          </c:val>
          <c:smooth val="0"/>
          <c:extLst>
            <c:ext xmlns:c16="http://schemas.microsoft.com/office/drawing/2014/chart" uri="{C3380CC4-5D6E-409C-BE32-E72D297353CC}">
              <c16:uniqueId val="{00000003-8157-419F-93EB-CC2D825B9437}"/>
            </c:ext>
          </c:extLst>
        </c:ser>
        <c:dLbls>
          <c:showLegendKey val="0"/>
          <c:showVal val="0"/>
          <c:showCatName val="0"/>
          <c:showSerName val="0"/>
          <c:showPercent val="0"/>
          <c:showBubbleSize val="0"/>
        </c:dLbls>
        <c:marker val="1"/>
        <c:smooth val="0"/>
        <c:axId val="610002624"/>
        <c:axId val="610003408"/>
      </c:lineChart>
      <c:catAx>
        <c:axId val="610002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3408"/>
        <c:crosses val="autoZero"/>
        <c:auto val="1"/>
        <c:lblAlgn val="ctr"/>
        <c:lblOffset val="100"/>
        <c:noMultiLvlLbl val="0"/>
      </c:catAx>
      <c:valAx>
        <c:axId val="610003408"/>
        <c:scaling>
          <c:orientation val="minMax"/>
          <c:max val="35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crossAx val="610002624"/>
        <c:crosses val="autoZero"/>
        <c:crossBetween val="between"/>
      </c:valAx>
      <c:spPr>
        <a:noFill/>
        <a:ln>
          <a:noFill/>
        </a:ln>
        <a:effectLst/>
      </c:spPr>
    </c:plotArea>
    <c:legend>
      <c:legendPos val="t"/>
      <c:legendEntry>
        <c:idx val="3"/>
        <c:delete val="1"/>
      </c:legendEntry>
      <c:overlay val="0"/>
      <c:spPr>
        <a:noFill/>
        <a:ln>
          <a:noFill/>
        </a:ln>
        <a:effectLst/>
      </c:spPr>
      <c:txPr>
        <a:bodyPr rot="0" spcFirstLastPara="1" vertOverflow="ellipsis" vert="horz" wrap="square" anchor="ctr" anchorCtr="1"/>
        <a:lstStyle/>
        <a:p>
          <a:pPr>
            <a:defRPr sz="1400" b="0" i="0" u="none" strike="noStrike" kern="1200" baseline="0">
              <a:solidFill>
                <a:srgbClr val="5B677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10/22/2021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10/22/2021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235404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22</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 Average reduction in adjustment is about 0.8 MW</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Avg</a:t>
            </a:r>
            <a:r>
              <a:rPr lang="en-US" baseline="0" dirty="0"/>
              <a:t> Reg Down adjustment for wind is 4.15 MW. Average reduction in adjustment is about 0.9 MW</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594479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209 MW in HE17. Daily Average increase is ~39 MW.</a:t>
            </a:r>
          </a:p>
          <a:p>
            <a:pPr defTabSz="966612">
              <a:defRPr/>
            </a:pPr>
            <a:r>
              <a:rPr lang="en-US" baseline="0" dirty="0"/>
              <a:t>Largest change in Reg Down is 194 MW in HE10. Daily Average increase is ~47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846876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 Average reduction in adjustment is about 1.5 MW</a:t>
            </a:r>
          </a:p>
          <a:p>
            <a:pPr defTabSz="966612">
              <a:defRPr/>
            </a:pPr>
            <a:r>
              <a:rPr lang="en-US" dirty="0"/>
              <a:t>Avg</a:t>
            </a:r>
            <a:r>
              <a:rPr lang="en-US" baseline="0" dirty="0"/>
              <a:t> Reg Down adjustment for wind is 1.44 MW. Average reduction in adjustment is about 0.6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HE11-18 is</a:t>
            </a:r>
            <a:r>
              <a:rPr lang="en-US" baseline="0" dirty="0"/>
              <a:t> 79 MW. </a:t>
            </a:r>
            <a:r>
              <a:rPr lang="en-US" dirty="0"/>
              <a:t>No Change between red and gray</a:t>
            </a:r>
          </a:p>
          <a:p>
            <a:pPr defTabSz="966612">
              <a:defRPr/>
            </a:pPr>
            <a:r>
              <a:rPr lang="en-US" dirty="0"/>
              <a:t>On an average decrease</a:t>
            </a:r>
            <a:r>
              <a:rPr lang="en-US" baseline="0" dirty="0"/>
              <a:t> between blue and red/gray of 26 MW</a:t>
            </a:r>
          </a:p>
        </p:txBody>
      </p:sp>
      <p:sp>
        <p:nvSpPr>
          <p:cNvPr id="4" name="Slide Number Placeholder 3"/>
          <p:cNvSpPr>
            <a:spLocks noGrp="1"/>
          </p:cNvSpPr>
          <p:nvPr>
            <p:ph type="sldNum" sz="quarter" idx="10"/>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61961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1708388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red/gray in HE11-14 is</a:t>
            </a:r>
            <a:r>
              <a:rPr lang="en-US" baseline="0" dirty="0"/>
              <a:t> 222 MW. </a:t>
            </a:r>
            <a:r>
              <a:rPr lang="en-US" dirty="0"/>
              <a:t>Max Change between red and gray in HE15-22 is</a:t>
            </a:r>
            <a:r>
              <a:rPr lang="en-US" baseline="0" dirty="0"/>
              <a:t> 17 MW.</a:t>
            </a:r>
          </a:p>
          <a:p>
            <a:pPr defTabSz="966612">
              <a:defRPr/>
            </a:pPr>
            <a:r>
              <a:rPr lang="en-US" dirty="0"/>
              <a:t>On an average increase</a:t>
            </a:r>
            <a:r>
              <a:rPr lang="en-US" baseline="0" dirty="0"/>
              <a:t> </a:t>
            </a:r>
            <a:r>
              <a:rPr lang="en-US" dirty="0"/>
              <a:t>between blue and gray </a:t>
            </a:r>
            <a:r>
              <a:rPr lang="en-US" baseline="0" dirty="0"/>
              <a:t>of 145 MW</a:t>
            </a:r>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blue and red are fairly similar. </a:t>
            </a:r>
          </a:p>
          <a:p>
            <a:pPr defTabSz="966612">
              <a:defRPr/>
            </a:pPr>
            <a:r>
              <a:rPr lang="en-US" dirty="0"/>
              <a:t>Max Change between blue and gray in HE1-2 &amp; HE23-24 is</a:t>
            </a:r>
            <a:r>
              <a:rPr lang="en-US" baseline="0" dirty="0"/>
              <a:t> 52 MW. </a:t>
            </a:r>
          </a:p>
          <a:p>
            <a:pPr defTabSz="966612">
              <a:defRPr/>
            </a:pPr>
            <a:r>
              <a:rPr lang="en-US" dirty="0"/>
              <a:t>On an average increase</a:t>
            </a:r>
            <a:r>
              <a:rPr lang="en-US" baseline="0" dirty="0"/>
              <a:t> blue and gray of 9 MW</a:t>
            </a:r>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1367124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an average</a:t>
            </a:r>
            <a:r>
              <a:rPr lang="en-US" baseline="0" dirty="0"/>
              <a:t> blue and red/gray are fairly similar.</a:t>
            </a:r>
            <a:endParaRPr lang="en-US" dirty="0"/>
          </a:p>
          <a:p>
            <a:r>
              <a:rPr lang="en-US" dirty="0"/>
              <a:t>On an average largest</a:t>
            </a:r>
            <a:r>
              <a:rPr lang="en-US" baseline="0" dirty="0"/>
              <a:t>  increase between blue and gray is 172 MW in June</a:t>
            </a:r>
          </a:p>
          <a:p>
            <a:pPr defTabSz="966612">
              <a:defRPr/>
            </a:pP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4137139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image" Target="../media/image34.emf"/></Relationships>
</file>

<file path=ppt/slides/_rels/slide3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8.emf"/><Relationship Id="rId4" Type="http://schemas.openxmlformats.org/officeDocument/2006/relationships/image" Target="../media/image37.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WMWG</a:t>
            </a:r>
          </a:p>
          <a:p>
            <a:r>
              <a:rPr lang="en-US" dirty="0"/>
              <a:t>October 25,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 and operate with reduced risk.</a:t>
            </a:r>
          </a:p>
          <a:p>
            <a:pPr lvl="1" algn="just"/>
            <a:endParaRPr lang="en-US" sz="1600" dirty="0"/>
          </a:p>
          <a:p>
            <a:pPr algn="just"/>
            <a:r>
              <a:rPr lang="en-US" sz="1600" dirty="0"/>
              <a:t>The preliminary RRS quantities for January 2022 through September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2020 to use a minimum RRS-PFR limit of 1420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4A787-18F5-4933-838C-A8FAF1DD53D7}"/>
              </a:ext>
            </a:extLst>
          </p:cNvPr>
          <p:cNvSpPr>
            <a:spLocks noGrp="1"/>
          </p:cNvSpPr>
          <p:nvPr>
            <p:ph type="title"/>
          </p:nvPr>
        </p:nvSpPr>
        <p:spPr/>
        <p:txBody>
          <a:bodyPr/>
          <a:lstStyle/>
          <a:p>
            <a:r>
              <a:rPr lang="en-US" sz="2000" dirty="0"/>
              <a:t>Impact of additional RRS on Physical Responsive Capability (PRC)</a:t>
            </a:r>
          </a:p>
        </p:txBody>
      </p:sp>
      <p:sp>
        <p:nvSpPr>
          <p:cNvPr id="7" name="Content Placeholder 6">
            <a:extLst>
              <a:ext uri="{FF2B5EF4-FFF2-40B4-BE49-F238E27FC236}">
                <a16:creationId xmlns:a16="http://schemas.microsoft.com/office/drawing/2014/main" id="{91CE31D2-6246-4BC5-8110-C07787BE9FD0}"/>
              </a:ext>
            </a:extLst>
          </p:cNvPr>
          <p:cNvSpPr>
            <a:spLocks noGrp="1"/>
          </p:cNvSpPr>
          <p:nvPr>
            <p:ph idx="1"/>
          </p:nvPr>
        </p:nvSpPr>
        <p:spPr/>
        <p:txBody>
          <a:bodyPr/>
          <a:lstStyle/>
          <a:p>
            <a:r>
              <a:rPr lang="en-US" sz="1600" dirty="0"/>
              <a:t>Since July 12, 2021, ERCOT has been procuring 2,800 MW of RRS over the peak hours. </a:t>
            </a:r>
          </a:p>
          <a:p>
            <a:pPr lvl="1"/>
            <a:r>
              <a:rPr lang="en-US" sz="1600" dirty="0"/>
              <a:t>The additional RRS has directly impacted ERCOT’s PRC during the peak hours. </a:t>
            </a:r>
          </a:p>
          <a:p>
            <a:pPr lvl="1"/>
            <a:r>
              <a:rPr lang="en-US" sz="1600" dirty="0"/>
              <a:t>This change has helped increase ERCOT’s operating margin during hours with higher net load.</a:t>
            </a:r>
          </a:p>
          <a:p>
            <a:endParaRPr lang="en-US" dirty="0"/>
          </a:p>
        </p:txBody>
      </p:sp>
      <p:sp>
        <p:nvSpPr>
          <p:cNvPr id="4" name="Slide Number Placeholder 3">
            <a:extLst>
              <a:ext uri="{FF2B5EF4-FFF2-40B4-BE49-F238E27FC236}">
                <a16:creationId xmlns:a16="http://schemas.microsoft.com/office/drawing/2014/main" id="{641C4FFF-1C18-42C2-8612-7589E727F0BF}"/>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8" name="Picture 7">
            <a:extLst>
              <a:ext uri="{FF2B5EF4-FFF2-40B4-BE49-F238E27FC236}">
                <a16:creationId xmlns:a16="http://schemas.microsoft.com/office/drawing/2014/main" id="{79894B47-6242-4FED-ABCB-937AFD61BE63}"/>
              </a:ext>
            </a:extLst>
          </p:cNvPr>
          <p:cNvPicPr>
            <a:picLocks noChangeAspect="1"/>
          </p:cNvPicPr>
          <p:nvPr/>
        </p:nvPicPr>
        <p:blipFill>
          <a:blip r:embed="rId2"/>
          <a:stretch>
            <a:fillRect/>
          </a:stretch>
        </p:blipFill>
        <p:spPr>
          <a:xfrm>
            <a:off x="871139" y="1983922"/>
            <a:ext cx="7401722" cy="4269022"/>
          </a:xfrm>
          <a:prstGeom prst="rect">
            <a:avLst/>
          </a:prstGeom>
        </p:spPr>
      </p:pic>
    </p:spTree>
    <p:extLst>
      <p:ext uri="{BB962C8B-B14F-4D97-AF65-F5344CB8AC3E}">
        <p14:creationId xmlns:p14="http://schemas.microsoft.com/office/powerpoint/2010/main" val="3203260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EC85D-8F91-44D5-89FC-6A796B2EAB95}"/>
              </a:ext>
            </a:extLst>
          </p:cNvPr>
          <p:cNvSpPr>
            <a:spLocks noGrp="1"/>
          </p:cNvSpPr>
          <p:nvPr>
            <p:ph type="title"/>
          </p:nvPr>
        </p:nvSpPr>
        <p:spPr/>
        <p:txBody>
          <a:bodyPr/>
          <a:lstStyle/>
          <a:p>
            <a:r>
              <a:rPr lang="en-US" sz="2400" dirty="0"/>
              <a:t>Seasonal trend in Physical Responsive Capability (PRC)</a:t>
            </a:r>
          </a:p>
        </p:txBody>
      </p:sp>
      <p:sp>
        <p:nvSpPr>
          <p:cNvPr id="3" name="Content Placeholder 2">
            <a:extLst>
              <a:ext uri="{FF2B5EF4-FFF2-40B4-BE49-F238E27FC236}">
                <a16:creationId xmlns:a16="http://schemas.microsoft.com/office/drawing/2014/main" id="{FDD6060B-AA38-4D36-947A-B8DAF3F44461}"/>
              </a:ext>
            </a:extLst>
          </p:cNvPr>
          <p:cNvSpPr>
            <a:spLocks noGrp="1"/>
          </p:cNvSpPr>
          <p:nvPr>
            <p:ph idx="1"/>
          </p:nvPr>
        </p:nvSpPr>
        <p:spPr/>
        <p:txBody>
          <a:bodyPr/>
          <a:lstStyle/>
          <a:p>
            <a:r>
              <a:rPr lang="en-US" sz="1600" dirty="0"/>
              <a:t>Net load and PRC data for all hours between January 1, 2019 and September 30, 2021</a:t>
            </a:r>
            <a:r>
              <a:rPr lang="en-US" sz="1600" dirty="0">
                <a:solidFill>
                  <a:srgbClr val="FF0000"/>
                </a:solidFill>
              </a:rPr>
              <a:t>*</a:t>
            </a:r>
            <a:r>
              <a:rPr lang="en-US" sz="1600" dirty="0"/>
              <a:t> was also analyzed.</a:t>
            </a:r>
          </a:p>
          <a:p>
            <a:pPr lvl="1"/>
            <a:r>
              <a:rPr lang="en-US" sz="1400" dirty="0"/>
              <a:t>Peak hours during Summer and Fall seasons are more vulnerable to lower PRC.</a:t>
            </a:r>
          </a:p>
          <a:p>
            <a:pPr lvl="1"/>
            <a:r>
              <a:rPr lang="en-US" sz="1400" dirty="0"/>
              <a:t>The proposed change in RRS methodology for 2022 will raise the RRS quantities during peak hours between May and October.</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lgn="ctr">
              <a:buNone/>
            </a:pPr>
            <a:endParaRPr lang="en-US" sz="1000" dirty="0">
              <a:solidFill>
                <a:srgbClr val="FF0000"/>
              </a:solidFill>
            </a:endParaRPr>
          </a:p>
          <a:p>
            <a:pPr marL="0" indent="0" algn="ctr">
              <a:buNone/>
            </a:pPr>
            <a:r>
              <a:rPr lang="en-US" sz="1000" dirty="0">
                <a:solidFill>
                  <a:srgbClr val="FF0000"/>
                </a:solidFill>
              </a:rPr>
              <a:t>*</a:t>
            </a:r>
            <a:r>
              <a:rPr lang="en-US" sz="1000" dirty="0"/>
              <a:t>Excludes Feb 14 – Feb 28, 2021</a:t>
            </a:r>
          </a:p>
        </p:txBody>
      </p:sp>
      <p:sp>
        <p:nvSpPr>
          <p:cNvPr id="4" name="Slide Number Placeholder 3">
            <a:extLst>
              <a:ext uri="{FF2B5EF4-FFF2-40B4-BE49-F238E27FC236}">
                <a16:creationId xmlns:a16="http://schemas.microsoft.com/office/drawing/2014/main" id="{842B54A9-662B-42D0-8069-106CD9A3F3E2}"/>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36C6B15F-6305-4B6D-980C-8D6448D90D1D}"/>
              </a:ext>
            </a:extLst>
          </p:cNvPr>
          <p:cNvPicPr>
            <a:picLocks noChangeAspect="1"/>
          </p:cNvPicPr>
          <p:nvPr/>
        </p:nvPicPr>
        <p:blipFill>
          <a:blip r:embed="rId2"/>
          <a:stretch>
            <a:fillRect/>
          </a:stretch>
        </p:blipFill>
        <p:spPr>
          <a:xfrm>
            <a:off x="823510" y="2126214"/>
            <a:ext cx="7496980" cy="4193530"/>
          </a:xfrm>
          <a:prstGeom prst="rect">
            <a:avLst/>
          </a:prstGeom>
        </p:spPr>
      </p:pic>
      <p:pic>
        <p:nvPicPr>
          <p:cNvPr id="7" name="Picture 6">
            <a:extLst>
              <a:ext uri="{FF2B5EF4-FFF2-40B4-BE49-F238E27FC236}">
                <a16:creationId xmlns:a16="http://schemas.microsoft.com/office/drawing/2014/main" id="{F013D996-3751-490E-9EAC-8078CBCDFE2F}"/>
              </a:ext>
            </a:extLst>
          </p:cNvPr>
          <p:cNvPicPr>
            <a:picLocks noChangeAspect="1"/>
          </p:cNvPicPr>
          <p:nvPr/>
        </p:nvPicPr>
        <p:blipFill>
          <a:blip r:embed="rId3"/>
          <a:stretch>
            <a:fillRect/>
          </a:stretch>
        </p:blipFill>
        <p:spPr>
          <a:xfrm>
            <a:off x="5489864" y="2524413"/>
            <a:ext cx="3505200" cy="749300"/>
          </a:xfrm>
          <a:prstGeom prst="rect">
            <a:avLst/>
          </a:prstGeom>
        </p:spPr>
      </p:pic>
    </p:spTree>
    <p:extLst>
      <p:ext uri="{BB962C8B-B14F-4D97-AF65-F5344CB8AC3E}">
        <p14:creationId xmlns:p14="http://schemas.microsoft.com/office/powerpoint/2010/main" val="1395701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6" name="Picture 5">
            <a:extLst>
              <a:ext uri="{FF2B5EF4-FFF2-40B4-BE49-F238E27FC236}">
                <a16:creationId xmlns:a16="http://schemas.microsoft.com/office/drawing/2014/main" id="{1837CA3A-3E97-4177-A961-31C6E0BCA180}"/>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a:extLst>
              <a:ext uri="{FF2B5EF4-FFF2-40B4-BE49-F238E27FC236}">
                <a16:creationId xmlns:a16="http://schemas.microsoft.com/office/drawing/2014/main" id="{0E9FE3D5-18A7-4AE4-9F8A-7B1B1B2D37F4}"/>
              </a:ext>
            </a:extLst>
          </p:cNvPr>
          <p:cNvPicPr>
            <a:picLocks noChangeAspect="1"/>
          </p:cNvPicPr>
          <p:nvPr/>
        </p:nvPicPr>
        <p:blipFill>
          <a:blip r:embed="rId3"/>
          <a:stretch>
            <a:fillRect/>
          </a:stretch>
        </p:blipFill>
        <p:spPr>
          <a:xfrm>
            <a:off x="264802" y="1075740"/>
            <a:ext cx="8614395" cy="4706520"/>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0F3A7095-D047-41B8-B9B7-7018B9CD84CB}"/>
              </a:ext>
            </a:extLst>
          </p:cNvPr>
          <p:cNvPicPr>
            <a:picLocks noChangeAspect="1"/>
          </p:cNvPicPr>
          <p:nvPr/>
        </p:nvPicPr>
        <p:blipFill>
          <a:blip r:embed="rId3"/>
          <a:stretch>
            <a:fillRect/>
          </a:stretch>
        </p:blipFill>
        <p:spPr>
          <a:xfrm>
            <a:off x="243465" y="1520786"/>
            <a:ext cx="8657070" cy="3816427"/>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p>
          <a:p>
            <a:pPr lvl="1" algn="just"/>
            <a:endParaRPr lang="en-US" sz="12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1600" dirty="0"/>
          </a:p>
          <a:p>
            <a:pPr algn="just"/>
            <a:r>
              <a:rPr lang="en-US" sz="1600" dirty="0"/>
              <a:t>The preliminary Non-Spin quantities for January 2022 through September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Summer months generally units with 6 hours+ lead times tend to be available for RUC; these lead time tend to double during winter when units available for RUC are typically “cold”. Since forecast uncertainties tend to be a bit higher further away from the operating hours, using 6-hours ahead forecast errors allows to better reflect this risk in the computed Non-Spin quantities.</a:t>
            </a:r>
          </a:p>
          <a:p>
            <a:endParaRPr lang="en-US" sz="10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0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This change better reflects the risk associated with net load forecast uncertainties during off peak hours in the Non-Spin methodology.</a:t>
            </a:r>
          </a:p>
          <a:p>
            <a:endParaRPr lang="en-US" sz="10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17</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72685" y="3653565"/>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3385111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08C69CC-BECD-438C-9E40-76F0F364EEBF}"/>
              </a:ext>
            </a:extLst>
          </p:cNvPr>
          <p:cNvPicPr>
            <a:picLocks noChangeAspect="1"/>
          </p:cNvPicPr>
          <p:nvPr/>
        </p:nvPicPr>
        <p:blipFill>
          <a:blip r:embed="rId2"/>
          <a:stretch>
            <a:fillRect/>
          </a:stretch>
        </p:blipFill>
        <p:spPr>
          <a:xfrm>
            <a:off x="0" y="2225449"/>
            <a:ext cx="9144000" cy="4011168"/>
          </a:xfrm>
          <a:prstGeom prst="rect">
            <a:avLst/>
          </a:prstGeom>
        </p:spPr>
      </p:pic>
      <p:sp>
        <p:nvSpPr>
          <p:cNvPr id="3" name="Content Placeholder 2">
            <a:extLst>
              <a:ext uri="{FF2B5EF4-FFF2-40B4-BE49-F238E27FC236}">
                <a16:creationId xmlns:a16="http://schemas.microsoft.com/office/drawing/2014/main" id="{BE7A18D9-C32F-401F-8E07-6B4F7D793360}"/>
              </a:ext>
            </a:extLst>
          </p:cNvPr>
          <p:cNvSpPr>
            <a:spLocks noGrp="1"/>
          </p:cNvSpPr>
          <p:nvPr>
            <p:ph idx="1"/>
          </p:nvPr>
        </p:nvSpPr>
        <p:spPr/>
        <p:txBody>
          <a:bodyPr/>
          <a:lstStyle/>
          <a:p>
            <a:r>
              <a:rPr lang="en-US" sz="1600" dirty="0"/>
              <a:t>Non-Spin quantities between January 1, 2020 and July 31, 2021</a:t>
            </a:r>
            <a:r>
              <a:rPr lang="en-US" sz="1600" dirty="0">
                <a:solidFill>
                  <a:srgbClr val="FF0000"/>
                </a:solidFill>
              </a:rPr>
              <a:t>*</a:t>
            </a:r>
            <a:r>
              <a:rPr lang="en-US" sz="1600" dirty="0"/>
              <a:t> weren’t sufficient to cover the 6 hours ahead risk up to 40% of the time. </a:t>
            </a:r>
          </a:p>
          <a:p>
            <a:pPr lvl="1"/>
            <a:r>
              <a:rPr lang="en-US" sz="1600" dirty="0"/>
              <a:t>~7% of these instances were related to peak conditions</a:t>
            </a:r>
          </a:p>
          <a:p>
            <a:pPr lvl="1"/>
            <a:r>
              <a:rPr lang="en-US" sz="1600" dirty="0"/>
              <a:t>~3% of these instances real time headroom was less than 4,500 MW</a:t>
            </a:r>
          </a:p>
          <a:p>
            <a:pPr lvl="1"/>
            <a:r>
              <a:rPr lang="en-US" sz="1600" dirty="0"/>
              <a:t>peak hours with insufficiency reduced significantly since July 12, 2021.</a:t>
            </a:r>
          </a:p>
          <a:p>
            <a:pPr lvl="1"/>
            <a:endParaRPr lang="en-US" sz="1600"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endParaRPr lang="en-US" sz="1800" dirty="0"/>
          </a:p>
          <a:p>
            <a:endParaRPr lang="en-US" dirty="0"/>
          </a:p>
          <a:p>
            <a:pPr marL="342900" lvl="1" indent="0">
              <a:buNone/>
            </a:pPr>
            <a:endParaRPr lang="en-US" sz="1050" dirty="0"/>
          </a:p>
          <a:p>
            <a:pPr marL="342900" lvl="1" indent="0" algn="r">
              <a:buNone/>
            </a:pPr>
            <a:r>
              <a:rPr lang="en-US" sz="1050" dirty="0"/>
              <a:t>	</a:t>
            </a:r>
            <a:r>
              <a:rPr lang="en-US" sz="1000" dirty="0"/>
              <a:t>3HA/6HA Non-Spin Sufficiency = Non-Spin Plan – 3HA/6HA NLFE – Intra-day forced outage change </a:t>
            </a:r>
          </a:p>
          <a:p>
            <a:pPr marL="342900" lvl="1" indent="0" algn="r">
              <a:buNone/>
            </a:pPr>
            <a:r>
              <a:rPr lang="en-US" sz="1000" dirty="0"/>
              <a:t>					Real Time Headroom = Total Online HSL + Offline Non-Spin – Actual Load  </a:t>
            </a:r>
          </a:p>
          <a:p>
            <a:pPr marL="342900" lvl="1" indent="0">
              <a:buNone/>
            </a:pPr>
            <a:r>
              <a:rPr lang="en-US" sz="1000" dirty="0">
                <a:solidFill>
                  <a:srgbClr val="FF0000"/>
                </a:solidFill>
              </a:rPr>
              <a:t>				</a:t>
            </a:r>
          </a:p>
          <a:p>
            <a:pPr marL="342900" lvl="1" indent="0">
              <a:buNone/>
            </a:pPr>
            <a:r>
              <a:rPr lang="en-US" sz="1000" dirty="0">
                <a:solidFill>
                  <a:srgbClr val="FF0000"/>
                </a:solidFill>
              </a:rPr>
              <a:t>				*</a:t>
            </a:r>
            <a:r>
              <a:rPr lang="en-US" sz="1000" dirty="0"/>
              <a:t>Excludes Feb 14 – Feb 28, 2021</a:t>
            </a:r>
          </a:p>
          <a:p>
            <a:endParaRPr lang="en-US" dirty="0"/>
          </a:p>
          <a:p>
            <a:endParaRPr lang="en-US" dirty="0"/>
          </a:p>
          <a:p>
            <a:endParaRPr lang="en-US" sz="1200" dirty="0"/>
          </a:p>
          <a:p>
            <a:endParaRPr lang="en-US" dirty="0"/>
          </a:p>
        </p:txBody>
      </p:sp>
      <p:sp>
        <p:nvSpPr>
          <p:cNvPr id="2" name="Title 1">
            <a:extLst>
              <a:ext uri="{FF2B5EF4-FFF2-40B4-BE49-F238E27FC236}">
                <a16:creationId xmlns:a16="http://schemas.microsoft.com/office/drawing/2014/main" id="{0CA88CEF-DD17-4031-800A-BBBAA850E26D}"/>
              </a:ext>
            </a:extLst>
          </p:cNvPr>
          <p:cNvSpPr>
            <a:spLocks noGrp="1"/>
          </p:cNvSpPr>
          <p:nvPr>
            <p:ph type="title"/>
          </p:nvPr>
        </p:nvSpPr>
        <p:spPr/>
        <p:txBody>
          <a:bodyPr/>
          <a:lstStyle/>
          <a:p>
            <a:r>
              <a:rPr lang="en-US" sz="2800" dirty="0"/>
              <a:t>Adequacy of historic Non-Spin quantities</a:t>
            </a:r>
          </a:p>
        </p:txBody>
      </p:sp>
      <p:sp>
        <p:nvSpPr>
          <p:cNvPr id="4" name="Slide Number Placeholder 3">
            <a:extLst>
              <a:ext uri="{FF2B5EF4-FFF2-40B4-BE49-F238E27FC236}">
                <a16:creationId xmlns:a16="http://schemas.microsoft.com/office/drawing/2014/main" id="{5BA2FF5B-1C83-42AD-9DF7-11B7F49D433A}"/>
              </a:ext>
            </a:extLst>
          </p:cNvPr>
          <p:cNvSpPr>
            <a:spLocks noGrp="1"/>
          </p:cNvSpPr>
          <p:nvPr>
            <p:ph type="sldNum" sz="quarter" idx="4"/>
          </p:nvPr>
        </p:nvSpPr>
        <p:spPr/>
        <p:txBody>
          <a:bodyPr/>
          <a:lstStyle/>
          <a:p>
            <a:fld id="{1D93BD3E-1E9A-4970-A6F7-E7AC52762E0C}" type="slidenum">
              <a:rPr lang="en-US" smtClean="0"/>
              <a:pPr/>
              <a:t>18</a:t>
            </a:fld>
            <a:endParaRPr lang="en-US" dirty="0"/>
          </a:p>
        </p:txBody>
      </p:sp>
      <p:sp>
        <p:nvSpPr>
          <p:cNvPr id="10" name="Rectangle 9">
            <a:extLst>
              <a:ext uri="{FF2B5EF4-FFF2-40B4-BE49-F238E27FC236}">
                <a16:creationId xmlns:a16="http://schemas.microsoft.com/office/drawing/2014/main" id="{F51E86B0-2F17-4934-96A8-8BD0DEBEBF62}"/>
              </a:ext>
            </a:extLst>
          </p:cNvPr>
          <p:cNvSpPr/>
          <p:nvPr/>
        </p:nvSpPr>
        <p:spPr>
          <a:xfrm>
            <a:off x="893136" y="4321673"/>
            <a:ext cx="1127049" cy="134713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0079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7A18D9-C32F-401F-8E07-6B4F7D793360}"/>
              </a:ext>
            </a:extLst>
          </p:cNvPr>
          <p:cNvSpPr>
            <a:spLocks noGrp="1"/>
          </p:cNvSpPr>
          <p:nvPr>
            <p:ph idx="1"/>
          </p:nvPr>
        </p:nvSpPr>
        <p:spPr/>
        <p:txBody>
          <a:bodyPr/>
          <a:lstStyle/>
          <a:p>
            <a:r>
              <a:rPr lang="en-US" sz="1600" dirty="0"/>
              <a:t>6 hours ahead, 3 hours head and real time Headroom between January 1, 2020 and July 31, 2021</a:t>
            </a:r>
            <a:r>
              <a:rPr lang="en-US" sz="1600" dirty="0">
                <a:solidFill>
                  <a:srgbClr val="FF0000"/>
                </a:solidFill>
              </a:rPr>
              <a:t>* </a:t>
            </a:r>
            <a:r>
              <a:rPr lang="en-US" sz="1600" dirty="0"/>
              <a:t>was also analyzed. There were several instances where the real time headroom was lower than the 6 hour ahead headroom. </a:t>
            </a:r>
          </a:p>
          <a:p>
            <a:pPr lvl="1"/>
            <a:r>
              <a:rPr lang="en-US" sz="1400" dirty="0"/>
              <a:t>~23% off these instances real time headroom was lower than 6 hour ahead headroom by an amount greater than 1430 MW.</a:t>
            </a:r>
          </a:p>
          <a:p>
            <a:pPr lvl="1"/>
            <a:r>
              <a:rPr lang="en-US" sz="1400" dirty="0"/>
              <a:t>~5% off these instances were related to peak conditions</a:t>
            </a:r>
          </a:p>
          <a:p>
            <a:pPr lvl="1"/>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pPr marL="342900" lvl="1" indent="0">
              <a:buNone/>
            </a:pPr>
            <a:endParaRPr lang="en-US" sz="80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endParaRPr lang="en-US" sz="1050" dirty="0"/>
          </a:p>
          <a:p>
            <a:pPr marL="342900" lvl="1" indent="0" algn="r">
              <a:buNone/>
            </a:pPr>
            <a:r>
              <a:rPr lang="en-US" sz="1000" dirty="0"/>
              <a:t>3HA/6HA Headroom = Total Online HSL + Offline Non-Spin – Active Load Forecast </a:t>
            </a:r>
          </a:p>
          <a:p>
            <a:pPr marL="342900" lvl="1" indent="0" algn="r">
              <a:buNone/>
            </a:pPr>
            <a:r>
              <a:rPr lang="en-US" sz="1000" dirty="0"/>
              <a:t>					Real Time Headroom = Total Online HSL + Offline Non-Spin – Actual Load</a:t>
            </a:r>
          </a:p>
          <a:p>
            <a:pPr marL="342900" lvl="1" indent="0" algn="r">
              <a:buNone/>
            </a:pPr>
            <a:endParaRPr lang="en-US" sz="1000" dirty="0"/>
          </a:p>
          <a:p>
            <a:pPr marL="342900" lvl="1" indent="0">
              <a:buNone/>
            </a:pPr>
            <a:r>
              <a:rPr lang="en-US" sz="1000" dirty="0">
                <a:solidFill>
                  <a:srgbClr val="FF0000"/>
                </a:solidFill>
              </a:rPr>
              <a:t>					*</a:t>
            </a:r>
            <a:r>
              <a:rPr lang="en-US" sz="1000" dirty="0"/>
              <a:t>Excludes Feb 14 – Feb 28, 2021</a:t>
            </a:r>
          </a:p>
          <a:p>
            <a:endParaRPr lang="en-US" dirty="0"/>
          </a:p>
          <a:p>
            <a:endParaRPr lang="en-US" dirty="0"/>
          </a:p>
          <a:p>
            <a:endParaRPr lang="en-US" sz="1200" dirty="0"/>
          </a:p>
          <a:p>
            <a:endParaRPr lang="en-US" dirty="0"/>
          </a:p>
        </p:txBody>
      </p:sp>
      <p:sp>
        <p:nvSpPr>
          <p:cNvPr id="2" name="Title 1">
            <a:extLst>
              <a:ext uri="{FF2B5EF4-FFF2-40B4-BE49-F238E27FC236}">
                <a16:creationId xmlns:a16="http://schemas.microsoft.com/office/drawing/2014/main" id="{0CA88CEF-DD17-4031-800A-BBBAA850E26D}"/>
              </a:ext>
            </a:extLst>
          </p:cNvPr>
          <p:cNvSpPr>
            <a:spLocks noGrp="1"/>
          </p:cNvSpPr>
          <p:nvPr>
            <p:ph type="title"/>
          </p:nvPr>
        </p:nvSpPr>
        <p:spPr/>
        <p:txBody>
          <a:bodyPr/>
          <a:lstStyle/>
          <a:p>
            <a:r>
              <a:rPr lang="en-US" sz="2800" dirty="0"/>
              <a:t>Trend in historic Headroom</a:t>
            </a:r>
          </a:p>
        </p:txBody>
      </p:sp>
      <p:pic>
        <p:nvPicPr>
          <p:cNvPr id="9" name="Picture 8">
            <a:extLst>
              <a:ext uri="{FF2B5EF4-FFF2-40B4-BE49-F238E27FC236}">
                <a16:creationId xmlns:a16="http://schemas.microsoft.com/office/drawing/2014/main" id="{33BA0376-9DD2-4FED-8838-3D37D356E0EB}"/>
              </a:ext>
            </a:extLst>
          </p:cNvPr>
          <p:cNvPicPr>
            <a:picLocks noChangeAspect="1"/>
          </p:cNvPicPr>
          <p:nvPr/>
        </p:nvPicPr>
        <p:blipFill>
          <a:blip r:embed="rId2"/>
          <a:stretch>
            <a:fillRect/>
          </a:stretch>
        </p:blipFill>
        <p:spPr>
          <a:xfrm>
            <a:off x="0" y="2355839"/>
            <a:ext cx="9144000" cy="3657600"/>
          </a:xfrm>
          <a:prstGeom prst="rect">
            <a:avLst/>
          </a:prstGeom>
        </p:spPr>
      </p:pic>
    </p:spTree>
    <p:extLst>
      <p:ext uri="{BB962C8B-B14F-4D97-AF65-F5344CB8AC3E}">
        <p14:creationId xmlns:p14="http://schemas.microsoft.com/office/powerpoint/2010/main" val="256238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13, 2021 – PDCWG (Proposed Methodology)</a:t>
            </a:r>
          </a:p>
          <a:p>
            <a:pPr>
              <a:buFont typeface="Wingdings" panose="05000000000000000000" pitchFamily="2" charset="2"/>
              <a:buChar char="ü"/>
            </a:pPr>
            <a:r>
              <a:rPr lang="en-US" dirty="0">
                <a:solidFill>
                  <a:schemeClr val="accent2"/>
                </a:solidFill>
              </a:rPr>
              <a:t>October 21, 2020 – OWG (Proposed Methodology)</a:t>
            </a:r>
          </a:p>
          <a:p>
            <a:r>
              <a:rPr lang="en-US" dirty="0">
                <a:solidFill>
                  <a:schemeClr val="accent2"/>
                </a:solidFill>
              </a:rPr>
              <a:t>October 25, 2021 – WMWG (Proposed Methodology)</a:t>
            </a:r>
          </a:p>
          <a:p>
            <a:endParaRPr lang="en-US" sz="1400" dirty="0">
              <a:solidFill>
                <a:schemeClr val="accent2"/>
              </a:solidFill>
            </a:endParaRPr>
          </a:p>
          <a:p>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For the purposes of building this table, 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299436" y="2599938"/>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a:extLst>
              <a:ext uri="{FF2B5EF4-FFF2-40B4-BE49-F238E27FC236}">
                <a16:creationId xmlns:a16="http://schemas.microsoft.com/office/drawing/2014/main" id="{DA4B970D-4F1E-4286-866D-CAEC5872F2F2}"/>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a:extLst>
              <a:ext uri="{FF2B5EF4-FFF2-40B4-BE49-F238E27FC236}">
                <a16:creationId xmlns:a16="http://schemas.microsoft.com/office/drawing/2014/main" id="{34CC4A1C-11F9-4782-A4F2-0C1C4E4A708A}"/>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47681C-DEC6-409F-95BE-4C6ED39E0579}"/>
              </a:ext>
            </a:extLst>
          </p:cNvPr>
          <p:cNvSpPr>
            <a:spLocks noGrp="1"/>
          </p:cNvSpPr>
          <p:nvPr>
            <p:ph type="sldNum" sz="quarter" idx="4"/>
          </p:nvPr>
        </p:nvSpPr>
        <p:spPr/>
        <p:txBody>
          <a:bodyPr/>
          <a:lstStyle/>
          <a:p>
            <a:fld id="{1D93BD3E-1E9A-4970-A6F7-E7AC52762E0C}" type="slidenum">
              <a:rPr lang="en-US" smtClean="0"/>
              <a:pPr/>
              <a:t>27</a:t>
            </a:fld>
            <a:endParaRPr lang="en-US" dirty="0"/>
          </a:p>
        </p:txBody>
      </p:sp>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3"/>
          <a:stretch>
            <a:fillRect/>
          </a:stretch>
        </p:blipFill>
        <p:spPr>
          <a:xfrm>
            <a:off x="603504" y="3867912"/>
            <a:ext cx="8173104" cy="2551176"/>
          </a:xfrm>
          <a:prstGeom prst="rect">
            <a:avLst/>
          </a:prstGeom>
        </p:spPr>
      </p:pic>
      <p:pic>
        <p:nvPicPr>
          <p:cNvPr id="5" name="Picture 4">
            <a:extLst>
              <a:ext uri="{FF2B5EF4-FFF2-40B4-BE49-F238E27FC236}">
                <a16:creationId xmlns:a16="http://schemas.microsoft.com/office/drawing/2014/main" id="{9F951A68-061F-46DE-A48A-A3B0C782735D}"/>
              </a:ext>
            </a:extLst>
          </p:cNvPr>
          <p:cNvPicPr>
            <a:picLocks noChangeAspect="1"/>
          </p:cNvPicPr>
          <p:nvPr/>
        </p:nvPicPr>
        <p:blipFill>
          <a:blip r:embed="rId4"/>
          <a:stretch>
            <a:fillRect/>
          </a:stretch>
        </p:blipFill>
        <p:spPr>
          <a:xfrm>
            <a:off x="603504" y="1316736"/>
            <a:ext cx="8337409" cy="2551176"/>
          </a:xfrm>
          <a:prstGeom prst="rect">
            <a:avLst/>
          </a:prstGeom>
        </p:spPr>
      </p:pic>
    </p:spTree>
    <p:extLst>
      <p:ext uri="{BB962C8B-B14F-4D97-AF65-F5344CB8AC3E}">
        <p14:creationId xmlns:p14="http://schemas.microsoft.com/office/powerpoint/2010/main" val="694934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ERCOT is not recommending any changes to the methodology used for computing Regulation Service requirements for 2022.</a:t>
            </a:r>
          </a:p>
          <a:p>
            <a:endParaRPr lang="en-US" sz="700" dirty="0"/>
          </a:p>
          <a:p>
            <a:r>
              <a:rPr lang="en-US" sz="1600" dirty="0"/>
              <a:t>ERCOT is recommending one change in the methodology used for computing Responsive Reserve Service (RRS) requirements for 2022.</a:t>
            </a:r>
          </a:p>
          <a:p>
            <a:endParaRPr lang="en-US" sz="700" dirty="0"/>
          </a:p>
          <a:p>
            <a:r>
              <a:rPr lang="en-US" sz="1600" dirty="0"/>
              <a:t>ERCOT is recommending changes in the methodology used for computing Non-Spinning Reserve Service (Non-Spin) requirements for 2022 that will account for the highest net load forecast error within an operating hour and intra-day changes in thermal resource availabilities due to forced outages.</a:t>
            </a:r>
          </a:p>
          <a:p>
            <a:endParaRPr lang="en-US" sz="700" dirty="0"/>
          </a:p>
          <a:p>
            <a:pPr algn="just"/>
            <a:r>
              <a:rPr lang="en-US" sz="1600" dirty="0"/>
              <a:t>The Ancillary Service (A/S) quantities for 2022 contained in this presentation are based on the methodology that was approved in December 2020. </a:t>
            </a:r>
          </a:p>
          <a:p>
            <a:pPr lvl="1" algn="just"/>
            <a:r>
              <a:rPr lang="en-US" sz="1600" dirty="0"/>
              <a:t>The quantities for 2022 reflect moving forward the historic data on which these are based, </a:t>
            </a:r>
            <a:r>
              <a:rPr lang="en-US" sz="1600" u="sng" dirty="0"/>
              <a:t>unless otherwise noted</a:t>
            </a:r>
            <a:r>
              <a:rPr lang="en-US" sz="1600" dirty="0"/>
              <a:t>.</a:t>
            </a:r>
          </a:p>
          <a:p>
            <a:pPr lvl="1" algn="just"/>
            <a:endParaRPr lang="en-US" sz="700" dirty="0"/>
          </a:p>
          <a:p>
            <a:pPr lvl="1" algn="just"/>
            <a:r>
              <a:rPr lang="en-US" sz="1600" dirty="0"/>
              <a:t>Spreadsheets that contain the associated quantities for January through September of 2022 have been posted on the meeting page for this meeting.</a:t>
            </a:r>
          </a:p>
          <a:p>
            <a:pPr algn="just"/>
            <a:endParaRPr lang="en-US" sz="700" dirty="0"/>
          </a:p>
          <a:p>
            <a:pPr algn="just"/>
            <a:r>
              <a:rPr lang="en-US" sz="1600" dirty="0"/>
              <a:t>ERCOT is seeking stakeholder feedback on these proposed changes for the 2022 A/S Methodology.  </a:t>
            </a:r>
          </a:p>
          <a:p>
            <a:endParaRPr lang="en-US" sz="1600"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January</a:t>
            </a: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5" name="Picture 4">
            <a:extLst>
              <a:ext uri="{FF2B5EF4-FFF2-40B4-BE49-F238E27FC236}">
                <a16:creationId xmlns:a16="http://schemas.microsoft.com/office/drawing/2014/main" id="{5A4E5A7E-3DD7-48C0-B00B-858C0857E324}"/>
              </a:ext>
            </a:extLst>
          </p:cNvPr>
          <p:cNvPicPr>
            <a:picLocks noChangeAspect="1"/>
          </p:cNvPicPr>
          <p:nvPr/>
        </p:nvPicPr>
        <p:blipFill>
          <a:blip r:embed="rId3"/>
          <a:stretch>
            <a:fillRect/>
          </a:stretch>
        </p:blipFill>
        <p:spPr>
          <a:xfrm>
            <a:off x="180972" y="785280"/>
            <a:ext cx="8858256" cy="2725148"/>
          </a:xfrm>
          <a:prstGeom prst="rect">
            <a:avLst/>
          </a:prstGeom>
        </p:spPr>
      </p:pic>
      <p:pic>
        <p:nvPicPr>
          <p:cNvPr id="8" name="Picture 7">
            <a:extLst>
              <a:ext uri="{FF2B5EF4-FFF2-40B4-BE49-F238E27FC236}">
                <a16:creationId xmlns:a16="http://schemas.microsoft.com/office/drawing/2014/main" id="{23E4237A-043C-4C10-BCA2-DEF036C1AF3F}"/>
              </a:ext>
            </a:extLst>
          </p:cNvPr>
          <p:cNvPicPr>
            <a:picLocks noChangeAspect="1"/>
          </p:cNvPicPr>
          <p:nvPr/>
        </p:nvPicPr>
        <p:blipFill>
          <a:blip r:embed="rId4"/>
          <a:stretch>
            <a:fillRect/>
          </a:stretch>
        </p:blipFill>
        <p:spPr>
          <a:xfrm>
            <a:off x="180972" y="3510428"/>
            <a:ext cx="8858256" cy="2725148"/>
          </a:xfrm>
          <a:prstGeom prst="rect">
            <a:avLst/>
          </a:prstGeom>
        </p:spPr>
      </p:pic>
    </p:spTree>
    <p:extLst>
      <p:ext uri="{BB962C8B-B14F-4D97-AF65-F5344CB8AC3E}">
        <p14:creationId xmlns:p14="http://schemas.microsoft.com/office/powerpoint/2010/main" val="2247213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graphicFrame>
        <p:nvGraphicFramePr>
          <p:cNvPr id="6" name="Chart 5">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2984466722"/>
              </p:ext>
            </p:extLst>
          </p:nvPr>
        </p:nvGraphicFramePr>
        <p:xfrm>
          <a:off x="272452" y="1079963"/>
          <a:ext cx="8599095" cy="46980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7264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A0AB6-DD54-4117-8D7C-02A56FB89506}"/>
              </a:ext>
            </a:extLst>
          </p:cNvPr>
          <p:cNvSpPr>
            <a:spLocks noGrp="1"/>
          </p:cNvSpPr>
          <p:nvPr>
            <p:ph type="title"/>
          </p:nvPr>
        </p:nvSpPr>
        <p:spPr/>
        <p:txBody>
          <a:bodyPr/>
          <a:lstStyle/>
          <a:p>
            <a:r>
              <a:rPr lang="en-US" sz="2400" dirty="0"/>
              <a:t>Trends in 6HA Net Load Forecast Error</a:t>
            </a:r>
          </a:p>
        </p:txBody>
      </p:sp>
      <p:sp>
        <p:nvSpPr>
          <p:cNvPr id="3" name="Content Placeholder 2">
            <a:extLst>
              <a:ext uri="{FF2B5EF4-FFF2-40B4-BE49-F238E27FC236}">
                <a16:creationId xmlns:a16="http://schemas.microsoft.com/office/drawing/2014/main" id="{EF482972-5DD5-45BE-8F14-0BDC90B7DD2B}"/>
              </a:ext>
            </a:extLst>
          </p:cNvPr>
          <p:cNvSpPr>
            <a:spLocks noGrp="1"/>
          </p:cNvSpPr>
          <p:nvPr>
            <p:ph idx="1"/>
          </p:nvPr>
        </p:nvSpPr>
        <p:spPr/>
        <p:txBody>
          <a:bodyPr/>
          <a:lstStyle/>
          <a:p>
            <a:r>
              <a:rPr lang="en-US" sz="1600" dirty="0"/>
              <a:t>As years progress, an increase in magnitude of the 6 Hours-Ahead net load forecast error can be observed.</a:t>
            </a:r>
          </a:p>
        </p:txBody>
      </p:sp>
      <p:sp>
        <p:nvSpPr>
          <p:cNvPr id="4" name="Slide Number Placeholder 3">
            <a:extLst>
              <a:ext uri="{FF2B5EF4-FFF2-40B4-BE49-F238E27FC236}">
                <a16:creationId xmlns:a16="http://schemas.microsoft.com/office/drawing/2014/main" id="{09A292CE-4B5E-41C5-82A1-2B7CCBED9DAA}"/>
              </a:ext>
            </a:extLst>
          </p:cNvPr>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6" name="Picture 5">
            <a:extLst>
              <a:ext uri="{FF2B5EF4-FFF2-40B4-BE49-F238E27FC236}">
                <a16:creationId xmlns:a16="http://schemas.microsoft.com/office/drawing/2014/main" id="{C007566E-94CF-4ED0-AD82-EB654D44D334}"/>
              </a:ext>
            </a:extLst>
          </p:cNvPr>
          <p:cNvPicPr>
            <a:picLocks noChangeAspect="1"/>
          </p:cNvPicPr>
          <p:nvPr/>
        </p:nvPicPr>
        <p:blipFill rotWithShape="1">
          <a:blip r:embed="rId3"/>
          <a:srcRect l="3492" r="7381" b="2788"/>
          <a:stretch/>
        </p:blipFill>
        <p:spPr>
          <a:xfrm>
            <a:off x="406547" y="1336615"/>
            <a:ext cx="3353385" cy="2743200"/>
          </a:xfrm>
          <a:prstGeom prst="rect">
            <a:avLst/>
          </a:prstGeom>
        </p:spPr>
      </p:pic>
      <p:pic>
        <p:nvPicPr>
          <p:cNvPr id="9" name="Picture 8">
            <a:extLst>
              <a:ext uri="{FF2B5EF4-FFF2-40B4-BE49-F238E27FC236}">
                <a16:creationId xmlns:a16="http://schemas.microsoft.com/office/drawing/2014/main" id="{FC456AA5-F213-46C8-8444-833B9F742444}"/>
              </a:ext>
            </a:extLst>
          </p:cNvPr>
          <p:cNvPicPr>
            <a:picLocks noChangeAspect="1"/>
          </p:cNvPicPr>
          <p:nvPr/>
        </p:nvPicPr>
        <p:blipFill rotWithShape="1">
          <a:blip r:embed="rId4"/>
          <a:srcRect l="3030" r="3770" b="2101"/>
          <a:stretch/>
        </p:blipFill>
        <p:spPr>
          <a:xfrm>
            <a:off x="5241973" y="1336615"/>
            <a:ext cx="2977795" cy="2743200"/>
          </a:xfrm>
          <a:prstGeom prst="rect">
            <a:avLst/>
          </a:prstGeom>
        </p:spPr>
      </p:pic>
      <p:pic>
        <p:nvPicPr>
          <p:cNvPr id="11" name="Picture 10">
            <a:extLst>
              <a:ext uri="{FF2B5EF4-FFF2-40B4-BE49-F238E27FC236}">
                <a16:creationId xmlns:a16="http://schemas.microsoft.com/office/drawing/2014/main" id="{E3867EE1-C38F-4D67-A10E-77B8526EC4EE}"/>
              </a:ext>
            </a:extLst>
          </p:cNvPr>
          <p:cNvPicPr>
            <a:picLocks noChangeAspect="1"/>
          </p:cNvPicPr>
          <p:nvPr/>
        </p:nvPicPr>
        <p:blipFill rotWithShape="1">
          <a:blip r:embed="rId5"/>
          <a:srcRect l="3584" r="6649" b="2899"/>
          <a:stretch/>
        </p:blipFill>
        <p:spPr>
          <a:xfrm>
            <a:off x="2919431" y="3871118"/>
            <a:ext cx="3381338" cy="2743200"/>
          </a:xfrm>
          <a:prstGeom prst="rect">
            <a:avLst/>
          </a:prstGeom>
        </p:spPr>
      </p:pic>
    </p:spTree>
    <p:extLst>
      <p:ext uri="{BB962C8B-B14F-4D97-AF65-F5344CB8AC3E}">
        <p14:creationId xmlns:p14="http://schemas.microsoft.com/office/powerpoint/2010/main" val="3067861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A6A96-08E1-4991-A443-C09CA35D3DD7}"/>
              </a:ext>
            </a:extLst>
          </p:cNvPr>
          <p:cNvSpPr>
            <a:spLocks noGrp="1"/>
          </p:cNvSpPr>
          <p:nvPr>
            <p:ph type="title"/>
          </p:nvPr>
        </p:nvSpPr>
        <p:spPr/>
        <p:txBody>
          <a:bodyPr/>
          <a:lstStyle/>
          <a:p>
            <a:r>
              <a:rPr lang="en-US" dirty="0"/>
              <a:t>Intra-Day Forced Outage Rate</a:t>
            </a:r>
          </a:p>
        </p:txBody>
      </p:sp>
      <p:sp>
        <p:nvSpPr>
          <p:cNvPr id="3" name="Content Placeholder 2">
            <a:extLst>
              <a:ext uri="{FF2B5EF4-FFF2-40B4-BE49-F238E27FC236}">
                <a16:creationId xmlns:a16="http://schemas.microsoft.com/office/drawing/2014/main" id="{0F491CA6-6757-4868-A016-F6881AF7F8CE}"/>
              </a:ext>
            </a:extLst>
          </p:cNvPr>
          <p:cNvSpPr>
            <a:spLocks noGrp="1"/>
          </p:cNvSpPr>
          <p:nvPr>
            <p:ph idx="1"/>
          </p:nvPr>
        </p:nvSpPr>
        <p:spPr/>
        <p:txBody>
          <a:bodyPr/>
          <a:lstStyle/>
          <a:p>
            <a:r>
              <a:rPr lang="en-US" sz="1600" dirty="0"/>
              <a:t>For 2018, 2019 and 2020, the heat maps below show the 75</a:t>
            </a:r>
            <a:r>
              <a:rPr lang="en-US" sz="1600" baseline="30000" dirty="0"/>
              <a:t>th</a:t>
            </a:r>
            <a:r>
              <a:rPr lang="en-US" sz="1600" dirty="0"/>
              <a:t> percentile of the maximum accumulated forced outage </a:t>
            </a:r>
            <a:r>
              <a:rPr lang="en-US" sz="1600" dirty="0">
                <a:solidFill>
                  <a:schemeClr val="tx2"/>
                </a:solidFill>
              </a:rPr>
              <a:t>on thermal units (excluding IRR and PUN)</a:t>
            </a:r>
            <a:r>
              <a:rPr lang="en-US" sz="1600" dirty="0"/>
              <a:t> since midnight for every hour in each month.</a:t>
            </a:r>
          </a:p>
          <a:p>
            <a:endParaRPr lang="en-US" sz="1400" dirty="0"/>
          </a:p>
          <a:p>
            <a:endParaRPr lang="en-US" dirty="0"/>
          </a:p>
        </p:txBody>
      </p:sp>
      <p:sp>
        <p:nvSpPr>
          <p:cNvPr id="4" name="Slide Number Placeholder 3">
            <a:extLst>
              <a:ext uri="{FF2B5EF4-FFF2-40B4-BE49-F238E27FC236}">
                <a16:creationId xmlns:a16="http://schemas.microsoft.com/office/drawing/2014/main" id="{60FEF2C9-A6E3-496D-89BB-CA51FCEBBF16}"/>
              </a:ext>
            </a:extLst>
          </p:cNvPr>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7" name="Picture 6">
            <a:extLst>
              <a:ext uri="{FF2B5EF4-FFF2-40B4-BE49-F238E27FC236}">
                <a16:creationId xmlns:a16="http://schemas.microsoft.com/office/drawing/2014/main" id="{CF56FCAF-8A96-4A72-9EE0-E28819958021}"/>
              </a:ext>
            </a:extLst>
          </p:cNvPr>
          <p:cNvPicPr>
            <a:picLocks noChangeAspect="1"/>
          </p:cNvPicPr>
          <p:nvPr/>
        </p:nvPicPr>
        <p:blipFill rotWithShape="1">
          <a:blip r:embed="rId3"/>
          <a:srcRect l="2440" r="6242"/>
          <a:stretch/>
        </p:blipFill>
        <p:spPr>
          <a:xfrm>
            <a:off x="563210" y="1641910"/>
            <a:ext cx="2987074" cy="2560320"/>
          </a:xfrm>
          <a:prstGeom prst="rect">
            <a:avLst/>
          </a:prstGeom>
        </p:spPr>
      </p:pic>
      <p:pic>
        <p:nvPicPr>
          <p:cNvPr id="9" name="Picture 8">
            <a:extLst>
              <a:ext uri="{FF2B5EF4-FFF2-40B4-BE49-F238E27FC236}">
                <a16:creationId xmlns:a16="http://schemas.microsoft.com/office/drawing/2014/main" id="{16B50AAC-2CD6-49E4-88D2-FF0A889389D3}"/>
              </a:ext>
            </a:extLst>
          </p:cNvPr>
          <p:cNvPicPr>
            <a:picLocks noChangeAspect="1"/>
          </p:cNvPicPr>
          <p:nvPr/>
        </p:nvPicPr>
        <p:blipFill rotWithShape="1">
          <a:blip r:embed="rId4"/>
          <a:srcRect r="5398"/>
          <a:stretch/>
        </p:blipFill>
        <p:spPr>
          <a:xfrm>
            <a:off x="5566743" y="1641910"/>
            <a:ext cx="3173538" cy="2560320"/>
          </a:xfrm>
          <a:prstGeom prst="rect">
            <a:avLst/>
          </a:prstGeom>
        </p:spPr>
      </p:pic>
      <p:pic>
        <p:nvPicPr>
          <p:cNvPr id="11" name="Picture 10">
            <a:extLst>
              <a:ext uri="{FF2B5EF4-FFF2-40B4-BE49-F238E27FC236}">
                <a16:creationId xmlns:a16="http://schemas.microsoft.com/office/drawing/2014/main" id="{9D6501CC-5E7D-4428-9153-7401EF2C7D80}"/>
              </a:ext>
            </a:extLst>
          </p:cNvPr>
          <p:cNvPicPr>
            <a:picLocks noChangeAspect="1"/>
          </p:cNvPicPr>
          <p:nvPr/>
        </p:nvPicPr>
        <p:blipFill rotWithShape="1">
          <a:blip r:embed="rId5"/>
          <a:srcRect r="6269"/>
          <a:stretch/>
        </p:blipFill>
        <p:spPr>
          <a:xfrm>
            <a:off x="3044062" y="3852606"/>
            <a:ext cx="2819438" cy="2560320"/>
          </a:xfrm>
          <a:prstGeom prst="rect">
            <a:avLst/>
          </a:prstGeom>
        </p:spPr>
      </p:pic>
    </p:spTree>
    <p:extLst>
      <p:ext uri="{BB962C8B-B14F-4D97-AF65-F5344CB8AC3E}">
        <p14:creationId xmlns:p14="http://schemas.microsoft.com/office/powerpoint/2010/main" val="403924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lvl="1" algn="just"/>
            <a:r>
              <a:rPr lang="en-US" sz="1600" dirty="0"/>
              <a:t>In the current methodology, the increased Regulation need due to future increases in wind and solar installed capacities are accounted for through wind and solar adjustment tables. </a:t>
            </a:r>
          </a:p>
          <a:p>
            <a:pPr lvl="1" algn="just"/>
            <a:r>
              <a:rPr lang="en-US" sz="1600" dirty="0"/>
              <a:t>ERCOT will continue to monitor the variations in intra-hour net load ramps and will tune ERCOT’s Generation Applications in EMS as necessary to meet established frequency control related performance criteria.</a:t>
            </a:r>
          </a:p>
          <a:p>
            <a:pPr algn="just"/>
            <a:endParaRPr lang="en-US" dirty="0"/>
          </a:p>
          <a:p>
            <a:pPr algn="just"/>
            <a:r>
              <a:rPr lang="en-US" sz="1600" dirty="0"/>
              <a:t>The preliminary Regulation quantities for January 2022 through September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2583404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a:extLst>
              <a:ext uri="{FF2B5EF4-FFF2-40B4-BE49-F238E27FC236}">
                <a16:creationId xmlns:a16="http://schemas.microsoft.com/office/drawing/2014/main" id="{15AC7AA4-CBBB-47F3-8153-CF3236C5B82B}"/>
              </a:ext>
            </a:extLst>
          </p:cNvPr>
          <p:cNvPicPr>
            <a:picLocks noChangeAspect="1"/>
          </p:cNvPicPr>
          <p:nvPr/>
        </p:nvPicPr>
        <p:blipFill>
          <a:blip r:embed="rId3"/>
          <a:stretch>
            <a:fillRect/>
          </a:stretch>
        </p:blipFill>
        <p:spPr>
          <a:xfrm>
            <a:off x="182880" y="786384"/>
            <a:ext cx="8858256" cy="2725148"/>
          </a:xfrm>
          <a:prstGeom prst="rect">
            <a:avLst/>
          </a:prstGeom>
        </p:spPr>
      </p:pic>
      <p:pic>
        <p:nvPicPr>
          <p:cNvPr id="8" name="Picture 7">
            <a:extLst>
              <a:ext uri="{FF2B5EF4-FFF2-40B4-BE49-F238E27FC236}">
                <a16:creationId xmlns:a16="http://schemas.microsoft.com/office/drawing/2014/main" id="{75B1046D-5179-4DF1-A51D-722ED001A5B7}"/>
              </a:ext>
            </a:extLst>
          </p:cNvPr>
          <p:cNvPicPr>
            <a:picLocks noChangeAspect="1"/>
          </p:cNvPicPr>
          <p:nvPr/>
        </p:nvPicPr>
        <p:blipFill>
          <a:blip r:embed="rId4"/>
          <a:stretch>
            <a:fillRect/>
          </a:stretch>
        </p:blipFill>
        <p:spPr>
          <a:xfrm>
            <a:off x="182880" y="3511296"/>
            <a:ext cx="8858256" cy="2725148"/>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3" name="Picture 2">
            <a:extLst>
              <a:ext uri="{FF2B5EF4-FFF2-40B4-BE49-F238E27FC236}">
                <a16:creationId xmlns:a16="http://schemas.microsoft.com/office/drawing/2014/main" id="{5B97A643-7DE0-4A71-8B0E-474627708E4E}"/>
              </a:ext>
            </a:extLst>
          </p:cNvPr>
          <p:cNvPicPr>
            <a:picLocks noChangeAspect="1"/>
          </p:cNvPicPr>
          <p:nvPr/>
        </p:nvPicPr>
        <p:blipFill>
          <a:blip r:embed="rId3"/>
          <a:stretch>
            <a:fillRect/>
          </a:stretch>
        </p:blipFill>
        <p:spPr>
          <a:xfrm>
            <a:off x="180972" y="786384"/>
            <a:ext cx="8858256" cy="2725148"/>
          </a:xfrm>
          <a:prstGeom prst="rect">
            <a:avLst/>
          </a:prstGeom>
        </p:spPr>
      </p:pic>
      <p:pic>
        <p:nvPicPr>
          <p:cNvPr id="6" name="Picture 5">
            <a:extLst>
              <a:ext uri="{FF2B5EF4-FFF2-40B4-BE49-F238E27FC236}">
                <a16:creationId xmlns:a16="http://schemas.microsoft.com/office/drawing/2014/main" id="{FF4C43C4-D380-486E-A656-F28D69B39BBF}"/>
              </a:ext>
            </a:extLst>
          </p:cNvPr>
          <p:cNvPicPr>
            <a:picLocks noChangeAspect="1"/>
          </p:cNvPicPr>
          <p:nvPr/>
        </p:nvPicPr>
        <p:blipFill>
          <a:blip r:embed="rId4"/>
          <a:stretch>
            <a:fillRect/>
          </a:stretch>
        </p:blipFill>
        <p:spPr>
          <a:xfrm>
            <a:off x="180972" y="3511296"/>
            <a:ext cx="8858256" cy="2725148"/>
          </a:xfrm>
          <a:prstGeom prst="rect">
            <a:avLst/>
          </a:prstGeom>
        </p:spPr>
      </p:pic>
    </p:spTree>
    <p:extLst>
      <p:ext uri="{BB962C8B-B14F-4D97-AF65-F5344CB8AC3E}">
        <p14:creationId xmlns:p14="http://schemas.microsoft.com/office/powerpoint/2010/main" val="1006480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a:extLst>
              <a:ext uri="{FF2B5EF4-FFF2-40B4-BE49-F238E27FC236}">
                <a16:creationId xmlns:a16="http://schemas.microsoft.com/office/drawing/2014/main" id="{E26AB38F-DF3C-48AC-A2EE-4478BE051269}"/>
              </a:ext>
            </a:extLst>
          </p:cNvPr>
          <p:cNvPicPr>
            <a:picLocks noChangeAspect="1"/>
          </p:cNvPicPr>
          <p:nvPr/>
        </p:nvPicPr>
        <p:blipFill>
          <a:blip r:embed="rId3"/>
          <a:stretch>
            <a:fillRect/>
          </a:stretch>
        </p:blipFill>
        <p:spPr>
          <a:xfrm>
            <a:off x="182880" y="3511296"/>
            <a:ext cx="8833870" cy="2609314"/>
          </a:xfrm>
          <a:prstGeom prst="rect">
            <a:avLst/>
          </a:prstGeom>
        </p:spPr>
      </p:pic>
      <p:pic>
        <p:nvPicPr>
          <p:cNvPr id="7" name="Picture 6">
            <a:extLst>
              <a:ext uri="{FF2B5EF4-FFF2-40B4-BE49-F238E27FC236}">
                <a16:creationId xmlns:a16="http://schemas.microsoft.com/office/drawing/2014/main" id="{A2296BC7-D62F-4479-BC1F-D362C7F22973}"/>
              </a:ext>
            </a:extLst>
          </p:cNvPr>
          <p:cNvPicPr>
            <a:picLocks noChangeAspect="1"/>
          </p:cNvPicPr>
          <p:nvPr/>
        </p:nvPicPr>
        <p:blipFill>
          <a:blip r:embed="rId4"/>
          <a:stretch>
            <a:fillRect/>
          </a:stretch>
        </p:blipFill>
        <p:spPr>
          <a:xfrm>
            <a:off x="182880" y="786384"/>
            <a:ext cx="8839966" cy="2609314"/>
          </a:xfrm>
          <a:prstGeom prst="rect">
            <a:avLst/>
          </a:prstGeom>
        </p:spPr>
      </p:pic>
    </p:spTree>
    <p:extLst>
      <p:ext uri="{BB962C8B-B14F-4D97-AF65-F5344CB8AC3E}">
        <p14:creationId xmlns:p14="http://schemas.microsoft.com/office/powerpoint/2010/main" val="98541366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41278</TotalTime>
  <Words>2448</Words>
  <Application>Microsoft Office PowerPoint</Application>
  <PresentationFormat>On-screen Show (4:3)</PresentationFormat>
  <Paragraphs>311</Paragraphs>
  <Slides>33</Slides>
  <Notes>22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Regulation Service Methodology</vt:lpstr>
      <vt:lpstr>Wind Adjustment Tables - 2022</vt:lpstr>
      <vt:lpstr>Solar Adjustment Tables – 2022</vt:lpstr>
      <vt:lpstr>Regulation Up March</vt:lpstr>
      <vt:lpstr>Regulation Up June</vt:lpstr>
      <vt:lpstr>Average Regulation Comparison</vt:lpstr>
      <vt:lpstr>Responsive Reserve Service (RRS) Methodology</vt:lpstr>
      <vt:lpstr>Impact of additional RRS on Physical Responsive Capability (PRC)</vt:lpstr>
      <vt:lpstr>Seasonal trend in Physical Responsive Capability (PRC)</vt:lpstr>
      <vt:lpstr>RRS May</vt:lpstr>
      <vt:lpstr>RRS July</vt:lpstr>
      <vt:lpstr>Hourly Average RRS Comparison</vt:lpstr>
      <vt:lpstr>Non-Spinning Reserve Service Methodology</vt:lpstr>
      <vt:lpstr>Drivers for the methodology changes</vt:lpstr>
      <vt:lpstr>Adequacy of historic Non-Spin quantities</vt:lpstr>
      <vt:lpstr>Trend in historic Headroom</vt:lpstr>
      <vt:lpstr>Proposed Intra-Day Forced Outage Table 2022</vt:lpstr>
      <vt:lpstr>Wind Over-Forecast Error Adjustment Table 2022</vt:lpstr>
      <vt:lpstr>Solar Over-Forecast Error Adjustment Table 2022</vt:lpstr>
      <vt:lpstr>Non-Spin January</vt:lpstr>
      <vt:lpstr>Non-Spin May</vt:lpstr>
      <vt:lpstr>Non-Spin June</vt:lpstr>
      <vt:lpstr>Hourly Average Non-Spin Comparison</vt:lpstr>
      <vt:lpstr>PowerPoint Presentation</vt:lpstr>
      <vt:lpstr>Projected Increase in IRR Capacity</vt:lpstr>
      <vt:lpstr>Solar Adjustment Tables - 2022</vt:lpstr>
      <vt:lpstr>Regulation January</vt:lpstr>
      <vt:lpstr>RRS January</vt:lpstr>
      <vt:lpstr>Trends in 6HA Net Load Forecast Error</vt:lpstr>
      <vt:lpstr>Intra-Day Forced Outage Rate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862</cp:revision>
  <cp:lastPrinted>2021-09-22T04:52:41Z</cp:lastPrinted>
  <dcterms:created xsi:type="dcterms:W3CDTF">2016-04-16T13:25:21Z</dcterms:created>
  <dcterms:modified xsi:type="dcterms:W3CDTF">2021-10-22T10:04:18Z</dcterms:modified>
</cp:coreProperties>
</file>