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8"/>
  </p:notesMasterIdLst>
  <p:handoutMasterIdLst>
    <p:handoutMasterId r:id="rId29"/>
  </p:handoutMasterIdLst>
  <p:sldIdLst>
    <p:sldId id="260" r:id="rId7"/>
    <p:sldId id="330" r:id="rId8"/>
    <p:sldId id="338" r:id="rId9"/>
    <p:sldId id="337" r:id="rId10"/>
    <p:sldId id="305" r:id="rId11"/>
    <p:sldId id="314" r:id="rId12"/>
    <p:sldId id="295" r:id="rId13"/>
    <p:sldId id="347" r:id="rId14"/>
    <p:sldId id="340" r:id="rId15"/>
    <p:sldId id="351" r:id="rId16"/>
    <p:sldId id="343" r:id="rId17"/>
    <p:sldId id="341" r:id="rId18"/>
    <p:sldId id="344" r:id="rId19"/>
    <p:sldId id="345" r:id="rId20"/>
    <p:sldId id="355" r:id="rId21"/>
    <p:sldId id="261" r:id="rId22"/>
    <p:sldId id="328" r:id="rId23"/>
    <p:sldId id="329" r:id="rId24"/>
    <p:sldId id="327" r:id="rId25"/>
    <p:sldId id="324" r:id="rId26"/>
    <p:sldId id="322" r:id="rId2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18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  <p:cmAuthor id="3" name="Spells, Vanessa" initials="SV" lastIdx="8" clrIdx="2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  <p:cmAuthor id="4" name="Zapanta, Zaldy" initials="ZZ" lastIdx="11" clrIdx="3">
    <p:extLst>
      <p:ext uri="{19B8F6BF-5375-455C-9EA6-DF929625EA0E}">
        <p15:presenceInfo xmlns:p15="http://schemas.microsoft.com/office/powerpoint/2012/main" userId="S-1-5-21-639947351-343809578-3807592339-38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53" autoAdjust="0"/>
    <p:restoredTop sz="94130" autoAdjust="0"/>
  </p:normalViewPr>
  <p:slideViewPr>
    <p:cSldViewPr showGuides="1">
      <p:cViewPr varScale="1">
        <p:scale>
          <a:sx n="118" d="100"/>
          <a:sy n="118" d="100"/>
        </p:scale>
        <p:origin x="136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commentAuthors" Target="commentAuthors.xml"/><Relationship Id="rId8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8162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362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751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665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743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360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07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66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72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398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Spoorthy Papudesi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October 20, 2021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May 2021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Aug 202</a:t>
            </a:r>
            <a:r>
              <a:rPr lang="en-US" sz="1800" dirty="0"/>
              <a:t>1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5029200"/>
            <a:ext cx="48365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Invoice exposure generally exceeds TPEA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TPEA adjusted to exclude short pay entities eliminating data skew </a:t>
            </a:r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2CE8FB-F1C9-4806-BBF8-175F4C33F4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501" y="1066800"/>
            <a:ext cx="7907197" cy="3724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395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May 2021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Aug 202</a:t>
            </a:r>
            <a:r>
              <a:rPr lang="en-US" sz="1800" dirty="0"/>
              <a:t>1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5398568"/>
            <a:ext cx="47143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exceeds invoice exposure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*TPEA adjusted to exclude short pay entities eliminating data skew</a:t>
            </a:r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C1259BA-B357-485A-B522-B4887FBACE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3710" y="1066800"/>
            <a:ext cx="7236579" cy="3895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554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May 2021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Aug 202</a:t>
            </a:r>
            <a:r>
              <a:rPr lang="en-US" sz="1800" dirty="0"/>
              <a:t>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5334000"/>
            <a:ext cx="3108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generally exceeds invoice exposure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787D922-6010-41FF-ADCB-61A4ED02E5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264" y="1143000"/>
            <a:ext cx="7986452" cy="3712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9388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May 2021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Aug 202</a:t>
            </a:r>
            <a:r>
              <a:rPr lang="en-US" sz="1800" dirty="0"/>
              <a:t>1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52835" y="5213265"/>
            <a:ext cx="31080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generally exceeds invoice exposure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7B527EA-D903-4F06-B6A6-9E67B94EDF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380" y="1219200"/>
            <a:ext cx="7657240" cy="3475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482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TPEA Coverage of Settlements May 2021</a:t>
            </a:r>
            <a:r>
              <a:rPr lang="en-US" sz="16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6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600" dirty="0">
                <a:cs typeface="Times New Roman" panose="02020603050405020304" pitchFamily="18" charset="0"/>
              </a:rPr>
              <a:t>Aug 202</a:t>
            </a:r>
            <a:r>
              <a:rPr lang="en-US" sz="1600" dirty="0"/>
              <a:t>1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73221" y="4886446"/>
            <a:ext cx="2904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*TPES exceeds actual/invoice exposure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B49D4AB-51E7-4562-85BF-1FBBCDE888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914400"/>
            <a:ext cx="7285351" cy="3834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1896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TPEA Coverage of Settlements May 2021</a:t>
            </a:r>
            <a:r>
              <a:rPr lang="en-US" sz="16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6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600" dirty="0">
                <a:cs typeface="Times New Roman" panose="02020603050405020304" pitchFamily="18" charset="0"/>
              </a:rPr>
              <a:t>Aug 202</a:t>
            </a:r>
            <a:r>
              <a:rPr lang="en-US" sz="1600" dirty="0"/>
              <a:t>1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5410200"/>
            <a:ext cx="47575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closely approximates actual/invoice exposure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*TPEA adjusted to exclude short pay entities eliminating data skew 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D7DF136-40F8-46BE-8CA1-56E4A370DD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066800"/>
            <a:ext cx="7882811" cy="3895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1526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4000" dirty="0">
                <a:solidFill>
                  <a:srgbClr val="00AEC7"/>
                </a:solidFill>
              </a:rPr>
              <a:t>Appendix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Distribution by Market Segment*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66700" y="5715000"/>
            <a:ext cx="83439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 Excess collateral doesn’t include Unsecured Credit Limit and is defined as Collateral in excess of TPE</a:t>
            </a:r>
          </a:p>
        </p:txBody>
      </p:sp>
      <p:sp>
        <p:nvSpPr>
          <p:cNvPr id="8" name="Rectangle 7"/>
          <p:cNvSpPr/>
          <p:nvPr/>
        </p:nvSpPr>
        <p:spPr>
          <a:xfrm>
            <a:off x="259080" y="5991999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amounts eliminating data skew </a:t>
            </a:r>
          </a:p>
          <a:p>
            <a:pPr>
              <a:spcAft>
                <a:spcPts val="600"/>
              </a:spcAft>
            </a:pPr>
            <a:r>
              <a:rPr lang="en-US" sz="1000" dirty="0">
                <a:solidFill>
                  <a:srgbClr val="5B6770"/>
                </a:solidFill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CD9CB13-5703-4B25-B25F-20F9AE0338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317976"/>
            <a:ext cx="7381875" cy="150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0752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Distribution by Rating Group*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amounts eliminating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95BF71A-AEB5-4B3B-AB5C-21FD41F4C0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962" y="1386682"/>
            <a:ext cx="7381875" cy="230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5267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TPE by Rating and Category*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amounts eliminating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1958E3F-47C6-44F7-ABE4-786C875CF5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155" y="1422578"/>
            <a:ext cx="8458200" cy="273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148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latin typeface="+mn-lt"/>
                <a:cs typeface="Times New Roman" panose="02020603050405020304" pitchFamily="18" charset="0"/>
              </a:rPr>
              <a:t>Monthly Highlights </a:t>
            </a:r>
            <a:r>
              <a:rPr lang="en-US" sz="1800" dirty="0">
                <a:cs typeface="Times New Roman" panose="02020603050405020304" pitchFamily="18" charset="0"/>
              </a:rPr>
              <a:t>Aug 2021 – Sep </a:t>
            </a:r>
            <a:r>
              <a:rPr lang="en-US" sz="1800" dirty="0">
                <a:latin typeface="+mn-lt"/>
                <a:cs typeface="Times New Roman" panose="02020603050405020304" pitchFamily="18" charset="0"/>
              </a:rPr>
              <a:t>2021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5182"/>
            <a:ext cx="8534400" cy="51816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Market-wide average TPE increased from $ 751.8 million in August to $ 802.6 million in September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TPE increased mainly due to higher Real-Time and Day-Ahead Settlement Point prices in September than in August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Discretionary Collateral is defined as Secured Collateral in excess of TPE,CRR Locked ACL and DAM Exposure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Average Discretionary Collateral decreased from $ 1,917.1 million to $1,721.0 million 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The decrease in Discretionary Collateral is largely due to decrease in Secured Collateral, increase in CRR Locked ACL and  increase in TPE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No unusual collateral call activity</a:t>
            </a:r>
          </a:p>
          <a:p>
            <a:pPr marL="0" indent="0">
              <a:spcAft>
                <a:spcPts val="600"/>
              </a:spcAft>
              <a:buNone/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Excess Collateral by Rating and Category*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18180" y="5791200"/>
            <a:ext cx="83439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*Excess collateral doesn’t include Unsecured Credit Limit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amounts eliminating data skew </a:t>
            </a:r>
          </a:p>
          <a:p>
            <a:endParaRPr lang="en-US" sz="14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D67D6E0-156E-44DF-8C59-6903E24EF3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785" y="1479512"/>
            <a:ext cx="8353425" cy="298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8317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4000" dirty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 and Forward Adjustment Factors May 2021- Sep 2021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*TPE adjusted to exclude short pay entities eliminating data skew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187A996-2325-44C0-90A0-DBC579883D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293" y="1066800"/>
            <a:ext cx="8136295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83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TPE/Real-Time &amp; Day-Ahead Daily Average Settlement Point Prices for HB_NORTH May 2021- Sep 2021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entities eliminating data skew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C12075C-C01D-4CEE-89CB-9457F707C1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778" y="1219200"/>
            <a:ext cx="7876443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/>
              <a:t>Available Credit by Type Compared to Total Potential Exposure (TPE) </a:t>
            </a:r>
            <a:r>
              <a:rPr lang="en-US" sz="1600" dirty="0">
                <a:cs typeface="Times New Roman" panose="02020603050405020304" pitchFamily="18" charset="0"/>
              </a:rPr>
              <a:t>Sep 2020- Sep 2021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04825" y="5319157"/>
            <a:ext cx="8334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Numbers are as of month-end except for Max TPE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Max TPE is the highest TPE for the corresponding month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TPE less Defaulted Amounts: TPE – Short-Paid Invoices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F0E0025-5488-4849-B404-2178D88345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115291"/>
            <a:ext cx="8685945" cy="3656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63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Discretionary Collateral Aug 2021 - Sep 2021</a:t>
            </a:r>
            <a:endParaRPr lang="en-US" sz="1800" b="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7700" y="5410200"/>
            <a:ext cx="79248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Discretionary collateral doesn’t include Unsecured Credit Limit or parent guarantees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entities eliminating data skew </a:t>
            </a:r>
          </a:p>
          <a:p>
            <a:endParaRPr lang="en-US" sz="1400" dirty="0"/>
          </a:p>
          <a:p>
            <a:endParaRPr lang="en-US" sz="1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9BC18C-232C-49C0-99A6-0F9B19446D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5653" y="1066800"/>
            <a:ext cx="7208894" cy="3652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and Discretionary Collateral by Market Segment- Sep 2021*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84860" y="894535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Load and Generation entities accounted for the largest portion of discretionary collateral</a:t>
            </a:r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*Discretionary collateral doesn’t include Unsecured Credit Limit or parent guarantees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amounts eliminating data skew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F4C3322-C42F-48FB-A704-D59AC21E5A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952" y="1202312"/>
            <a:ext cx="7717895" cy="4163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Discretionary Collateral by Market Segment Sep 2019- Sep 2021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Discretionary Collateral adjusted to exclude short pay amounts eliminating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EEA58A0-5DFB-4D79-8561-280D66C1C4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129" y="1143000"/>
            <a:ext cx="7757542" cy="3779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094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534400" cy="5181600"/>
          </a:xfrm>
        </p:spPr>
        <p:txBody>
          <a:bodyPr/>
          <a:lstStyle/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5B6770"/>
                </a:solidFill>
              </a:rPr>
              <a:t>TPEA covers Settlement/Invoice exposure and estimated Real-Time and Day- Ahead completed but not settled activity (RTLCNS and UDAA)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5B6770"/>
                </a:solidFill>
              </a:rPr>
              <a:t>The analysis was performed for the period, August 2020 -</a:t>
            </a:r>
            <a:r>
              <a:rPr lang="en-US" sz="14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>
                <a:solidFill>
                  <a:srgbClr val="5B6770"/>
                </a:solidFill>
              </a:rPr>
              <a:t>August 2021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5B6770"/>
                </a:solidFill>
              </a:rPr>
              <a:t>Only Settlement invoices due to ERCOT are considered in the calculation</a:t>
            </a:r>
          </a:p>
          <a:p>
            <a:pPr marL="457200" lvl="1" indent="0" algn="just">
              <a:spcAft>
                <a:spcPts val="600"/>
              </a:spcAft>
              <a:buNone/>
            </a:pPr>
            <a:r>
              <a:rPr lang="en-US" sz="1400" b="1" u="sng" dirty="0">
                <a:solidFill>
                  <a:srgbClr val="5B6770"/>
                </a:solidFill>
              </a:rPr>
              <a:t>Example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5B6770"/>
                </a:solidFill>
              </a:rPr>
              <a:t>For business date 2/1/2020, if a Counter-Party has M1 value of 20, then all the charge invoices till 2/21/2020 including RTLCNS and UDAA as of 2/1/2020 is summed up to arrive at “Invoice Exposure”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>
              <a:solidFill>
                <a:srgbClr val="5B6770"/>
              </a:solidFill>
              <a:latin typeface="+mj-lt"/>
            </a:endParaRP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>
              <a:solidFill>
                <a:srgbClr val="5B6770"/>
              </a:solidFill>
              <a:latin typeface="+mj-lt"/>
            </a:endParaRPr>
          </a:p>
          <a:p>
            <a:pPr marL="457200" lvl="1" indent="0" algn="just">
              <a:spcAft>
                <a:spcPts val="600"/>
              </a:spcAft>
              <a:buNone/>
            </a:pPr>
            <a:endParaRPr lang="en-US" sz="1800" dirty="0">
              <a:solidFill>
                <a:srgbClr val="5B6770"/>
              </a:solidFill>
              <a:latin typeface="+mj-lt"/>
            </a:endParaRP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>
              <a:solidFill>
                <a:srgbClr val="5B6770"/>
              </a:solidFill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13435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2006/documentManagement/types"/>
    <ds:schemaRef ds:uri="http://www.w3.org/XML/1998/namespace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136737</TotalTime>
  <Words>651</Words>
  <Application>Microsoft Office PowerPoint</Application>
  <PresentationFormat>On-screen Show (4:3)</PresentationFormat>
  <Paragraphs>113</Paragraphs>
  <Slides>21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Wingdings</vt:lpstr>
      <vt:lpstr>1_Custom Design</vt:lpstr>
      <vt:lpstr>Office Theme</vt:lpstr>
      <vt:lpstr>Custom Design</vt:lpstr>
      <vt:lpstr>PowerPoint Presentation</vt:lpstr>
      <vt:lpstr>Monthly Highlights Aug 2021 – Sep 2021</vt:lpstr>
      <vt:lpstr>TPE and Forward Adjustment Factors May 2021- Sep 2021</vt:lpstr>
      <vt:lpstr>TPE/Real-Time &amp; Day-Ahead Daily Average Settlement Point Prices for HB_NORTH May 2021- Sep 2021</vt:lpstr>
      <vt:lpstr>Available Credit by Type Compared to Total Potential Exposure (TPE) Sep 2020- Sep 2021</vt:lpstr>
      <vt:lpstr>Discretionary Collateral Aug 2021 - Sep 2021</vt:lpstr>
      <vt:lpstr>TPE and Discretionary Collateral by Market Segment- Sep 2021*</vt:lpstr>
      <vt:lpstr>Discretionary Collateral by Market Segment Sep 2019- Sep 2021</vt:lpstr>
      <vt:lpstr>TPEA Coverage of Settlements</vt:lpstr>
      <vt:lpstr>TPEA Coverage of Settlements May 2021– Aug 2021</vt:lpstr>
      <vt:lpstr>TPEA Coverage of Settlements May 2021– Aug 2021</vt:lpstr>
      <vt:lpstr>TPEA Coverage of Settlements May 2021– Aug 2021</vt:lpstr>
      <vt:lpstr>TPEA Coverage of Settlements May 2021– Aug 2021</vt:lpstr>
      <vt:lpstr>TPEA Coverage of Settlements May 2021– Aug 2021</vt:lpstr>
      <vt:lpstr>TPEA Coverage of Settlements May 2021– Aug 2021</vt:lpstr>
      <vt:lpstr>PowerPoint Presentation</vt:lpstr>
      <vt:lpstr>Summary of Distribution by Market Segment*</vt:lpstr>
      <vt:lpstr>Summary of Distribution by Rating Group* </vt:lpstr>
      <vt:lpstr>Distribution of TPE by Rating and Category*</vt:lpstr>
      <vt:lpstr>Distribution of Excess Collateral by Rating and Category*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Papudesi, Spoorthy</cp:lastModifiedBy>
  <cp:revision>851</cp:revision>
  <cp:lastPrinted>2019-06-18T19:02:16Z</cp:lastPrinted>
  <dcterms:created xsi:type="dcterms:W3CDTF">2016-01-21T15:20:31Z</dcterms:created>
  <dcterms:modified xsi:type="dcterms:W3CDTF">2021-10-20T13:08:50Z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