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2"/>
    <p:sldMasterId id="2147483660" r:id="rId3"/>
  </p:sldMasterIdLst>
  <p:notesMasterIdLst>
    <p:notesMasterId r:id="rId11"/>
  </p:notesMasterIdLst>
  <p:handoutMasterIdLst>
    <p:handoutMasterId r:id="rId12"/>
  </p:handoutMasterIdLst>
  <p:sldIdLst>
    <p:sldId id="269" r:id="rId4"/>
    <p:sldId id="259" r:id="rId5"/>
    <p:sldId id="276" r:id="rId6"/>
    <p:sldId id="271" r:id="rId7"/>
    <p:sldId id="272" r:id="rId8"/>
    <p:sldId id="273"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67" autoAdjust="0"/>
    <p:restoredTop sz="94660"/>
  </p:normalViewPr>
  <p:slideViewPr>
    <p:cSldViewPr>
      <p:cViewPr varScale="1">
        <p:scale>
          <a:sx n="112" d="100"/>
          <a:sy n="112" d="100"/>
        </p:scale>
        <p:origin x="461" y="8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handoutMaster" Target="handoutMasters/handoutMaster1.xml"/><Relationship Id="rId2" Type="http://schemas.openxmlformats.org/officeDocument/2006/relationships/slideMaster" Target="slideMasters/slideMaster1.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B217605-DA0D-41CA-93C7-AEE08AEF78B2}" type="datetimeFigureOut">
              <a:rPr lang="en-US" smtClean="0"/>
              <a:t>10/15/2021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8DBF930-597D-49B6-9CE8-FED000F15111}" type="slidenum">
              <a:rPr lang="en-US" smtClean="0"/>
              <a:t>‹#›</a:t>
            </a:fld>
            <a:endParaRPr lang="en-US"/>
          </a:p>
        </p:txBody>
      </p:sp>
    </p:spTree>
    <p:extLst>
      <p:ext uri="{BB962C8B-B14F-4D97-AF65-F5344CB8AC3E}">
        <p14:creationId xmlns:p14="http://schemas.microsoft.com/office/powerpoint/2010/main" val="15790857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754312-942D-4996-81DF-8D08E8E64321}" type="datetimeFigureOut">
              <a:rPr lang="en-US" smtClean="0"/>
              <a:t>10/15/2021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1F44A5-8494-4DDF-9656-288F30BDBD5D}" type="slidenum">
              <a:rPr lang="en-US" smtClean="0"/>
              <a:t>‹#›</a:t>
            </a:fld>
            <a:endParaRPr lang="en-US"/>
          </a:p>
        </p:txBody>
      </p:sp>
    </p:spTree>
    <p:extLst>
      <p:ext uri="{BB962C8B-B14F-4D97-AF65-F5344CB8AC3E}">
        <p14:creationId xmlns:p14="http://schemas.microsoft.com/office/powerpoint/2010/main" val="4089075239"/>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1F44A5-8494-4DDF-9656-288F30BDBD5D}" type="slidenum">
              <a:rPr lang="en-US" smtClean="0"/>
              <a:t>1</a:t>
            </a:fld>
            <a:endParaRPr lang="en-US"/>
          </a:p>
        </p:txBody>
      </p:sp>
    </p:spTree>
    <p:extLst>
      <p:ext uri="{BB962C8B-B14F-4D97-AF65-F5344CB8AC3E}">
        <p14:creationId xmlns:p14="http://schemas.microsoft.com/office/powerpoint/2010/main" val="2736851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1F44A5-8494-4DDF-9656-288F30BDBD5D}" type="slidenum">
              <a:rPr lang="en-US" smtClean="0"/>
              <a:t>2</a:t>
            </a:fld>
            <a:endParaRPr lang="en-US"/>
          </a:p>
        </p:txBody>
      </p:sp>
    </p:spTree>
    <p:extLst>
      <p:ext uri="{BB962C8B-B14F-4D97-AF65-F5344CB8AC3E}">
        <p14:creationId xmlns:p14="http://schemas.microsoft.com/office/powerpoint/2010/main" val="4775686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D97780-BEE1-41D0-A7A2-48065A94AF5B}" type="slidenum">
              <a:rPr lang="en-US" smtClean="0"/>
              <a:t>3</a:t>
            </a:fld>
            <a:endParaRPr lang="en-US" dirty="0"/>
          </a:p>
        </p:txBody>
      </p:sp>
    </p:spTree>
    <p:extLst>
      <p:ext uri="{BB962C8B-B14F-4D97-AF65-F5344CB8AC3E}">
        <p14:creationId xmlns:p14="http://schemas.microsoft.com/office/powerpoint/2010/main" val="22146022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1F44A5-8494-4DDF-9656-288F30BDBD5D}" type="slidenum">
              <a:rPr lang="en-US" smtClean="0"/>
              <a:t>4</a:t>
            </a:fld>
            <a:endParaRPr lang="en-US"/>
          </a:p>
        </p:txBody>
      </p:sp>
    </p:spTree>
    <p:extLst>
      <p:ext uri="{BB962C8B-B14F-4D97-AF65-F5344CB8AC3E}">
        <p14:creationId xmlns:p14="http://schemas.microsoft.com/office/powerpoint/2010/main" val="10657813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1F44A5-8494-4DDF-9656-288F30BDBD5D}" type="slidenum">
              <a:rPr lang="en-US" smtClean="0"/>
              <a:t>5</a:t>
            </a:fld>
            <a:endParaRPr lang="en-US"/>
          </a:p>
        </p:txBody>
      </p:sp>
    </p:spTree>
    <p:extLst>
      <p:ext uri="{BB962C8B-B14F-4D97-AF65-F5344CB8AC3E}">
        <p14:creationId xmlns:p14="http://schemas.microsoft.com/office/powerpoint/2010/main" val="31181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1F44A5-8494-4DDF-9656-288F30BDBD5D}" type="slidenum">
              <a:rPr lang="en-US" smtClean="0"/>
              <a:t>6</a:t>
            </a:fld>
            <a:endParaRPr lang="en-US"/>
          </a:p>
        </p:txBody>
      </p:sp>
    </p:spTree>
    <p:extLst>
      <p:ext uri="{BB962C8B-B14F-4D97-AF65-F5344CB8AC3E}">
        <p14:creationId xmlns:p14="http://schemas.microsoft.com/office/powerpoint/2010/main" val="19602141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1F44A5-8494-4DDF-9656-288F30BDBD5D}" type="slidenum">
              <a:rPr lang="en-US" smtClean="0"/>
              <a:t>7</a:t>
            </a:fld>
            <a:endParaRPr lang="en-US"/>
          </a:p>
        </p:txBody>
      </p:sp>
    </p:spTree>
    <p:extLst>
      <p:ext uri="{BB962C8B-B14F-4D97-AF65-F5344CB8AC3E}">
        <p14:creationId xmlns:p14="http://schemas.microsoft.com/office/powerpoint/2010/main" val="3618449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1B245C6-F9DE-4552-B1B1-698046AFCA4B}" type="datetime1">
              <a:rPr lang="en-US" smtClean="0"/>
              <a:t>10/15/2021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09741A-8745-4CAC-98C4-CEF0F7BA0772}" type="slidenum">
              <a:rPr lang="en-US" smtClean="0"/>
              <a:t>‹#›</a:t>
            </a:fld>
            <a:endParaRPr lang="en-US"/>
          </a:p>
        </p:txBody>
      </p:sp>
    </p:spTree>
    <p:extLst>
      <p:ext uri="{BB962C8B-B14F-4D97-AF65-F5344CB8AC3E}">
        <p14:creationId xmlns:p14="http://schemas.microsoft.com/office/powerpoint/2010/main" val="2188095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CB2EB6-DA87-44F7-97B7-F98A446609F1}" type="datetime1">
              <a:rPr lang="en-US" smtClean="0"/>
              <a:t>10/15/2021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09741A-8745-4CAC-98C4-CEF0F7BA0772}" type="slidenum">
              <a:rPr lang="en-US" smtClean="0"/>
              <a:t>‹#›</a:t>
            </a:fld>
            <a:endParaRPr lang="en-US"/>
          </a:p>
        </p:txBody>
      </p:sp>
    </p:spTree>
    <p:extLst>
      <p:ext uri="{BB962C8B-B14F-4D97-AF65-F5344CB8AC3E}">
        <p14:creationId xmlns:p14="http://schemas.microsoft.com/office/powerpoint/2010/main" val="1979660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7CF5B5-3EFC-4366-848E-1DB2E9AB0CCC}" type="datetime1">
              <a:rPr lang="en-US" smtClean="0"/>
              <a:t>10/15/2021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09741A-8745-4CAC-98C4-CEF0F7BA0772}" type="slidenum">
              <a:rPr lang="en-US" smtClean="0"/>
              <a:t>‹#›</a:t>
            </a:fld>
            <a:endParaRPr lang="en-US"/>
          </a:p>
        </p:txBody>
      </p:sp>
    </p:spTree>
    <p:extLst>
      <p:ext uri="{BB962C8B-B14F-4D97-AF65-F5344CB8AC3E}">
        <p14:creationId xmlns:p14="http://schemas.microsoft.com/office/powerpoint/2010/main" val="20852087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10C2B74-9853-47EA-8F18-87AF4826E968}" type="datetimeFigureOut">
              <a:rPr lang="en-US" smtClean="0"/>
              <a:t>10/15/2021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3829BD-CE0C-4244-A427-B31EC022F91A}" type="slidenum">
              <a:rPr lang="en-US" smtClean="0"/>
              <a:t>‹#›</a:t>
            </a:fld>
            <a:endParaRPr lang="en-US"/>
          </a:p>
        </p:txBody>
      </p:sp>
    </p:spTree>
    <p:extLst>
      <p:ext uri="{BB962C8B-B14F-4D97-AF65-F5344CB8AC3E}">
        <p14:creationId xmlns:p14="http://schemas.microsoft.com/office/powerpoint/2010/main" val="24495763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10C2B74-9853-47EA-8F18-87AF4826E968}" type="datetimeFigureOut">
              <a:rPr lang="en-US" smtClean="0"/>
              <a:t>10/15/2021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3829BD-CE0C-4244-A427-B31EC022F91A}" type="slidenum">
              <a:rPr lang="en-US" smtClean="0"/>
              <a:t>‹#›</a:t>
            </a:fld>
            <a:endParaRPr lang="en-US"/>
          </a:p>
        </p:txBody>
      </p:sp>
    </p:spTree>
    <p:extLst>
      <p:ext uri="{BB962C8B-B14F-4D97-AF65-F5344CB8AC3E}">
        <p14:creationId xmlns:p14="http://schemas.microsoft.com/office/powerpoint/2010/main" val="12499311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10C2B74-9853-47EA-8F18-87AF4826E968}" type="datetimeFigureOut">
              <a:rPr lang="en-US" smtClean="0"/>
              <a:t>10/15/2021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3829BD-CE0C-4244-A427-B31EC022F91A}" type="slidenum">
              <a:rPr lang="en-US" smtClean="0"/>
              <a:t>‹#›</a:t>
            </a:fld>
            <a:endParaRPr lang="en-US"/>
          </a:p>
        </p:txBody>
      </p:sp>
    </p:spTree>
    <p:extLst>
      <p:ext uri="{BB962C8B-B14F-4D97-AF65-F5344CB8AC3E}">
        <p14:creationId xmlns:p14="http://schemas.microsoft.com/office/powerpoint/2010/main" val="3772995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10C2B74-9853-47EA-8F18-87AF4826E968}" type="datetimeFigureOut">
              <a:rPr lang="en-US" smtClean="0"/>
              <a:t>10/15/2021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3829BD-CE0C-4244-A427-B31EC022F91A}" type="slidenum">
              <a:rPr lang="en-US" smtClean="0"/>
              <a:t>‹#›</a:t>
            </a:fld>
            <a:endParaRPr lang="en-US"/>
          </a:p>
        </p:txBody>
      </p:sp>
    </p:spTree>
    <p:extLst>
      <p:ext uri="{BB962C8B-B14F-4D97-AF65-F5344CB8AC3E}">
        <p14:creationId xmlns:p14="http://schemas.microsoft.com/office/powerpoint/2010/main" val="11417193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10C2B74-9853-47EA-8F18-87AF4826E968}" type="datetimeFigureOut">
              <a:rPr lang="en-US" smtClean="0"/>
              <a:t>10/15/2021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3829BD-CE0C-4244-A427-B31EC022F91A}" type="slidenum">
              <a:rPr lang="en-US" smtClean="0"/>
              <a:t>‹#›</a:t>
            </a:fld>
            <a:endParaRPr lang="en-US"/>
          </a:p>
        </p:txBody>
      </p:sp>
    </p:spTree>
    <p:extLst>
      <p:ext uri="{BB962C8B-B14F-4D97-AF65-F5344CB8AC3E}">
        <p14:creationId xmlns:p14="http://schemas.microsoft.com/office/powerpoint/2010/main" val="12077864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10C2B74-9853-47EA-8F18-87AF4826E968}" type="datetimeFigureOut">
              <a:rPr lang="en-US" smtClean="0"/>
              <a:t>10/15/2021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3829BD-CE0C-4244-A427-B31EC022F91A}" type="slidenum">
              <a:rPr lang="en-US" smtClean="0"/>
              <a:t>‹#›</a:t>
            </a:fld>
            <a:endParaRPr lang="en-US"/>
          </a:p>
        </p:txBody>
      </p:sp>
    </p:spTree>
    <p:extLst>
      <p:ext uri="{BB962C8B-B14F-4D97-AF65-F5344CB8AC3E}">
        <p14:creationId xmlns:p14="http://schemas.microsoft.com/office/powerpoint/2010/main" val="40191111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0C2B74-9853-47EA-8F18-87AF4826E968}" type="datetimeFigureOut">
              <a:rPr lang="en-US" smtClean="0"/>
              <a:t>10/15/2021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3829BD-CE0C-4244-A427-B31EC022F91A}" type="slidenum">
              <a:rPr lang="en-US" smtClean="0"/>
              <a:t>‹#›</a:t>
            </a:fld>
            <a:endParaRPr lang="en-US"/>
          </a:p>
        </p:txBody>
      </p:sp>
    </p:spTree>
    <p:extLst>
      <p:ext uri="{BB962C8B-B14F-4D97-AF65-F5344CB8AC3E}">
        <p14:creationId xmlns:p14="http://schemas.microsoft.com/office/powerpoint/2010/main" val="35181202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10C2B74-9853-47EA-8F18-87AF4826E968}" type="datetimeFigureOut">
              <a:rPr lang="en-US" smtClean="0"/>
              <a:t>10/15/2021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3829BD-CE0C-4244-A427-B31EC022F91A}" type="slidenum">
              <a:rPr lang="en-US" smtClean="0"/>
              <a:t>‹#›</a:t>
            </a:fld>
            <a:endParaRPr lang="en-US"/>
          </a:p>
        </p:txBody>
      </p:sp>
    </p:spTree>
    <p:extLst>
      <p:ext uri="{BB962C8B-B14F-4D97-AF65-F5344CB8AC3E}">
        <p14:creationId xmlns:p14="http://schemas.microsoft.com/office/powerpoint/2010/main" val="1861792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EC0D239-E22D-43A5-A417-CA79F4F86C27}" type="datetime1">
              <a:rPr lang="en-US" smtClean="0"/>
              <a:t>10/15/2021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09741A-8745-4CAC-98C4-CEF0F7BA0772}" type="slidenum">
              <a:rPr lang="en-US" smtClean="0"/>
              <a:t>‹#›</a:t>
            </a:fld>
            <a:endParaRPr lang="en-US"/>
          </a:p>
        </p:txBody>
      </p:sp>
    </p:spTree>
    <p:extLst>
      <p:ext uri="{BB962C8B-B14F-4D97-AF65-F5344CB8AC3E}">
        <p14:creationId xmlns:p14="http://schemas.microsoft.com/office/powerpoint/2010/main" val="16811521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10C2B74-9853-47EA-8F18-87AF4826E968}" type="datetimeFigureOut">
              <a:rPr lang="en-US" smtClean="0"/>
              <a:t>10/15/2021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3829BD-CE0C-4244-A427-B31EC022F91A}" type="slidenum">
              <a:rPr lang="en-US" smtClean="0"/>
              <a:t>‹#›</a:t>
            </a:fld>
            <a:endParaRPr lang="en-US"/>
          </a:p>
        </p:txBody>
      </p:sp>
    </p:spTree>
    <p:extLst>
      <p:ext uri="{BB962C8B-B14F-4D97-AF65-F5344CB8AC3E}">
        <p14:creationId xmlns:p14="http://schemas.microsoft.com/office/powerpoint/2010/main" val="9943362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10C2B74-9853-47EA-8F18-87AF4826E968}" type="datetimeFigureOut">
              <a:rPr lang="en-US" smtClean="0"/>
              <a:t>10/15/2021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3829BD-CE0C-4244-A427-B31EC022F91A}" type="slidenum">
              <a:rPr lang="en-US" smtClean="0"/>
              <a:t>‹#›</a:t>
            </a:fld>
            <a:endParaRPr lang="en-US"/>
          </a:p>
        </p:txBody>
      </p:sp>
    </p:spTree>
    <p:extLst>
      <p:ext uri="{BB962C8B-B14F-4D97-AF65-F5344CB8AC3E}">
        <p14:creationId xmlns:p14="http://schemas.microsoft.com/office/powerpoint/2010/main" val="26568324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10C2B74-9853-47EA-8F18-87AF4826E968}" type="datetimeFigureOut">
              <a:rPr lang="en-US" smtClean="0"/>
              <a:t>10/15/2021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3829BD-CE0C-4244-A427-B31EC022F91A}" type="slidenum">
              <a:rPr lang="en-US" smtClean="0"/>
              <a:t>‹#›</a:t>
            </a:fld>
            <a:endParaRPr lang="en-US"/>
          </a:p>
        </p:txBody>
      </p:sp>
    </p:spTree>
    <p:extLst>
      <p:ext uri="{BB962C8B-B14F-4D97-AF65-F5344CB8AC3E}">
        <p14:creationId xmlns:p14="http://schemas.microsoft.com/office/powerpoint/2010/main" val="3933296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E10ED8-9291-4779-BEBE-B3F29A7F9D40}" type="datetime1">
              <a:rPr lang="en-US" smtClean="0"/>
              <a:t>10/15/2021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09741A-8745-4CAC-98C4-CEF0F7BA0772}" type="slidenum">
              <a:rPr lang="en-US" smtClean="0"/>
              <a:t>‹#›</a:t>
            </a:fld>
            <a:endParaRPr lang="en-US"/>
          </a:p>
        </p:txBody>
      </p:sp>
    </p:spTree>
    <p:extLst>
      <p:ext uri="{BB962C8B-B14F-4D97-AF65-F5344CB8AC3E}">
        <p14:creationId xmlns:p14="http://schemas.microsoft.com/office/powerpoint/2010/main" val="807104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98E97D8-2338-4EC1-8C3F-1149DB849DDA}" type="datetime1">
              <a:rPr lang="en-US" smtClean="0"/>
              <a:t>10/15/2021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09741A-8745-4CAC-98C4-CEF0F7BA0772}" type="slidenum">
              <a:rPr lang="en-US" smtClean="0"/>
              <a:t>‹#›</a:t>
            </a:fld>
            <a:endParaRPr lang="en-US"/>
          </a:p>
        </p:txBody>
      </p:sp>
    </p:spTree>
    <p:extLst>
      <p:ext uri="{BB962C8B-B14F-4D97-AF65-F5344CB8AC3E}">
        <p14:creationId xmlns:p14="http://schemas.microsoft.com/office/powerpoint/2010/main" val="1104002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4B2CCE9-BAF9-490A-8A99-4EC7C9EE5EBC}" type="datetime1">
              <a:rPr lang="en-US" smtClean="0"/>
              <a:t>10/15/2021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09741A-8745-4CAC-98C4-CEF0F7BA0772}" type="slidenum">
              <a:rPr lang="en-US" smtClean="0"/>
              <a:t>‹#›</a:t>
            </a:fld>
            <a:endParaRPr lang="en-US"/>
          </a:p>
        </p:txBody>
      </p:sp>
    </p:spTree>
    <p:extLst>
      <p:ext uri="{BB962C8B-B14F-4D97-AF65-F5344CB8AC3E}">
        <p14:creationId xmlns:p14="http://schemas.microsoft.com/office/powerpoint/2010/main" val="4144804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52AD760-065F-4092-933A-6B9DF9053A8F}" type="datetime1">
              <a:rPr lang="en-US" smtClean="0"/>
              <a:t>10/15/2021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09741A-8745-4CAC-98C4-CEF0F7BA0772}" type="slidenum">
              <a:rPr lang="en-US" smtClean="0"/>
              <a:t>‹#›</a:t>
            </a:fld>
            <a:endParaRPr lang="en-US"/>
          </a:p>
        </p:txBody>
      </p:sp>
    </p:spTree>
    <p:extLst>
      <p:ext uri="{BB962C8B-B14F-4D97-AF65-F5344CB8AC3E}">
        <p14:creationId xmlns:p14="http://schemas.microsoft.com/office/powerpoint/2010/main" val="746274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6D7340-037B-43D3-9F65-E3C328636F66}" type="datetime1">
              <a:rPr lang="en-US" smtClean="0"/>
              <a:t>10/15/2021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09741A-8745-4CAC-98C4-CEF0F7BA0772}" type="slidenum">
              <a:rPr lang="en-US" smtClean="0"/>
              <a:t>‹#›</a:t>
            </a:fld>
            <a:endParaRPr lang="en-US"/>
          </a:p>
        </p:txBody>
      </p:sp>
    </p:spTree>
    <p:extLst>
      <p:ext uri="{BB962C8B-B14F-4D97-AF65-F5344CB8AC3E}">
        <p14:creationId xmlns:p14="http://schemas.microsoft.com/office/powerpoint/2010/main" val="3421850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657B7C6-2FF2-4E84-A7F6-200DBD6ED5AB}" type="datetime1">
              <a:rPr lang="en-US" smtClean="0"/>
              <a:t>10/15/2021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09741A-8745-4CAC-98C4-CEF0F7BA0772}" type="slidenum">
              <a:rPr lang="en-US" smtClean="0"/>
              <a:t>‹#›</a:t>
            </a:fld>
            <a:endParaRPr lang="en-US"/>
          </a:p>
        </p:txBody>
      </p:sp>
    </p:spTree>
    <p:extLst>
      <p:ext uri="{BB962C8B-B14F-4D97-AF65-F5344CB8AC3E}">
        <p14:creationId xmlns:p14="http://schemas.microsoft.com/office/powerpoint/2010/main" val="499464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01BC95-1C32-40E2-9509-06CF97900C76}" type="datetime1">
              <a:rPr lang="en-US" smtClean="0"/>
              <a:t>10/15/2021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09741A-8745-4CAC-98C4-CEF0F7BA0772}" type="slidenum">
              <a:rPr lang="en-US" smtClean="0"/>
              <a:t>‹#›</a:t>
            </a:fld>
            <a:endParaRPr lang="en-US"/>
          </a:p>
        </p:txBody>
      </p:sp>
    </p:spTree>
    <p:extLst>
      <p:ext uri="{BB962C8B-B14F-4D97-AF65-F5344CB8AC3E}">
        <p14:creationId xmlns:p14="http://schemas.microsoft.com/office/powerpoint/2010/main" val="3096700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FD28E4-476A-4C7F-A6AB-58D8852A0161}" type="datetime1">
              <a:rPr lang="en-US" smtClean="0"/>
              <a:t>10/15/2021</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09741A-8745-4CAC-98C4-CEF0F7BA0772}" type="slidenum">
              <a:rPr lang="en-US" smtClean="0"/>
              <a:t>‹#›</a:t>
            </a:fld>
            <a:endParaRPr lang="en-US"/>
          </a:p>
        </p:txBody>
      </p:sp>
    </p:spTree>
    <p:extLst>
      <p:ext uri="{BB962C8B-B14F-4D97-AF65-F5344CB8AC3E}">
        <p14:creationId xmlns:p14="http://schemas.microsoft.com/office/powerpoint/2010/main" val="8983489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0C2B74-9853-47EA-8F18-87AF4826E968}" type="datetimeFigureOut">
              <a:rPr lang="en-US" smtClean="0"/>
              <a:t>10/15/2021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3829BD-CE0C-4244-A427-B31EC022F91A}" type="slidenum">
              <a:rPr lang="en-US" smtClean="0"/>
              <a:t>‹#›</a:t>
            </a:fld>
            <a:endParaRPr lang="en-US"/>
          </a:p>
        </p:txBody>
      </p:sp>
    </p:spTree>
    <p:extLst>
      <p:ext uri="{BB962C8B-B14F-4D97-AF65-F5344CB8AC3E}">
        <p14:creationId xmlns:p14="http://schemas.microsoft.com/office/powerpoint/2010/main" val="14739437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r>
              <a:rPr lang="en-US" altLang="en-US" dirty="0"/>
              <a:t>Mass Transition Timeline</a:t>
            </a:r>
            <a:br>
              <a:rPr lang="en-US" altLang="en-US" dirty="0"/>
            </a:br>
            <a:r>
              <a:rPr lang="en-US" altLang="en-US" dirty="0"/>
              <a:t>&amp; Process Review</a:t>
            </a:r>
          </a:p>
        </p:txBody>
      </p:sp>
    </p:spTree>
    <p:extLst>
      <p:ext uri="{BB962C8B-B14F-4D97-AF65-F5344CB8AC3E}">
        <p14:creationId xmlns:p14="http://schemas.microsoft.com/office/powerpoint/2010/main" val="689986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E09741A-8745-4CAC-98C4-CEF0F7BA0772}" type="slidenum">
              <a:rPr lang="en-US" smtClean="0"/>
              <a:t>2</a:t>
            </a:fld>
            <a:endParaRPr lang="en-US"/>
          </a:p>
        </p:txBody>
      </p:sp>
      <p:pic>
        <p:nvPicPr>
          <p:cNvPr id="3074" name="Picture 2"/>
          <p:cNvPicPr>
            <a:picLocks noGrp="1" noChangeAspect="1" noChangeArrowheads="1"/>
          </p:cNvPicPr>
          <p:nvPr>
            <p:ph idx="1"/>
          </p:nvPr>
        </p:nvPicPr>
        <p:blipFill rotWithShape="1">
          <a:blip r:embed="rId3" cstate="print">
            <a:extLst>
              <a:ext uri="{28A0092B-C50C-407E-A947-70E740481C1C}">
                <a14:useLocalDpi xmlns:a14="http://schemas.microsoft.com/office/drawing/2010/main" val="0"/>
              </a:ext>
            </a:extLst>
          </a:blip>
          <a:srcRect b="16708"/>
          <a:stretch/>
        </p:blipFill>
        <p:spPr bwMode="auto">
          <a:xfrm>
            <a:off x="1143000" y="577121"/>
            <a:ext cx="10134600" cy="61443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2590800" y="228601"/>
            <a:ext cx="7086600" cy="461665"/>
          </a:xfrm>
          <a:prstGeom prst="rect">
            <a:avLst/>
          </a:prstGeom>
        </p:spPr>
        <p:txBody>
          <a:bodyPr wrap="square">
            <a:spAutoFit/>
          </a:bodyPr>
          <a:lstStyle/>
          <a:p>
            <a:pPr algn="ctr"/>
            <a:r>
              <a:rPr lang="en-US" sz="2400" b="1" dirty="0"/>
              <a:t>Timeline for Initiation of a Mass Transition</a:t>
            </a:r>
            <a:endParaRPr lang="en-US" sz="2400" dirty="0"/>
          </a:p>
        </p:txBody>
      </p:sp>
    </p:spTree>
    <p:extLst>
      <p:ext uri="{BB962C8B-B14F-4D97-AF65-F5344CB8AC3E}">
        <p14:creationId xmlns:p14="http://schemas.microsoft.com/office/powerpoint/2010/main" val="1919709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11430000" cy="606392"/>
          </a:xfrm>
        </p:spPr>
        <p:txBody>
          <a:bodyPr>
            <a:normAutofit fontScale="90000"/>
          </a:bodyPr>
          <a:lstStyle/>
          <a:p>
            <a:pPr algn="l"/>
            <a:r>
              <a:rPr lang="en-US" dirty="0"/>
              <a:t>Mass Transition Timeline</a:t>
            </a:r>
          </a:p>
        </p:txBody>
      </p:sp>
      <p:grpSp>
        <p:nvGrpSpPr>
          <p:cNvPr id="13" name="Group 12"/>
          <p:cNvGrpSpPr/>
          <p:nvPr/>
        </p:nvGrpSpPr>
        <p:grpSpPr>
          <a:xfrm>
            <a:off x="457200" y="762000"/>
            <a:ext cx="11430000" cy="4575534"/>
            <a:chOff x="1676400" y="914401"/>
            <a:chExt cx="8839200" cy="4219486"/>
          </a:xfrm>
        </p:grpSpPr>
        <p:cxnSp>
          <p:nvCxnSpPr>
            <p:cNvPr id="48" name="Straight Connector 47"/>
            <p:cNvCxnSpPr>
              <a:cxnSpLocks/>
            </p:cNvCxnSpPr>
            <p:nvPr/>
          </p:nvCxnSpPr>
          <p:spPr>
            <a:xfrm>
              <a:off x="7086600" y="968560"/>
              <a:ext cx="0" cy="1081430"/>
            </a:xfrm>
            <a:prstGeom prst="line">
              <a:avLst/>
            </a:prstGeom>
            <a:ln>
              <a:solidFill>
                <a:schemeClr val="accent4">
                  <a:lumMod val="75000"/>
                  <a:lumOff val="25000"/>
                </a:schemeClr>
              </a:solidFill>
            </a:ln>
          </p:spPr>
          <p:style>
            <a:lnRef idx="3">
              <a:schemeClr val="accent1"/>
            </a:lnRef>
            <a:fillRef idx="0">
              <a:schemeClr val="accent1"/>
            </a:fillRef>
            <a:effectRef idx="2">
              <a:schemeClr val="accent1"/>
            </a:effectRef>
            <a:fontRef idx="minor">
              <a:schemeClr val="tx1"/>
            </a:fontRef>
          </p:style>
        </p:cxnSp>
        <p:cxnSp>
          <p:nvCxnSpPr>
            <p:cNvPr id="49" name="Straight Connector 48"/>
            <p:cNvCxnSpPr>
              <a:cxnSpLocks/>
            </p:cNvCxnSpPr>
            <p:nvPr/>
          </p:nvCxnSpPr>
          <p:spPr>
            <a:xfrm>
              <a:off x="3505200" y="968561"/>
              <a:ext cx="0" cy="1112075"/>
            </a:xfrm>
            <a:prstGeom prst="line">
              <a:avLst/>
            </a:prstGeom>
            <a:ln>
              <a:solidFill>
                <a:schemeClr val="accent4">
                  <a:lumMod val="75000"/>
                  <a:lumOff val="25000"/>
                </a:schemeClr>
              </a:solidFill>
            </a:ln>
          </p:spPr>
          <p:style>
            <a:lnRef idx="3">
              <a:schemeClr val="accent1"/>
            </a:lnRef>
            <a:fillRef idx="0">
              <a:schemeClr val="accent1"/>
            </a:fillRef>
            <a:effectRef idx="2">
              <a:schemeClr val="accent1"/>
            </a:effectRef>
            <a:fontRef idx="minor">
              <a:schemeClr val="tx1"/>
            </a:fontRef>
          </p:style>
        </p:cxnSp>
        <p:cxnSp>
          <p:nvCxnSpPr>
            <p:cNvPr id="50" name="Straight Connector 49"/>
            <p:cNvCxnSpPr>
              <a:cxnSpLocks/>
            </p:cNvCxnSpPr>
            <p:nvPr/>
          </p:nvCxnSpPr>
          <p:spPr>
            <a:xfrm>
              <a:off x="8839200" y="937216"/>
              <a:ext cx="0" cy="1097567"/>
            </a:xfrm>
            <a:prstGeom prst="line">
              <a:avLst/>
            </a:prstGeom>
            <a:ln>
              <a:solidFill>
                <a:schemeClr val="accent4">
                  <a:lumMod val="75000"/>
                  <a:lumOff val="25000"/>
                </a:schemeClr>
              </a:solidFill>
            </a:ln>
          </p:spPr>
          <p:style>
            <a:lnRef idx="3">
              <a:schemeClr val="accent1"/>
            </a:lnRef>
            <a:fillRef idx="0">
              <a:schemeClr val="accent1"/>
            </a:fillRef>
            <a:effectRef idx="2">
              <a:schemeClr val="accent1"/>
            </a:effectRef>
            <a:fontRef idx="minor">
              <a:schemeClr val="tx1"/>
            </a:fontRef>
          </p:style>
        </p:cxnSp>
        <p:sp>
          <p:nvSpPr>
            <p:cNvPr id="52" name="Rectangle 51">
              <a:extLst>
                <a:ext uri="{FF2B5EF4-FFF2-40B4-BE49-F238E27FC236}">
                  <a16:creationId xmlns:a16="http://schemas.microsoft.com/office/drawing/2014/main" id="{D12943CC-F348-4855-BD85-2676B83A4552}"/>
                </a:ext>
              </a:extLst>
            </p:cNvPr>
            <p:cNvSpPr/>
            <p:nvPr/>
          </p:nvSpPr>
          <p:spPr>
            <a:xfrm>
              <a:off x="3734538" y="2554217"/>
              <a:ext cx="1415878" cy="830193"/>
            </a:xfrm>
            <a:prstGeom prst="rect">
              <a:avLst/>
            </a:prstGeom>
            <a:ln w="9525">
              <a:solidFill>
                <a:srgbClr val="FF0000"/>
              </a:solidFill>
            </a:ln>
          </p:spPr>
          <p:txBody>
            <a:bodyPr wrap="square" anchor="ctr">
              <a:spAutoFit/>
            </a:bodyPr>
            <a:lstStyle/>
            <a:p>
              <a:pPr algn="ctr"/>
              <a:r>
                <a:rPr lang="en-US" sz="1050" b="1" dirty="0">
                  <a:solidFill>
                    <a:srgbClr val="005386"/>
                  </a:solidFill>
                </a:rPr>
                <a:t>ERCOT sends 814_03 “TS” Drop to POLR transactions to TDSPs with an effective date of two calendar days out</a:t>
              </a:r>
              <a:br>
                <a:rPr lang="en-US" sz="1050" b="1" dirty="0">
                  <a:solidFill>
                    <a:srgbClr val="005386"/>
                  </a:solidFill>
                </a:rPr>
              </a:br>
              <a:r>
                <a:rPr lang="en-US" sz="1050" b="1" dirty="0">
                  <a:solidFill>
                    <a:srgbClr val="005386"/>
                  </a:solidFill>
                </a:rPr>
                <a:t>(“Mass Transition Date”) </a:t>
              </a:r>
            </a:p>
          </p:txBody>
        </p:sp>
        <p:cxnSp>
          <p:nvCxnSpPr>
            <p:cNvPr id="57" name="Straight Connector 56">
              <a:extLst>
                <a:ext uri="{FF2B5EF4-FFF2-40B4-BE49-F238E27FC236}">
                  <a16:creationId xmlns:a16="http://schemas.microsoft.com/office/drawing/2014/main" id="{DA964582-33D8-4D08-9996-DE25DCD6F23D}"/>
                </a:ext>
              </a:extLst>
            </p:cNvPr>
            <p:cNvCxnSpPr>
              <a:cxnSpLocks/>
            </p:cNvCxnSpPr>
            <p:nvPr/>
          </p:nvCxnSpPr>
          <p:spPr>
            <a:xfrm>
              <a:off x="4456005" y="1556808"/>
              <a:ext cx="1" cy="289939"/>
            </a:xfrm>
            <a:prstGeom prst="line">
              <a:avLst/>
            </a:prstGeom>
            <a:ln w="9525" cap="flat" cmpd="sng" algn="ctr">
              <a:solidFill>
                <a:srgbClr val="4D190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60" name="Rectangle 59">
              <a:extLst>
                <a:ext uri="{FF2B5EF4-FFF2-40B4-BE49-F238E27FC236}">
                  <a16:creationId xmlns:a16="http://schemas.microsoft.com/office/drawing/2014/main" id="{D12943CC-F348-4855-BD85-2676B83A4552}"/>
                </a:ext>
              </a:extLst>
            </p:cNvPr>
            <p:cNvSpPr/>
            <p:nvPr/>
          </p:nvSpPr>
          <p:spPr>
            <a:xfrm>
              <a:off x="3734538" y="1805319"/>
              <a:ext cx="1415880" cy="415498"/>
            </a:xfrm>
            <a:prstGeom prst="rect">
              <a:avLst/>
            </a:prstGeom>
            <a:ln w="9525">
              <a:solidFill>
                <a:srgbClr val="FF0000"/>
              </a:solidFill>
            </a:ln>
          </p:spPr>
          <p:txBody>
            <a:bodyPr wrap="square" anchor="ctr">
              <a:spAutoFit/>
            </a:bodyPr>
            <a:lstStyle/>
            <a:p>
              <a:pPr algn="ctr"/>
              <a:r>
                <a:rPr lang="en-US" sz="1050" b="1" dirty="0">
                  <a:solidFill>
                    <a:srgbClr val="005386"/>
                  </a:solidFill>
                </a:rPr>
                <a:t>Project Coordination  </a:t>
              </a:r>
            </a:p>
            <a:p>
              <a:pPr algn="ctr"/>
              <a:r>
                <a:rPr lang="en-US" sz="1050" b="1" dirty="0">
                  <a:solidFill>
                    <a:srgbClr val="005386"/>
                  </a:solidFill>
                </a:rPr>
                <a:t>Call 1 </a:t>
              </a:r>
              <a:endParaRPr lang="en-US" sz="1200" b="1" dirty="0">
                <a:solidFill>
                  <a:srgbClr val="005386"/>
                </a:solidFill>
              </a:endParaRPr>
            </a:p>
          </p:txBody>
        </p:sp>
        <p:cxnSp>
          <p:nvCxnSpPr>
            <p:cNvPr id="63" name="Straight Connector 62">
              <a:extLst>
                <a:ext uri="{FF2B5EF4-FFF2-40B4-BE49-F238E27FC236}">
                  <a16:creationId xmlns:a16="http://schemas.microsoft.com/office/drawing/2014/main" id="{DA964582-33D8-4D08-9996-DE25DCD6F23D}"/>
                </a:ext>
              </a:extLst>
            </p:cNvPr>
            <p:cNvCxnSpPr>
              <a:cxnSpLocks/>
              <a:stCxn id="60" idx="2"/>
              <a:endCxn id="52" idx="0"/>
            </p:cNvCxnSpPr>
            <p:nvPr/>
          </p:nvCxnSpPr>
          <p:spPr>
            <a:xfrm flipH="1">
              <a:off x="4442477" y="2220816"/>
              <a:ext cx="1" cy="333401"/>
            </a:xfrm>
            <a:prstGeom prst="line">
              <a:avLst/>
            </a:prstGeom>
            <a:ln w="9525" cap="flat" cmpd="sng" algn="ctr">
              <a:solidFill>
                <a:srgbClr val="4D190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66" name="Rectangle 65">
              <a:extLst>
                <a:ext uri="{FF2B5EF4-FFF2-40B4-BE49-F238E27FC236}">
                  <a16:creationId xmlns:a16="http://schemas.microsoft.com/office/drawing/2014/main" id="{D12943CC-F348-4855-BD85-2676B83A4552}"/>
                </a:ext>
              </a:extLst>
            </p:cNvPr>
            <p:cNvSpPr/>
            <p:nvPr/>
          </p:nvSpPr>
          <p:spPr>
            <a:xfrm>
              <a:off x="5535758" y="2386348"/>
              <a:ext cx="1397514" cy="681184"/>
            </a:xfrm>
            <a:prstGeom prst="rect">
              <a:avLst/>
            </a:prstGeom>
            <a:ln w="9525">
              <a:solidFill>
                <a:srgbClr val="FF0000"/>
              </a:solidFill>
            </a:ln>
          </p:spPr>
          <p:txBody>
            <a:bodyPr wrap="square" anchor="ctr">
              <a:spAutoFit/>
            </a:bodyPr>
            <a:lstStyle/>
            <a:p>
              <a:pPr algn="ctr"/>
              <a:r>
                <a:rPr lang="en-US" sz="1050" b="1" dirty="0">
                  <a:solidFill>
                    <a:srgbClr val="005386"/>
                  </a:solidFill>
                </a:rPr>
                <a:t>ERCOT begins Customer outreach to inform of POLR event </a:t>
              </a:r>
              <a:br>
                <a:rPr lang="en-US" sz="1050" b="1" dirty="0">
                  <a:solidFill>
                    <a:srgbClr val="005386"/>
                  </a:solidFill>
                </a:rPr>
              </a:br>
              <a:r>
                <a:rPr lang="en-US" sz="1050" b="1" dirty="0">
                  <a:solidFill>
                    <a:srgbClr val="005386"/>
                  </a:solidFill>
                </a:rPr>
                <a:t>(postcard/email/phone/text)</a:t>
              </a:r>
              <a:endParaRPr lang="en-US" sz="1200" b="1" dirty="0">
                <a:solidFill>
                  <a:srgbClr val="005386"/>
                </a:solidFill>
              </a:endParaRPr>
            </a:p>
          </p:txBody>
        </p:sp>
        <p:cxnSp>
          <p:nvCxnSpPr>
            <p:cNvPr id="67" name="Straight Connector 66">
              <a:extLst>
                <a:ext uri="{FF2B5EF4-FFF2-40B4-BE49-F238E27FC236}">
                  <a16:creationId xmlns:a16="http://schemas.microsoft.com/office/drawing/2014/main" id="{DA964582-33D8-4D08-9996-DE25DCD6F23D}"/>
                </a:ext>
              </a:extLst>
            </p:cNvPr>
            <p:cNvCxnSpPr>
              <a:cxnSpLocks/>
              <a:endCxn id="68" idx="0"/>
            </p:cNvCxnSpPr>
            <p:nvPr/>
          </p:nvCxnSpPr>
          <p:spPr>
            <a:xfrm>
              <a:off x="6234515" y="1524597"/>
              <a:ext cx="1" cy="280722"/>
            </a:xfrm>
            <a:prstGeom prst="line">
              <a:avLst/>
            </a:prstGeom>
            <a:ln w="9525" cap="flat" cmpd="sng" algn="ctr">
              <a:solidFill>
                <a:srgbClr val="4D190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68" name="Rectangle 67">
              <a:extLst>
                <a:ext uri="{FF2B5EF4-FFF2-40B4-BE49-F238E27FC236}">
                  <a16:creationId xmlns:a16="http://schemas.microsoft.com/office/drawing/2014/main" id="{D12943CC-F348-4855-BD85-2676B83A4552}"/>
                </a:ext>
              </a:extLst>
            </p:cNvPr>
            <p:cNvSpPr/>
            <p:nvPr/>
          </p:nvSpPr>
          <p:spPr>
            <a:xfrm>
              <a:off x="5535758" y="1805319"/>
              <a:ext cx="1397514" cy="415498"/>
            </a:xfrm>
            <a:prstGeom prst="rect">
              <a:avLst/>
            </a:prstGeom>
            <a:ln w="9525">
              <a:solidFill>
                <a:srgbClr val="FF0000"/>
              </a:solidFill>
            </a:ln>
          </p:spPr>
          <p:txBody>
            <a:bodyPr wrap="square" anchor="ctr">
              <a:spAutoFit/>
            </a:bodyPr>
            <a:lstStyle/>
            <a:p>
              <a:pPr algn="ctr"/>
              <a:r>
                <a:rPr lang="en-US" sz="1050" b="1" dirty="0">
                  <a:solidFill>
                    <a:srgbClr val="005386"/>
                  </a:solidFill>
                </a:rPr>
                <a:t>Project Coordination</a:t>
              </a:r>
            </a:p>
            <a:p>
              <a:pPr algn="ctr"/>
              <a:r>
                <a:rPr lang="en-US" sz="1050" b="1" dirty="0">
                  <a:solidFill>
                    <a:srgbClr val="005386"/>
                  </a:solidFill>
                </a:rPr>
                <a:t>Call 2 </a:t>
              </a:r>
              <a:endParaRPr lang="en-US" sz="1200" b="1" dirty="0">
                <a:solidFill>
                  <a:srgbClr val="005386"/>
                </a:solidFill>
              </a:endParaRPr>
            </a:p>
          </p:txBody>
        </p:sp>
        <p:cxnSp>
          <p:nvCxnSpPr>
            <p:cNvPr id="69" name="Straight Connector 68">
              <a:extLst>
                <a:ext uri="{FF2B5EF4-FFF2-40B4-BE49-F238E27FC236}">
                  <a16:creationId xmlns:a16="http://schemas.microsoft.com/office/drawing/2014/main" id="{DA964582-33D8-4D08-9996-DE25DCD6F23D}"/>
                </a:ext>
              </a:extLst>
            </p:cNvPr>
            <p:cNvCxnSpPr>
              <a:cxnSpLocks/>
              <a:stCxn id="68" idx="2"/>
              <a:endCxn id="66" idx="0"/>
            </p:cNvCxnSpPr>
            <p:nvPr/>
          </p:nvCxnSpPr>
          <p:spPr>
            <a:xfrm>
              <a:off x="6234515" y="2220816"/>
              <a:ext cx="0" cy="165531"/>
            </a:xfrm>
            <a:prstGeom prst="line">
              <a:avLst/>
            </a:prstGeom>
            <a:ln w="9525" cap="flat" cmpd="sng" algn="ctr">
              <a:solidFill>
                <a:srgbClr val="4D190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7" name="Straight Connector 6"/>
            <p:cNvCxnSpPr/>
            <p:nvPr/>
          </p:nvCxnSpPr>
          <p:spPr>
            <a:xfrm>
              <a:off x="1676400" y="1515381"/>
              <a:ext cx="8839200" cy="9216"/>
            </a:xfrm>
            <a:prstGeom prst="line">
              <a:avLst/>
            </a:prstGeom>
          </p:spPr>
          <p:style>
            <a:lnRef idx="3">
              <a:schemeClr val="accent1"/>
            </a:lnRef>
            <a:fillRef idx="0">
              <a:schemeClr val="accent1"/>
            </a:fillRef>
            <a:effectRef idx="2">
              <a:schemeClr val="accent1"/>
            </a:effectRef>
            <a:fontRef idx="minor">
              <a:schemeClr val="tx1"/>
            </a:fontRef>
          </p:style>
        </p:cxnSp>
        <p:cxnSp>
          <p:nvCxnSpPr>
            <p:cNvPr id="8" name="Straight Connector 7"/>
            <p:cNvCxnSpPr>
              <a:cxnSpLocks/>
            </p:cNvCxnSpPr>
            <p:nvPr/>
          </p:nvCxnSpPr>
          <p:spPr>
            <a:xfrm flipH="1">
              <a:off x="1676401" y="941444"/>
              <a:ext cx="1" cy="1303784"/>
            </a:xfrm>
            <a:prstGeom prst="line">
              <a:avLst/>
            </a:prstGeom>
            <a:ln>
              <a:solidFill>
                <a:schemeClr val="accent4">
                  <a:lumMod val="75000"/>
                  <a:lumOff val="25000"/>
                </a:schemeClr>
              </a:solidFill>
            </a:ln>
          </p:spPr>
          <p:style>
            <a:lnRef idx="3">
              <a:schemeClr val="accent1"/>
            </a:lnRef>
            <a:fillRef idx="0">
              <a:schemeClr val="accent1"/>
            </a:fillRef>
            <a:effectRef idx="2">
              <a:schemeClr val="accent1"/>
            </a:effectRef>
            <a:fontRef idx="minor">
              <a:schemeClr val="tx1"/>
            </a:fontRef>
          </p:style>
        </p:cxnSp>
        <p:cxnSp>
          <p:nvCxnSpPr>
            <p:cNvPr id="12" name="Straight Connector 11"/>
            <p:cNvCxnSpPr>
              <a:cxnSpLocks/>
            </p:cNvCxnSpPr>
            <p:nvPr/>
          </p:nvCxnSpPr>
          <p:spPr>
            <a:xfrm>
              <a:off x="5334000" y="968560"/>
              <a:ext cx="0" cy="1115024"/>
            </a:xfrm>
            <a:prstGeom prst="line">
              <a:avLst/>
            </a:prstGeom>
            <a:ln>
              <a:solidFill>
                <a:schemeClr val="accent4">
                  <a:lumMod val="75000"/>
                  <a:lumOff val="25000"/>
                </a:schemeClr>
              </a:solidFill>
            </a:ln>
          </p:spPr>
          <p:style>
            <a:lnRef idx="3">
              <a:schemeClr val="accent1"/>
            </a:lnRef>
            <a:fillRef idx="0">
              <a:schemeClr val="accent1"/>
            </a:fillRef>
            <a:effectRef idx="2">
              <a:schemeClr val="accent1"/>
            </a:effectRef>
            <a:fontRef idx="minor">
              <a:schemeClr val="tx1"/>
            </a:fontRef>
          </p:style>
        </p:cxnSp>
        <p:sp>
          <p:nvSpPr>
            <p:cNvPr id="16" name="TextBox 15"/>
            <p:cNvSpPr txBox="1"/>
            <p:nvPr/>
          </p:nvSpPr>
          <p:spPr>
            <a:xfrm>
              <a:off x="1828801" y="1143001"/>
              <a:ext cx="1447063" cy="276999"/>
            </a:xfrm>
            <a:prstGeom prst="rect">
              <a:avLst/>
            </a:prstGeom>
            <a:noFill/>
          </p:spPr>
          <p:txBody>
            <a:bodyPr wrap="none" rtlCol="0" anchor="ctr">
              <a:spAutoFit/>
            </a:bodyPr>
            <a:lstStyle/>
            <a:p>
              <a:pPr algn="ctr"/>
              <a:r>
                <a:rPr lang="en-US" sz="1200" b="1" dirty="0">
                  <a:solidFill>
                    <a:srgbClr val="FF0000"/>
                  </a:solidFill>
                </a:rPr>
                <a:t>“Notification Date” </a:t>
              </a:r>
            </a:p>
          </p:txBody>
        </p:sp>
        <p:sp>
          <p:nvSpPr>
            <p:cNvPr id="17" name="TextBox 16"/>
            <p:cNvSpPr txBox="1"/>
            <p:nvPr/>
          </p:nvSpPr>
          <p:spPr>
            <a:xfrm>
              <a:off x="3570723" y="1143001"/>
              <a:ext cx="1791482" cy="276999"/>
            </a:xfrm>
            <a:prstGeom prst="rect">
              <a:avLst/>
            </a:prstGeom>
            <a:noFill/>
          </p:spPr>
          <p:txBody>
            <a:bodyPr wrap="square" rtlCol="0" anchor="ctr">
              <a:spAutoFit/>
            </a:bodyPr>
            <a:lstStyle/>
            <a:p>
              <a:pPr algn="ctr"/>
              <a:r>
                <a:rPr lang="en-US" sz="1200" b="1" dirty="0"/>
                <a:t>Day 0</a:t>
              </a:r>
            </a:p>
          </p:txBody>
        </p:sp>
        <p:sp>
          <p:nvSpPr>
            <p:cNvPr id="18" name="TextBox 17"/>
            <p:cNvSpPr txBox="1"/>
            <p:nvPr/>
          </p:nvSpPr>
          <p:spPr>
            <a:xfrm>
              <a:off x="6019800" y="1143001"/>
              <a:ext cx="540982" cy="276999"/>
            </a:xfrm>
            <a:prstGeom prst="rect">
              <a:avLst/>
            </a:prstGeom>
            <a:noFill/>
          </p:spPr>
          <p:txBody>
            <a:bodyPr wrap="none" rtlCol="0" anchor="ctr">
              <a:spAutoFit/>
            </a:bodyPr>
            <a:lstStyle/>
            <a:p>
              <a:pPr algn="ctr"/>
              <a:r>
                <a:rPr lang="en-US" sz="1200" b="1" dirty="0"/>
                <a:t>Day 1</a:t>
              </a:r>
            </a:p>
          </p:txBody>
        </p:sp>
        <p:sp>
          <p:nvSpPr>
            <p:cNvPr id="22" name="TextBox 21">
              <a:extLst>
                <a:ext uri="{FF2B5EF4-FFF2-40B4-BE49-F238E27FC236}">
                  <a16:creationId xmlns:a16="http://schemas.microsoft.com/office/drawing/2014/main" id="{5415C2A7-570B-4AE6-BA7C-2CE281ACAFF3}"/>
                </a:ext>
              </a:extLst>
            </p:cNvPr>
            <p:cNvSpPr txBox="1"/>
            <p:nvPr/>
          </p:nvSpPr>
          <p:spPr>
            <a:xfrm>
              <a:off x="7303732" y="1003057"/>
              <a:ext cx="1388439" cy="427822"/>
            </a:xfrm>
            <a:prstGeom prst="rect">
              <a:avLst/>
            </a:prstGeom>
            <a:noFill/>
          </p:spPr>
          <p:txBody>
            <a:bodyPr wrap="square" rtlCol="0" anchor="ctr">
              <a:spAutoFit/>
            </a:bodyPr>
            <a:lstStyle/>
            <a:p>
              <a:pPr algn="ctr"/>
              <a:r>
                <a:rPr lang="en-US" sz="1200" b="1" dirty="0">
                  <a:solidFill>
                    <a:srgbClr val="FF0000"/>
                  </a:solidFill>
                </a:rPr>
                <a:t>“Mass Transition Date”</a:t>
              </a:r>
            </a:p>
            <a:p>
              <a:pPr algn="ctr"/>
              <a:r>
                <a:rPr lang="en-US" sz="1200" b="1" dirty="0"/>
                <a:t>Day 2</a:t>
              </a:r>
            </a:p>
          </p:txBody>
        </p:sp>
        <p:sp>
          <p:nvSpPr>
            <p:cNvPr id="41" name="Rectangle 40">
              <a:extLst>
                <a:ext uri="{FF2B5EF4-FFF2-40B4-BE49-F238E27FC236}">
                  <a16:creationId xmlns:a16="http://schemas.microsoft.com/office/drawing/2014/main" id="{D12943CC-F348-4855-BD85-2676B83A4552}"/>
                </a:ext>
              </a:extLst>
            </p:cNvPr>
            <p:cNvSpPr/>
            <p:nvPr/>
          </p:nvSpPr>
          <p:spPr>
            <a:xfrm>
              <a:off x="1829538" y="1798628"/>
              <a:ext cx="1523263" cy="1575239"/>
            </a:xfrm>
            <a:prstGeom prst="rect">
              <a:avLst/>
            </a:prstGeom>
            <a:ln w="9525">
              <a:solidFill>
                <a:srgbClr val="FF0000"/>
              </a:solidFill>
            </a:ln>
          </p:spPr>
          <p:txBody>
            <a:bodyPr wrap="square" anchor="ctr">
              <a:spAutoFit/>
            </a:bodyPr>
            <a:lstStyle/>
            <a:p>
              <a:pPr algn="ctr"/>
              <a:r>
                <a:rPr lang="en-US" sz="1050" b="1" dirty="0">
                  <a:solidFill>
                    <a:srgbClr val="005386"/>
                  </a:solidFill>
                </a:rPr>
                <a:t>ERCOT provides notice of Mass Transition event to impacted CRs, TDSPs, and PUCT</a:t>
              </a:r>
            </a:p>
            <a:p>
              <a:pPr algn="ctr"/>
              <a:endParaRPr lang="en-US" sz="1050" b="1" dirty="0">
                <a:solidFill>
                  <a:srgbClr val="005386"/>
                </a:solidFill>
              </a:endParaRPr>
            </a:p>
            <a:p>
              <a:pPr algn="ctr"/>
              <a:r>
                <a:rPr lang="en-US" sz="1050" b="1" dirty="0">
                  <a:solidFill>
                    <a:srgbClr val="005386"/>
                  </a:solidFill>
                </a:rPr>
                <a:t>Notice before 3pm CT: </a:t>
              </a:r>
              <a:br>
                <a:rPr lang="en-US" sz="1050" b="1" dirty="0">
                  <a:solidFill>
                    <a:srgbClr val="005386"/>
                  </a:solidFill>
                </a:rPr>
              </a:br>
              <a:r>
                <a:rPr lang="en-US" sz="1050" b="1" dirty="0" err="1">
                  <a:solidFill>
                    <a:srgbClr val="005386"/>
                  </a:solidFill>
                </a:rPr>
                <a:t>Proj</a:t>
              </a:r>
              <a:r>
                <a:rPr lang="en-US" sz="1050" b="1" dirty="0">
                  <a:solidFill>
                    <a:srgbClr val="005386"/>
                  </a:solidFill>
                </a:rPr>
                <a:t>. </a:t>
              </a:r>
              <a:r>
                <a:rPr lang="en-US" sz="1050" b="1" dirty="0" err="1">
                  <a:solidFill>
                    <a:srgbClr val="005386"/>
                  </a:solidFill>
                </a:rPr>
                <a:t>Coord</a:t>
              </a:r>
              <a:r>
                <a:rPr lang="en-US" sz="1050" b="1" dirty="0">
                  <a:solidFill>
                    <a:srgbClr val="005386"/>
                  </a:solidFill>
                </a:rPr>
                <a:t>. call held by 5pm.</a:t>
              </a:r>
            </a:p>
            <a:p>
              <a:pPr algn="ctr"/>
              <a:endParaRPr lang="en-US" sz="1050" b="1" dirty="0">
                <a:solidFill>
                  <a:srgbClr val="005386"/>
                </a:solidFill>
              </a:endParaRPr>
            </a:p>
            <a:p>
              <a:pPr algn="ctr"/>
              <a:r>
                <a:rPr lang="en-US" sz="1050" b="1" dirty="0">
                  <a:solidFill>
                    <a:srgbClr val="005386"/>
                  </a:solidFill>
                </a:rPr>
                <a:t>Notice after 3pm CT:</a:t>
              </a:r>
              <a:br>
                <a:rPr lang="en-US" sz="1050" b="1" dirty="0">
                  <a:solidFill>
                    <a:srgbClr val="005386"/>
                  </a:solidFill>
                </a:rPr>
              </a:br>
              <a:r>
                <a:rPr lang="en-US" sz="1050" b="1" dirty="0">
                  <a:solidFill>
                    <a:srgbClr val="005386"/>
                  </a:solidFill>
                </a:rPr>
                <a:t> </a:t>
              </a:r>
              <a:r>
                <a:rPr lang="en-US" sz="1050" b="1" dirty="0" err="1">
                  <a:solidFill>
                    <a:srgbClr val="005386"/>
                  </a:solidFill>
                </a:rPr>
                <a:t>Proj</a:t>
              </a:r>
              <a:r>
                <a:rPr lang="en-US" sz="1050" b="1" dirty="0">
                  <a:solidFill>
                    <a:srgbClr val="005386"/>
                  </a:solidFill>
                </a:rPr>
                <a:t>. </a:t>
              </a:r>
              <a:r>
                <a:rPr lang="en-US" sz="1050" b="1" dirty="0" err="1">
                  <a:solidFill>
                    <a:srgbClr val="005386"/>
                  </a:solidFill>
                </a:rPr>
                <a:t>Coord</a:t>
              </a:r>
              <a:r>
                <a:rPr lang="en-US" sz="1050" b="1" dirty="0">
                  <a:solidFill>
                    <a:srgbClr val="005386"/>
                  </a:solidFill>
                </a:rPr>
                <a:t>. call held next morning.</a:t>
              </a:r>
              <a:endParaRPr lang="en-US" sz="1200" b="1" dirty="0">
                <a:solidFill>
                  <a:srgbClr val="005386"/>
                </a:solidFill>
              </a:endParaRPr>
            </a:p>
          </p:txBody>
        </p:sp>
        <p:cxnSp>
          <p:nvCxnSpPr>
            <p:cNvPr id="42" name="Straight Connector 41">
              <a:extLst>
                <a:ext uri="{FF2B5EF4-FFF2-40B4-BE49-F238E27FC236}">
                  <a16:creationId xmlns:a16="http://schemas.microsoft.com/office/drawing/2014/main" id="{DA964582-33D8-4D08-9996-DE25DCD6F23D}"/>
                </a:ext>
              </a:extLst>
            </p:cNvPr>
            <p:cNvCxnSpPr>
              <a:cxnSpLocks/>
              <a:stCxn id="41" idx="0"/>
            </p:cNvCxnSpPr>
            <p:nvPr/>
          </p:nvCxnSpPr>
          <p:spPr>
            <a:xfrm flipH="1" flipV="1">
              <a:off x="2590801" y="1524597"/>
              <a:ext cx="369" cy="274032"/>
            </a:xfrm>
            <a:prstGeom prst="line">
              <a:avLst/>
            </a:prstGeom>
            <a:ln w="9525" cap="flat" cmpd="sng" algn="ctr">
              <a:solidFill>
                <a:srgbClr val="4D190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81" name="Straight Connector 80">
              <a:extLst>
                <a:ext uri="{FF2B5EF4-FFF2-40B4-BE49-F238E27FC236}">
                  <a16:creationId xmlns:a16="http://schemas.microsoft.com/office/drawing/2014/main" id="{DA964582-33D8-4D08-9996-DE25DCD6F23D}"/>
                </a:ext>
              </a:extLst>
            </p:cNvPr>
            <p:cNvCxnSpPr>
              <a:cxnSpLocks/>
              <a:stCxn id="52" idx="2"/>
              <a:endCxn id="94" idx="0"/>
            </p:cNvCxnSpPr>
            <p:nvPr/>
          </p:nvCxnSpPr>
          <p:spPr>
            <a:xfrm>
              <a:off x="4442477" y="3384410"/>
              <a:ext cx="0" cy="349391"/>
            </a:xfrm>
            <a:prstGeom prst="line">
              <a:avLst/>
            </a:prstGeom>
            <a:ln w="9525" cap="flat" cmpd="sng" algn="ctr">
              <a:solidFill>
                <a:srgbClr val="4D190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82" name="Rectangle 81">
              <a:extLst>
                <a:ext uri="{FF2B5EF4-FFF2-40B4-BE49-F238E27FC236}">
                  <a16:creationId xmlns:a16="http://schemas.microsoft.com/office/drawing/2014/main" id="{D12943CC-F348-4855-BD85-2676B83A4552}"/>
                </a:ext>
              </a:extLst>
            </p:cNvPr>
            <p:cNvSpPr/>
            <p:nvPr/>
          </p:nvSpPr>
          <p:spPr>
            <a:xfrm>
              <a:off x="3734537" y="4613702"/>
              <a:ext cx="1415880" cy="415498"/>
            </a:xfrm>
            <a:prstGeom prst="rect">
              <a:avLst/>
            </a:prstGeom>
            <a:ln w="9525">
              <a:solidFill>
                <a:srgbClr val="FF0000"/>
              </a:solidFill>
            </a:ln>
          </p:spPr>
          <p:txBody>
            <a:bodyPr wrap="square" anchor="ctr">
              <a:spAutoFit/>
            </a:bodyPr>
            <a:lstStyle/>
            <a:p>
              <a:pPr algn="ctr"/>
              <a:r>
                <a:rPr lang="en-US" sz="1050" b="1" dirty="0">
                  <a:solidFill>
                    <a:srgbClr val="005386"/>
                  </a:solidFill>
                </a:rPr>
                <a:t>Default CR provides CBCI file to ERCOT</a:t>
              </a:r>
              <a:endParaRPr lang="en-US" sz="1200" b="1" dirty="0">
                <a:solidFill>
                  <a:srgbClr val="00B050"/>
                </a:solidFill>
              </a:endParaRPr>
            </a:p>
          </p:txBody>
        </p:sp>
        <p:cxnSp>
          <p:nvCxnSpPr>
            <p:cNvPr id="88" name="Straight Connector 87">
              <a:extLst>
                <a:ext uri="{FF2B5EF4-FFF2-40B4-BE49-F238E27FC236}">
                  <a16:creationId xmlns:a16="http://schemas.microsoft.com/office/drawing/2014/main" id="{DA964582-33D8-4D08-9996-DE25DCD6F23D}"/>
                </a:ext>
              </a:extLst>
            </p:cNvPr>
            <p:cNvCxnSpPr>
              <a:cxnSpLocks/>
              <a:endCxn id="89" idx="0"/>
            </p:cNvCxnSpPr>
            <p:nvPr/>
          </p:nvCxnSpPr>
          <p:spPr>
            <a:xfrm>
              <a:off x="7958910" y="1515381"/>
              <a:ext cx="3526" cy="298558"/>
            </a:xfrm>
            <a:prstGeom prst="line">
              <a:avLst/>
            </a:prstGeom>
            <a:ln w="9525" cap="flat" cmpd="sng" algn="ctr">
              <a:solidFill>
                <a:srgbClr val="4D190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89" name="Rectangle 88">
              <a:extLst>
                <a:ext uri="{FF2B5EF4-FFF2-40B4-BE49-F238E27FC236}">
                  <a16:creationId xmlns:a16="http://schemas.microsoft.com/office/drawing/2014/main" id="{D12943CC-F348-4855-BD85-2676B83A4552}"/>
                </a:ext>
              </a:extLst>
            </p:cNvPr>
            <p:cNvSpPr/>
            <p:nvPr/>
          </p:nvSpPr>
          <p:spPr>
            <a:xfrm>
              <a:off x="7239001" y="1813939"/>
              <a:ext cx="1446871" cy="415498"/>
            </a:xfrm>
            <a:prstGeom prst="rect">
              <a:avLst/>
            </a:prstGeom>
            <a:ln w="9525">
              <a:solidFill>
                <a:srgbClr val="FF0000"/>
              </a:solidFill>
            </a:ln>
          </p:spPr>
          <p:txBody>
            <a:bodyPr wrap="square" anchor="ctr">
              <a:spAutoFit/>
            </a:bodyPr>
            <a:lstStyle/>
            <a:p>
              <a:pPr algn="ctr"/>
              <a:r>
                <a:rPr lang="en-US" sz="1050" b="1" dirty="0">
                  <a:solidFill>
                    <a:srgbClr val="005386"/>
                  </a:solidFill>
                </a:rPr>
                <a:t>Project Coordination</a:t>
              </a:r>
            </a:p>
            <a:p>
              <a:pPr algn="ctr"/>
              <a:r>
                <a:rPr lang="en-US" sz="1050" b="1" dirty="0">
                  <a:solidFill>
                    <a:srgbClr val="005386"/>
                  </a:solidFill>
                </a:rPr>
                <a:t>Call 3</a:t>
              </a:r>
              <a:endParaRPr lang="en-US" sz="1200" b="1" dirty="0">
                <a:solidFill>
                  <a:srgbClr val="005386"/>
                </a:solidFill>
              </a:endParaRPr>
            </a:p>
          </p:txBody>
        </p:sp>
        <p:cxnSp>
          <p:nvCxnSpPr>
            <p:cNvPr id="91" name="Straight Connector 90">
              <a:extLst>
                <a:ext uri="{FF2B5EF4-FFF2-40B4-BE49-F238E27FC236}">
                  <a16:creationId xmlns:a16="http://schemas.microsoft.com/office/drawing/2014/main" id="{DA964582-33D8-4D08-9996-DE25DCD6F23D}"/>
                </a:ext>
              </a:extLst>
            </p:cNvPr>
            <p:cNvCxnSpPr>
              <a:cxnSpLocks/>
              <a:stCxn id="89" idx="2"/>
              <a:endCxn id="102" idx="0"/>
            </p:cNvCxnSpPr>
            <p:nvPr/>
          </p:nvCxnSpPr>
          <p:spPr>
            <a:xfrm>
              <a:off x="7962436" y="2229437"/>
              <a:ext cx="0" cy="117902"/>
            </a:xfrm>
            <a:prstGeom prst="line">
              <a:avLst/>
            </a:prstGeom>
            <a:ln w="9525" cap="flat" cmpd="sng" algn="ctr">
              <a:solidFill>
                <a:srgbClr val="4D190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94" name="Rectangle 93">
              <a:extLst>
                <a:ext uri="{FF2B5EF4-FFF2-40B4-BE49-F238E27FC236}">
                  <a16:creationId xmlns:a16="http://schemas.microsoft.com/office/drawing/2014/main" id="{D12943CC-F348-4855-BD85-2676B83A4552}"/>
                </a:ext>
              </a:extLst>
            </p:cNvPr>
            <p:cNvSpPr/>
            <p:nvPr/>
          </p:nvSpPr>
          <p:spPr>
            <a:xfrm>
              <a:off x="3734538" y="3733801"/>
              <a:ext cx="1415879" cy="577081"/>
            </a:xfrm>
            <a:prstGeom prst="rect">
              <a:avLst/>
            </a:prstGeom>
            <a:ln w="9525">
              <a:solidFill>
                <a:srgbClr val="FF0000"/>
              </a:solidFill>
            </a:ln>
          </p:spPr>
          <p:txBody>
            <a:bodyPr wrap="square" anchor="ctr">
              <a:spAutoFit/>
            </a:bodyPr>
            <a:lstStyle/>
            <a:p>
              <a:pPr algn="ctr"/>
              <a:r>
                <a:rPr lang="en-US" sz="1050" b="1" dirty="0">
                  <a:solidFill>
                    <a:srgbClr val="005386"/>
                  </a:solidFill>
                </a:rPr>
                <a:t>TDSP schedules Drop to POLR as requested by ERCOT</a:t>
              </a:r>
            </a:p>
          </p:txBody>
        </p:sp>
        <p:cxnSp>
          <p:nvCxnSpPr>
            <p:cNvPr id="98" name="Straight Connector 97">
              <a:extLst>
                <a:ext uri="{FF2B5EF4-FFF2-40B4-BE49-F238E27FC236}">
                  <a16:creationId xmlns:a16="http://schemas.microsoft.com/office/drawing/2014/main" id="{DA964582-33D8-4D08-9996-DE25DCD6F23D}"/>
                </a:ext>
              </a:extLst>
            </p:cNvPr>
            <p:cNvCxnSpPr>
              <a:cxnSpLocks/>
              <a:stCxn id="94" idx="2"/>
              <a:endCxn id="82" idx="0"/>
            </p:cNvCxnSpPr>
            <p:nvPr/>
          </p:nvCxnSpPr>
          <p:spPr>
            <a:xfrm>
              <a:off x="4442477" y="4310882"/>
              <a:ext cx="0" cy="302821"/>
            </a:xfrm>
            <a:prstGeom prst="line">
              <a:avLst/>
            </a:prstGeom>
            <a:ln w="9525" cap="flat" cmpd="sng" algn="ctr">
              <a:solidFill>
                <a:srgbClr val="4D190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00" name="Rectangle 99">
              <a:extLst>
                <a:ext uri="{FF2B5EF4-FFF2-40B4-BE49-F238E27FC236}">
                  <a16:creationId xmlns:a16="http://schemas.microsoft.com/office/drawing/2014/main" id="{D12943CC-F348-4855-BD85-2676B83A4552}"/>
                </a:ext>
              </a:extLst>
            </p:cNvPr>
            <p:cNvSpPr/>
            <p:nvPr/>
          </p:nvSpPr>
          <p:spPr>
            <a:xfrm>
              <a:off x="5535756" y="3232920"/>
              <a:ext cx="1397516" cy="577081"/>
            </a:xfrm>
            <a:prstGeom prst="rect">
              <a:avLst/>
            </a:prstGeom>
            <a:ln w="9525">
              <a:solidFill>
                <a:srgbClr val="FF0000"/>
              </a:solidFill>
            </a:ln>
          </p:spPr>
          <p:txBody>
            <a:bodyPr wrap="square" anchor="ctr">
              <a:spAutoFit/>
            </a:bodyPr>
            <a:lstStyle/>
            <a:p>
              <a:pPr algn="ctr"/>
              <a:r>
                <a:rPr lang="en-US" sz="1050" b="1" dirty="0">
                  <a:solidFill>
                    <a:srgbClr val="005386"/>
                  </a:solidFill>
                </a:rPr>
                <a:t>ERCOT forwards any ‘competitive’ 814_03 </a:t>
              </a:r>
            </a:p>
            <a:p>
              <a:pPr algn="ctr"/>
              <a:r>
                <a:rPr lang="en-US" sz="1050" b="1" dirty="0">
                  <a:solidFill>
                    <a:srgbClr val="005386"/>
                  </a:solidFill>
                </a:rPr>
                <a:t>SWI or MVI to TDSP</a:t>
              </a:r>
              <a:endParaRPr lang="en-US" sz="1200" b="1" i="1" u="sng" dirty="0">
                <a:solidFill>
                  <a:srgbClr val="005386"/>
                </a:solidFill>
              </a:endParaRPr>
            </a:p>
          </p:txBody>
        </p:sp>
        <p:cxnSp>
          <p:nvCxnSpPr>
            <p:cNvPr id="101" name="Straight Connector 100">
              <a:extLst>
                <a:ext uri="{FF2B5EF4-FFF2-40B4-BE49-F238E27FC236}">
                  <a16:creationId xmlns:a16="http://schemas.microsoft.com/office/drawing/2014/main" id="{DA964582-33D8-4D08-9996-DE25DCD6F23D}"/>
                </a:ext>
              </a:extLst>
            </p:cNvPr>
            <p:cNvCxnSpPr>
              <a:cxnSpLocks/>
              <a:stCxn id="66" idx="2"/>
              <a:endCxn id="100" idx="0"/>
            </p:cNvCxnSpPr>
            <p:nvPr/>
          </p:nvCxnSpPr>
          <p:spPr>
            <a:xfrm>
              <a:off x="6234515" y="3067532"/>
              <a:ext cx="0" cy="165388"/>
            </a:xfrm>
            <a:prstGeom prst="line">
              <a:avLst/>
            </a:prstGeom>
            <a:ln w="9525" cap="flat" cmpd="sng" algn="ctr">
              <a:solidFill>
                <a:srgbClr val="4D190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02" name="Rectangle 101">
              <a:extLst>
                <a:ext uri="{FF2B5EF4-FFF2-40B4-BE49-F238E27FC236}">
                  <a16:creationId xmlns:a16="http://schemas.microsoft.com/office/drawing/2014/main" id="{D12943CC-F348-4855-BD85-2676B83A4552}"/>
                </a:ext>
              </a:extLst>
            </p:cNvPr>
            <p:cNvSpPr/>
            <p:nvPr/>
          </p:nvSpPr>
          <p:spPr>
            <a:xfrm>
              <a:off x="7239001" y="2347340"/>
              <a:ext cx="1446871" cy="577081"/>
            </a:xfrm>
            <a:prstGeom prst="rect">
              <a:avLst/>
            </a:prstGeom>
            <a:ln w="9525">
              <a:solidFill>
                <a:srgbClr val="FF0000"/>
              </a:solidFill>
            </a:ln>
          </p:spPr>
          <p:txBody>
            <a:bodyPr wrap="square" anchor="ctr">
              <a:spAutoFit/>
            </a:bodyPr>
            <a:lstStyle/>
            <a:p>
              <a:pPr algn="ctr"/>
              <a:r>
                <a:rPr lang="en-US" sz="1050" b="1" dirty="0">
                  <a:solidFill>
                    <a:srgbClr val="005386"/>
                  </a:solidFill>
                </a:rPr>
                <a:t>ERCOT forwards any ‘competitive’ 814_03 </a:t>
              </a:r>
            </a:p>
            <a:p>
              <a:pPr algn="ctr"/>
              <a:r>
                <a:rPr lang="en-US" sz="1050" b="1" dirty="0">
                  <a:solidFill>
                    <a:srgbClr val="005386"/>
                  </a:solidFill>
                </a:rPr>
                <a:t>SWI or MVI to TDSP</a:t>
              </a:r>
              <a:endParaRPr lang="en-US" sz="1200" b="1" i="1" u="sng" dirty="0">
                <a:solidFill>
                  <a:srgbClr val="005386"/>
                </a:solidFill>
              </a:endParaRPr>
            </a:p>
          </p:txBody>
        </p:sp>
        <p:sp>
          <p:nvSpPr>
            <p:cNvPr id="54" name="Rectangle 53">
              <a:extLst>
                <a:ext uri="{FF2B5EF4-FFF2-40B4-BE49-F238E27FC236}">
                  <a16:creationId xmlns:a16="http://schemas.microsoft.com/office/drawing/2014/main" id="{D12943CC-F348-4855-BD85-2676B83A4552}"/>
                </a:ext>
              </a:extLst>
            </p:cNvPr>
            <p:cNvSpPr/>
            <p:nvPr/>
          </p:nvSpPr>
          <p:spPr>
            <a:xfrm>
              <a:off x="7239001" y="4005675"/>
              <a:ext cx="1446871" cy="1128212"/>
            </a:xfrm>
            <a:prstGeom prst="rect">
              <a:avLst/>
            </a:prstGeom>
            <a:ln w="9525">
              <a:solidFill>
                <a:srgbClr val="FF0000"/>
              </a:solidFill>
            </a:ln>
          </p:spPr>
          <p:txBody>
            <a:bodyPr wrap="square" anchor="t">
              <a:spAutoFit/>
            </a:bodyPr>
            <a:lstStyle/>
            <a:p>
              <a:pPr algn="ctr"/>
              <a:r>
                <a:rPr lang="en-US" sz="1050" b="1" dirty="0">
                  <a:solidFill>
                    <a:srgbClr val="005386"/>
                  </a:solidFill>
                </a:rPr>
                <a:t>Beginning 7:01pm CPT, TDSPs execute the  remaining population of Drop to POLR transactions</a:t>
              </a:r>
              <a:br>
                <a:rPr lang="en-US" sz="1050" b="1" dirty="0">
                  <a:solidFill>
                    <a:srgbClr val="005386"/>
                  </a:solidFill>
                </a:rPr>
              </a:br>
              <a:r>
                <a:rPr lang="en-US" sz="1050" b="1" dirty="0">
                  <a:solidFill>
                    <a:srgbClr val="005386"/>
                  </a:solidFill>
                </a:rPr>
                <a:t>(if SWI/MVI hasn’t been already executed by TDSP or Cancelled by ERCOT)</a:t>
              </a:r>
            </a:p>
          </p:txBody>
        </p:sp>
        <p:cxnSp>
          <p:nvCxnSpPr>
            <p:cNvPr id="55" name="Straight Connector 54">
              <a:extLst>
                <a:ext uri="{FF2B5EF4-FFF2-40B4-BE49-F238E27FC236}">
                  <a16:creationId xmlns:a16="http://schemas.microsoft.com/office/drawing/2014/main" id="{DA964582-33D8-4D08-9996-DE25DCD6F23D}"/>
                </a:ext>
              </a:extLst>
            </p:cNvPr>
            <p:cNvCxnSpPr>
              <a:cxnSpLocks/>
              <a:stCxn id="153" idx="2"/>
              <a:endCxn id="54" idx="0"/>
            </p:cNvCxnSpPr>
            <p:nvPr/>
          </p:nvCxnSpPr>
          <p:spPr>
            <a:xfrm>
              <a:off x="7962437" y="3848003"/>
              <a:ext cx="0" cy="157671"/>
            </a:xfrm>
            <a:prstGeom prst="line">
              <a:avLst/>
            </a:prstGeom>
            <a:ln w="9525" cap="flat" cmpd="sng" algn="ctr">
              <a:solidFill>
                <a:srgbClr val="4D190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43" name="Rectangle 142">
              <a:extLst>
                <a:ext uri="{FF2B5EF4-FFF2-40B4-BE49-F238E27FC236}">
                  <a16:creationId xmlns:a16="http://schemas.microsoft.com/office/drawing/2014/main" id="{D12943CC-F348-4855-BD85-2676B83A4552}"/>
                </a:ext>
              </a:extLst>
            </p:cNvPr>
            <p:cNvSpPr/>
            <p:nvPr/>
          </p:nvSpPr>
          <p:spPr>
            <a:xfrm>
              <a:off x="5535756" y="4162288"/>
              <a:ext cx="1397516" cy="681184"/>
            </a:xfrm>
            <a:prstGeom prst="rect">
              <a:avLst/>
            </a:prstGeom>
            <a:ln w="9525">
              <a:solidFill>
                <a:srgbClr val="FF0000"/>
              </a:solidFill>
            </a:ln>
          </p:spPr>
          <p:txBody>
            <a:bodyPr wrap="square" anchor="ctr">
              <a:spAutoFit/>
            </a:bodyPr>
            <a:lstStyle/>
            <a:p>
              <a:pPr algn="ctr"/>
              <a:r>
                <a:rPr lang="en-US" sz="1050" b="1" dirty="0">
                  <a:solidFill>
                    <a:srgbClr val="005386"/>
                  </a:solidFill>
                </a:rPr>
                <a:t>TDSP executes SWI or MVI in lieu of scheduled  Drop to POLR; ERCOT sends Cancel for Drop to POLR </a:t>
              </a:r>
            </a:p>
          </p:txBody>
        </p:sp>
        <p:cxnSp>
          <p:nvCxnSpPr>
            <p:cNvPr id="144" name="Straight Connector 143">
              <a:extLst>
                <a:ext uri="{FF2B5EF4-FFF2-40B4-BE49-F238E27FC236}">
                  <a16:creationId xmlns:a16="http://schemas.microsoft.com/office/drawing/2014/main" id="{DA964582-33D8-4D08-9996-DE25DCD6F23D}"/>
                </a:ext>
              </a:extLst>
            </p:cNvPr>
            <p:cNvCxnSpPr>
              <a:cxnSpLocks/>
              <a:stCxn id="100" idx="2"/>
              <a:endCxn id="143" idx="0"/>
            </p:cNvCxnSpPr>
            <p:nvPr/>
          </p:nvCxnSpPr>
          <p:spPr>
            <a:xfrm>
              <a:off x="6234515" y="3810001"/>
              <a:ext cx="0" cy="352286"/>
            </a:xfrm>
            <a:prstGeom prst="line">
              <a:avLst/>
            </a:prstGeom>
            <a:ln w="9525" cap="flat" cmpd="sng" algn="ctr">
              <a:solidFill>
                <a:srgbClr val="4D190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53" name="Rectangle 152">
              <a:extLst>
                <a:ext uri="{FF2B5EF4-FFF2-40B4-BE49-F238E27FC236}">
                  <a16:creationId xmlns:a16="http://schemas.microsoft.com/office/drawing/2014/main" id="{D12943CC-F348-4855-BD85-2676B83A4552}"/>
                </a:ext>
              </a:extLst>
            </p:cNvPr>
            <p:cNvSpPr/>
            <p:nvPr/>
          </p:nvSpPr>
          <p:spPr>
            <a:xfrm>
              <a:off x="7239001" y="3109339"/>
              <a:ext cx="1446871" cy="738664"/>
            </a:xfrm>
            <a:prstGeom prst="rect">
              <a:avLst/>
            </a:prstGeom>
            <a:ln w="9525">
              <a:solidFill>
                <a:srgbClr val="FF0000"/>
              </a:solidFill>
            </a:ln>
          </p:spPr>
          <p:txBody>
            <a:bodyPr wrap="square" anchor="ctr">
              <a:spAutoFit/>
            </a:bodyPr>
            <a:lstStyle/>
            <a:p>
              <a:pPr algn="ctr"/>
              <a:r>
                <a:rPr lang="en-US" sz="1050" b="1" dirty="0">
                  <a:solidFill>
                    <a:srgbClr val="005386"/>
                  </a:solidFill>
                </a:rPr>
                <a:t>TDSP executes </a:t>
              </a:r>
            </a:p>
            <a:p>
              <a:pPr algn="ctr"/>
              <a:r>
                <a:rPr lang="en-US" sz="1050" b="1" dirty="0">
                  <a:solidFill>
                    <a:srgbClr val="005386"/>
                  </a:solidFill>
                </a:rPr>
                <a:t>‘competitive’ 814_03</a:t>
              </a:r>
            </a:p>
            <a:p>
              <a:pPr algn="ctr"/>
              <a:r>
                <a:rPr lang="en-US" sz="1050" b="1" dirty="0">
                  <a:solidFill>
                    <a:srgbClr val="005386"/>
                  </a:solidFill>
                </a:rPr>
                <a:t> SWI or MVI </a:t>
              </a:r>
              <a:br>
                <a:rPr lang="en-US" sz="1050" b="1" dirty="0">
                  <a:solidFill>
                    <a:srgbClr val="005386"/>
                  </a:solidFill>
                </a:rPr>
              </a:br>
              <a:r>
                <a:rPr lang="en-US" sz="1050" b="1" i="1" u="sng" dirty="0">
                  <a:solidFill>
                    <a:srgbClr val="005386"/>
                  </a:solidFill>
                </a:rPr>
                <a:t>if rec’d by 7pm CPT</a:t>
              </a:r>
            </a:p>
          </p:txBody>
        </p:sp>
        <p:cxnSp>
          <p:nvCxnSpPr>
            <p:cNvPr id="156" name="Straight Connector 155">
              <a:extLst>
                <a:ext uri="{FF2B5EF4-FFF2-40B4-BE49-F238E27FC236}">
                  <a16:creationId xmlns:a16="http://schemas.microsoft.com/office/drawing/2014/main" id="{DA964582-33D8-4D08-9996-DE25DCD6F23D}"/>
                </a:ext>
              </a:extLst>
            </p:cNvPr>
            <p:cNvCxnSpPr>
              <a:cxnSpLocks/>
              <a:stCxn id="102" idx="2"/>
              <a:endCxn id="153" idx="0"/>
            </p:cNvCxnSpPr>
            <p:nvPr/>
          </p:nvCxnSpPr>
          <p:spPr>
            <a:xfrm>
              <a:off x="7962436" y="2924421"/>
              <a:ext cx="0" cy="184919"/>
            </a:xfrm>
            <a:prstGeom prst="line">
              <a:avLst/>
            </a:prstGeom>
            <a:ln w="9525" cap="flat" cmpd="sng" algn="ctr">
              <a:solidFill>
                <a:srgbClr val="4D190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86" name="Straight Connector 185">
              <a:extLst>
                <a:ext uri="{FF2B5EF4-FFF2-40B4-BE49-F238E27FC236}">
                  <a16:creationId xmlns:a16="http://schemas.microsoft.com/office/drawing/2014/main" id="{DA964582-33D8-4D08-9996-DE25DCD6F23D}"/>
                </a:ext>
              </a:extLst>
            </p:cNvPr>
            <p:cNvCxnSpPr>
              <a:cxnSpLocks/>
              <a:stCxn id="41" idx="2"/>
              <a:endCxn id="187" idx="0"/>
            </p:cNvCxnSpPr>
            <p:nvPr/>
          </p:nvCxnSpPr>
          <p:spPr>
            <a:xfrm flipH="1">
              <a:off x="2590801" y="3373867"/>
              <a:ext cx="369" cy="364405"/>
            </a:xfrm>
            <a:prstGeom prst="line">
              <a:avLst/>
            </a:prstGeom>
            <a:ln w="9525" cap="flat" cmpd="sng" algn="ctr">
              <a:solidFill>
                <a:srgbClr val="4D190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87" name="Rectangle 186">
              <a:extLst>
                <a:ext uri="{FF2B5EF4-FFF2-40B4-BE49-F238E27FC236}">
                  <a16:creationId xmlns:a16="http://schemas.microsoft.com/office/drawing/2014/main" id="{D12943CC-F348-4855-BD85-2676B83A4552}"/>
                </a:ext>
              </a:extLst>
            </p:cNvPr>
            <p:cNvSpPr/>
            <p:nvPr/>
          </p:nvSpPr>
          <p:spPr>
            <a:xfrm>
              <a:off x="1828801" y="3738272"/>
              <a:ext cx="1524000" cy="830193"/>
            </a:xfrm>
            <a:prstGeom prst="rect">
              <a:avLst/>
            </a:prstGeom>
            <a:ln w="9525">
              <a:solidFill>
                <a:srgbClr val="FF0000"/>
              </a:solidFill>
            </a:ln>
          </p:spPr>
          <p:txBody>
            <a:bodyPr wrap="square" anchor="ctr">
              <a:spAutoFit/>
            </a:bodyPr>
            <a:lstStyle/>
            <a:p>
              <a:pPr algn="ctr"/>
              <a:r>
                <a:rPr lang="en-US" sz="1050" b="1" dirty="0">
                  <a:solidFill>
                    <a:srgbClr val="005386"/>
                  </a:solidFill>
                </a:rPr>
                <a:t>Once a default is confirmed, ERCOT provides impacted TDSPs with the Defaulting CR DUNS to prepare systems for a Mass Transition event</a:t>
              </a:r>
            </a:p>
          </p:txBody>
        </p:sp>
        <p:cxnSp>
          <p:nvCxnSpPr>
            <p:cNvPr id="80" name="Straight Connector 79"/>
            <p:cNvCxnSpPr>
              <a:cxnSpLocks/>
            </p:cNvCxnSpPr>
            <p:nvPr/>
          </p:nvCxnSpPr>
          <p:spPr>
            <a:xfrm>
              <a:off x="10515600" y="914401"/>
              <a:ext cx="0" cy="1097567"/>
            </a:xfrm>
            <a:prstGeom prst="line">
              <a:avLst/>
            </a:prstGeom>
            <a:ln>
              <a:solidFill>
                <a:schemeClr val="accent4">
                  <a:lumMod val="75000"/>
                  <a:lumOff val="25000"/>
                </a:schemeClr>
              </a:solidFill>
            </a:ln>
          </p:spPr>
          <p:style>
            <a:lnRef idx="3">
              <a:schemeClr val="accent1"/>
            </a:lnRef>
            <a:fillRef idx="0">
              <a:schemeClr val="accent1"/>
            </a:fillRef>
            <a:effectRef idx="2">
              <a:schemeClr val="accent1"/>
            </a:effectRef>
            <a:fontRef idx="minor">
              <a:schemeClr val="tx1"/>
            </a:fontRef>
          </p:style>
        </p:cxnSp>
        <p:sp>
          <p:nvSpPr>
            <p:cNvPr id="103" name="Rectangle 102">
              <a:extLst>
                <a:ext uri="{FF2B5EF4-FFF2-40B4-BE49-F238E27FC236}">
                  <a16:creationId xmlns:a16="http://schemas.microsoft.com/office/drawing/2014/main" id="{D12943CC-F348-4855-BD85-2676B83A4552}"/>
                </a:ext>
              </a:extLst>
            </p:cNvPr>
            <p:cNvSpPr/>
            <p:nvPr/>
          </p:nvSpPr>
          <p:spPr>
            <a:xfrm>
              <a:off x="8986229" y="1827917"/>
              <a:ext cx="1427564" cy="681184"/>
            </a:xfrm>
            <a:prstGeom prst="rect">
              <a:avLst/>
            </a:prstGeom>
            <a:ln w="9525">
              <a:solidFill>
                <a:srgbClr val="FF0000"/>
              </a:solidFill>
            </a:ln>
          </p:spPr>
          <p:txBody>
            <a:bodyPr wrap="square" anchor="ctr">
              <a:spAutoFit/>
            </a:bodyPr>
            <a:lstStyle/>
            <a:p>
              <a:pPr algn="ctr"/>
              <a:r>
                <a:rPr lang="en-US" sz="1050" b="1" dirty="0">
                  <a:solidFill>
                    <a:srgbClr val="005386"/>
                  </a:solidFill>
                </a:rPr>
                <a:t>Where applicable, TDSPs  will send  867_04 and/or 867_03F for SWI/MVI/Drop to POLR transactions completed</a:t>
              </a:r>
              <a:endParaRPr lang="en-US" sz="1200" b="1" dirty="0">
                <a:solidFill>
                  <a:srgbClr val="005386"/>
                </a:solidFill>
              </a:endParaRPr>
            </a:p>
          </p:txBody>
        </p:sp>
        <p:sp>
          <p:nvSpPr>
            <p:cNvPr id="105" name="TextBox 104"/>
            <p:cNvSpPr txBox="1"/>
            <p:nvPr/>
          </p:nvSpPr>
          <p:spPr>
            <a:xfrm>
              <a:off x="8986229" y="1086544"/>
              <a:ext cx="1376973" cy="256693"/>
            </a:xfrm>
            <a:prstGeom prst="rect">
              <a:avLst/>
            </a:prstGeom>
            <a:noFill/>
          </p:spPr>
          <p:txBody>
            <a:bodyPr wrap="square" rtlCol="0" anchor="ctr">
              <a:spAutoFit/>
            </a:bodyPr>
            <a:lstStyle/>
            <a:p>
              <a:pPr algn="ctr"/>
              <a:r>
                <a:rPr lang="en-US" sz="1200" b="1" dirty="0"/>
                <a:t>Day 3 / Day 4 / Day 5</a:t>
              </a:r>
            </a:p>
          </p:txBody>
        </p:sp>
        <p:cxnSp>
          <p:nvCxnSpPr>
            <p:cNvPr id="106" name="Straight Connector 105">
              <a:extLst>
                <a:ext uri="{FF2B5EF4-FFF2-40B4-BE49-F238E27FC236}">
                  <a16:creationId xmlns:a16="http://schemas.microsoft.com/office/drawing/2014/main" id="{DA964582-33D8-4D08-9996-DE25DCD6F23D}"/>
                </a:ext>
              </a:extLst>
            </p:cNvPr>
            <p:cNvCxnSpPr>
              <a:cxnSpLocks/>
              <a:endCxn id="103" idx="0"/>
            </p:cNvCxnSpPr>
            <p:nvPr/>
          </p:nvCxnSpPr>
          <p:spPr>
            <a:xfrm>
              <a:off x="9690358" y="1556808"/>
              <a:ext cx="9653" cy="271109"/>
            </a:xfrm>
            <a:prstGeom prst="line">
              <a:avLst/>
            </a:prstGeom>
            <a:ln w="9525" cap="flat" cmpd="sng" algn="ctr">
              <a:solidFill>
                <a:srgbClr val="4D190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sp>
        <p:nvSpPr>
          <p:cNvPr id="83" name="Slide Number Placeholder 82"/>
          <p:cNvSpPr>
            <a:spLocks noGrp="1"/>
          </p:cNvSpPr>
          <p:nvPr>
            <p:ph type="sldNum" sz="quarter" idx="12"/>
          </p:nvPr>
        </p:nvSpPr>
        <p:spPr/>
        <p:txBody>
          <a:bodyPr/>
          <a:lstStyle/>
          <a:p>
            <a:fld id="{1E09741A-8745-4CAC-98C4-CEF0F7BA0772}" type="slidenum">
              <a:rPr lang="en-US" smtClean="0"/>
              <a:t>3</a:t>
            </a:fld>
            <a:endParaRPr lang="en-US"/>
          </a:p>
        </p:txBody>
      </p:sp>
      <p:sp>
        <p:nvSpPr>
          <p:cNvPr id="109" name="Rectangle 108">
            <a:extLst>
              <a:ext uri="{FF2B5EF4-FFF2-40B4-BE49-F238E27FC236}">
                <a16:creationId xmlns:a16="http://schemas.microsoft.com/office/drawing/2014/main" id="{D12943CC-F348-4855-BD85-2676B83A4552}"/>
              </a:ext>
            </a:extLst>
          </p:cNvPr>
          <p:cNvSpPr/>
          <p:nvPr/>
        </p:nvSpPr>
        <p:spPr>
          <a:xfrm>
            <a:off x="457200" y="5787028"/>
            <a:ext cx="10668000" cy="954107"/>
          </a:xfrm>
          <a:prstGeom prst="rect">
            <a:avLst/>
          </a:prstGeom>
          <a:solidFill>
            <a:srgbClr val="FFFF99"/>
          </a:solidFill>
          <a:ln w="28575">
            <a:solidFill>
              <a:srgbClr val="00B0F0"/>
            </a:solidFill>
          </a:ln>
        </p:spPr>
        <p:txBody>
          <a:bodyPr wrap="square" anchor="ctr">
            <a:spAutoFit/>
          </a:bodyPr>
          <a:lstStyle/>
          <a:p>
            <a:pPr algn="ctr"/>
            <a:r>
              <a:rPr lang="en-US" sz="1400" b="1" dirty="0">
                <a:solidFill>
                  <a:srgbClr val="FF0000"/>
                </a:solidFill>
              </a:rPr>
              <a:t>IMPORTANT NOTE:</a:t>
            </a:r>
          </a:p>
          <a:p>
            <a:r>
              <a:rPr lang="en-US" sz="1400" b="1" dirty="0">
                <a:solidFill>
                  <a:srgbClr val="FF0000"/>
                </a:solidFill>
              </a:rPr>
              <a:t>Per PUCT Subst. R 25.43, if a Mass Transition Drop to POLR’s Effective Date falls on a Sunday or Holiday,  non-AMS Operational Day rules and non-Business day rules shall apply. Meaning, no competitive 814_01 Switch or  814_16 Move-In will be scheduled for the same Effective Date, thereby only the Drop to POLR will effectuate.</a:t>
            </a:r>
          </a:p>
        </p:txBody>
      </p:sp>
    </p:spTree>
    <p:extLst>
      <p:ext uri="{BB962C8B-B14F-4D97-AF65-F5344CB8AC3E}">
        <p14:creationId xmlns:p14="http://schemas.microsoft.com/office/powerpoint/2010/main" val="3044335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09"/>
                                        </p:tgtEl>
                                        <p:attrNameLst>
                                          <p:attrName>style.visibility</p:attrName>
                                        </p:attrNameLst>
                                      </p:cBhvr>
                                      <p:to>
                                        <p:strVal val="visible"/>
                                      </p:to>
                                    </p:set>
                                    <p:animEffect transition="in" filter="randombar(horizontal)">
                                      <p:cBhvr>
                                        <p:cTn id="7" dur="500"/>
                                        <p:tgtEl>
                                          <p:spTgt spid="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r>
              <a:rPr lang="en-US" altLang="en-US" dirty="0"/>
              <a:t>Market Communications</a:t>
            </a:r>
          </a:p>
        </p:txBody>
      </p:sp>
    </p:spTree>
    <p:extLst>
      <p:ext uri="{BB962C8B-B14F-4D97-AF65-F5344CB8AC3E}">
        <p14:creationId xmlns:p14="http://schemas.microsoft.com/office/powerpoint/2010/main" val="3720034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381000" y="152400"/>
            <a:ext cx="11201400" cy="639762"/>
          </a:xfrm>
        </p:spPr>
        <p:txBody>
          <a:bodyPr/>
          <a:lstStyle/>
          <a:p>
            <a:pPr algn="l"/>
            <a:r>
              <a:rPr lang="en-US" altLang="en-US" sz="2800" u="sng" dirty="0"/>
              <a:t>Customer Communications (pre-transition)</a:t>
            </a:r>
          </a:p>
        </p:txBody>
      </p:sp>
      <p:sp>
        <p:nvSpPr>
          <p:cNvPr id="3075" name="Content Placeholder 2"/>
          <p:cNvSpPr>
            <a:spLocks noGrp="1"/>
          </p:cNvSpPr>
          <p:nvPr>
            <p:ph idx="1"/>
          </p:nvPr>
        </p:nvSpPr>
        <p:spPr>
          <a:xfrm>
            <a:off x="381000" y="792162"/>
            <a:ext cx="11506200" cy="5684838"/>
          </a:xfrm>
        </p:spPr>
        <p:txBody>
          <a:bodyPr>
            <a:normAutofit/>
          </a:bodyPr>
          <a:lstStyle/>
          <a:p>
            <a:pPr marL="0" indent="0">
              <a:buNone/>
            </a:pPr>
            <a:endParaRPr lang="en-US" altLang="en-US" sz="2200" dirty="0"/>
          </a:p>
          <a:p>
            <a:pPr marL="0" indent="0">
              <a:buNone/>
            </a:pPr>
            <a:r>
              <a:rPr lang="en-US" altLang="en-US" sz="2200" dirty="0"/>
              <a:t>PUCT Subst. Rule </a:t>
            </a:r>
            <a:r>
              <a:rPr lang="en-US" sz="2200" dirty="0"/>
              <a:t>§25.43(t) - Notice of transition to POLR service to customers</a:t>
            </a:r>
          </a:p>
          <a:p>
            <a:pPr marL="0" indent="0">
              <a:buNone/>
            </a:pPr>
            <a:endParaRPr lang="en-US" sz="1000" b="1" i="1" dirty="0"/>
          </a:p>
          <a:p>
            <a:pPr marL="0" indent="0">
              <a:buNone/>
            </a:pPr>
            <a:r>
              <a:rPr lang="en-US" sz="2200" b="1" i="1" dirty="0">
                <a:solidFill>
                  <a:srgbClr val="FF0000"/>
                </a:solidFill>
              </a:rPr>
              <a:t>When a customer is moved to POLR service, the customer shall be provided notice of the transition </a:t>
            </a:r>
            <a:r>
              <a:rPr lang="en-US" sz="2200" b="1" i="1" u="sng" dirty="0">
                <a:solidFill>
                  <a:srgbClr val="FF0000"/>
                </a:solidFill>
              </a:rPr>
              <a:t>by ERCOT, the REP transitioning the customer, and the POLR provider</a:t>
            </a:r>
            <a:r>
              <a:rPr lang="en-US" sz="2200" b="1" i="1" dirty="0">
                <a:solidFill>
                  <a:srgbClr val="FF0000"/>
                </a:solidFill>
              </a:rPr>
              <a:t>.</a:t>
            </a:r>
            <a:r>
              <a:rPr lang="en-US" sz="2200" dirty="0">
                <a:solidFill>
                  <a:srgbClr val="FF0000"/>
                </a:solidFill>
              </a:rPr>
              <a:t> </a:t>
            </a:r>
          </a:p>
          <a:p>
            <a:pPr marL="0" indent="0">
              <a:buNone/>
            </a:pPr>
            <a:r>
              <a:rPr lang="en-US" sz="1000" dirty="0">
                <a:solidFill>
                  <a:srgbClr val="FF0000"/>
                </a:solidFill>
              </a:rPr>
              <a:t/>
            </a:r>
            <a:br>
              <a:rPr lang="en-US" sz="1000" dirty="0">
                <a:solidFill>
                  <a:srgbClr val="FF0000"/>
                </a:solidFill>
              </a:rPr>
            </a:br>
            <a:r>
              <a:rPr lang="en-US" sz="2200" dirty="0"/>
              <a:t>The ERCOT notice shall be provided within two days of the time ERCOT and the transitioning REP know that the customer shall be transitioned and customer contact information is available. If ERCOT cannot provide notice to customers within two days, it shall provide notice as soon as practicable. </a:t>
            </a:r>
            <a:br>
              <a:rPr lang="en-US" sz="2200" dirty="0"/>
            </a:br>
            <a:endParaRPr lang="en-US" sz="1000" dirty="0"/>
          </a:p>
          <a:p>
            <a:pPr marL="400050" lvl="2" indent="0">
              <a:buNone/>
            </a:pPr>
            <a:r>
              <a:rPr lang="en-US" sz="2200" dirty="0"/>
              <a:t>(1) ERCOT notice methods </a:t>
            </a:r>
            <a:r>
              <a:rPr lang="en-US" sz="2200" b="1" i="1" dirty="0">
                <a:solidFill>
                  <a:srgbClr val="FF0000"/>
                </a:solidFill>
              </a:rPr>
              <a:t>shall include a post-card</a:t>
            </a:r>
            <a:r>
              <a:rPr lang="en-US" sz="2200" dirty="0"/>
              <a:t>, containing the official commission seal with language and format approved by the commission. ERCOT shall notify transitioned customers with an </a:t>
            </a:r>
            <a:r>
              <a:rPr lang="en-US" sz="2200" b="1" i="1" dirty="0">
                <a:solidFill>
                  <a:srgbClr val="FF0000"/>
                </a:solidFill>
              </a:rPr>
              <a:t>automated phone-call and email </a:t>
            </a:r>
            <a:r>
              <a:rPr lang="en-US" sz="2200" dirty="0"/>
              <a:t>to the extent the information to contact the customer is available pursuant to subsection (p)(6) of this section. ERCOT shall study the effectiveness of the notice methods used and report the results to the commission. </a:t>
            </a:r>
            <a:endParaRPr lang="en-US" sz="1800" b="1" i="1" dirty="0"/>
          </a:p>
        </p:txBody>
      </p:sp>
      <p:sp>
        <p:nvSpPr>
          <p:cNvPr id="2" name="Slide Number Placeholder 1"/>
          <p:cNvSpPr>
            <a:spLocks noGrp="1"/>
          </p:cNvSpPr>
          <p:nvPr>
            <p:ph type="sldNum" sz="quarter" idx="12"/>
          </p:nvPr>
        </p:nvSpPr>
        <p:spPr/>
        <p:txBody>
          <a:bodyPr/>
          <a:lstStyle/>
          <a:p>
            <a:fld id="{1E09741A-8745-4CAC-98C4-CEF0F7BA0772}" type="slidenum">
              <a:rPr lang="en-US" smtClean="0"/>
              <a:t>5</a:t>
            </a:fld>
            <a:endParaRPr lang="en-US"/>
          </a:p>
        </p:txBody>
      </p:sp>
    </p:spTree>
    <p:extLst>
      <p:ext uri="{BB962C8B-B14F-4D97-AF65-F5344CB8AC3E}">
        <p14:creationId xmlns:p14="http://schemas.microsoft.com/office/powerpoint/2010/main" val="2614809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533400" y="152400"/>
            <a:ext cx="11049000" cy="639762"/>
          </a:xfrm>
        </p:spPr>
        <p:txBody>
          <a:bodyPr>
            <a:normAutofit/>
          </a:bodyPr>
          <a:lstStyle/>
          <a:p>
            <a:pPr algn="l"/>
            <a:r>
              <a:rPr lang="en-US" altLang="en-US" sz="2800" u="sng" dirty="0"/>
              <a:t>ERCOT Market Communications</a:t>
            </a:r>
          </a:p>
        </p:txBody>
      </p:sp>
      <p:sp>
        <p:nvSpPr>
          <p:cNvPr id="3075" name="Content Placeholder 2"/>
          <p:cNvSpPr>
            <a:spLocks noGrp="1"/>
          </p:cNvSpPr>
          <p:nvPr>
            <p:ph idx="1"/>
          </p:nvPr>
        </p:nvSpPr>
        <p:spPr>
          <a:xfrm>
            <a:off x="533400" y="900113"/>
            <a:ext cx="11049000" cy="5638800"/>
          </a:xfrm>
        </p:spPr>
        <p:txBody>
          <a:bodyPr>
            <a:normAutofit/>
          </a:bodyPr>
          <a:lstStyle/>
          <a:p>
            <a:pPr marL="0" indent="0">
              <a:buNone/>
            </a:pPr>
            <a:r>
              <a:rPr lang="en-US" altLang="en-US" sz="2400" dirty="0"/>
              <a:t>PUCT Subst. Rule </a:t>
            </a:r>
            <a:r>
              <a:rPr lang="en-US" sz="2400" dirty="0"/>
              <a:t>§25.43(u) – Market Notice of Transition to POLR Service</a:t>
            </a:r>
          </a:p>
          <a:p>
            <a:pPr marL="0" indent="0">
              <a:buNone/>
            </a:pPr>
            <a:endParaRPr lang="en-US" sz="1000" b="1" i="1" dirty="0"/>
          </a:p>
          <a:p>
            <a:pPr marL="0" indent="0">
              <a:buNone/>
            </a:pPr>
            <a:r>
              <a:rPr lang="en-US" sz="2400" dirty="0"/>
              <a:t>ERCOT </a:t>
            </a:r>
            <a:r>
              <a:rPr lang="en-US" sz="2400" dirty="0" smtClean="0"/>
              <a:t>shall </a:t>
            </a:r>
            <a:r>
              <a:rPr lang="en-US" sz="2400" dirty="0"/>
              <a:t>notify all affected Market Participants and the Retail Market Subcommittee (RMS) email listserv of a mass transition event within the same day of an initial mass-transition call after the call has taken place. The notification shall include the exiting REP’s name, total number of ESI IDs, and estimated load. </a:t>
            </a:r>
          </a:p>
          <a:p>
            <a:pPr marL="0" indent="0">
              <a:buNone/>
            </a:pPr>
            <a:endParaRPr lang="en-US" sz="2400" dirty="0"/>
          </a:p>
        </p:txBody>
      </p:sp>
      <p:sp>
        <p:nvSpPr>
          <p:cNvPr id="2" name="Slide Number Placeholder 1"/>
          <p:cNvSpPr>
            <a:spLocks noGrp="1"/>
          </p:cNvSpPr>
          <p:nvPr>
            <p:ph type="sldNum" sz="quarter" idx="12"/>
          </p:nvPr>
        </p:nvSpPr>
        <p:spPr/>
        <p:txBody>
          <a:bodyPr/>
          <a:lstStyle/>
          <a:p>
            <a:fld id="{1E09741A-8745-4CAC-98C4-CEF0F7BA0772}" type="slidenum">
              <a:rPr lang="en-US" smtClean="0"/>
              <a:t>6</a:t>
            </a:fld>
            <a:endParaRPr lang="en-US"/>
          </a:p>
        </p:txBody>
      </p:sp>
      <p:sp>
        <p:nvSpPr>
          <p:cNvPr id="3" name="TextBox 2">
            <a:extLst>
              <a:ext uri="{FF2B5EF4-FFF2-40B4-BE49-F238E27FC236}">
                <a16:creationId xmlns:a16="http://schemas.microsoft.com/office/drawing/2014/main" id="{94CF6FB3-5989-4F4D-A50A-62BD6B360FE5}"/>
              </a:ext>
            </a:extLst>
          </p:cNvPr>
          <p:cNvSpPr txBox="1"/>
          <p:nvPr/>
        </p:nvSpPr>
        <p:spPr>
          <a:xfrm>
            <a:off x="533400" y="3247604"/>
            <a:ext cx="10591800" cy="3416320"/>
          </a:xfrm>
          <a:prstGeom prst="rect">
            <a:avLst/>
          </a:prstGeom>
          <a:noFill/>
          <a:ln w="76200">
            <a:solidFill>
              <a:schemeClr val="tx1"/>
            </a:solidFill>
          </a:ln>
        </p:spPr>
        <p:txBody>
          <a:bodyPr wrap="square" rtlCol="0">
            <a:spAutoFit/>
          </a:bodyPr>
          <a:lstStyle/>
          <a:p>
            <a:pPr algn="ctr"/>
            <a:r>
              <a:rPr lang="en-US" sz="2400" u="sng" dirty="0" smtClean="0"/>
              <a:t>Market Participant </a:t>
            </a:r>
            <a:r>
              <a:rPr lang="en-US" sz="2400" u="sng" dirty="0"/>
              <a:t>readiness for a Mass Transition event:</a:t>
            </a:r>
          </a:p>
          <a:p>
            <a:pPr marL="457200" indent="-457200">
              <a:buAutoNum type="arabicPeriod"/>
            </a:pPr>
            <a:r>
              <a:rPr lang="en-US" sz="2400" dirty="0" smtClean="0"/>
              <a:t>Ensure Authorized Representative (AR) and Back-up AR </a:t>
            </a:r>
            <a:r>
              <a:rPr lang="en-US" sz="2400" dirty="0"/>
              <a:t>contacts </a:t>
            </a:r>
            <a:r>
              <a:rPr lang="en-US" sz="2400" dirty="0" smtClean="0"/>
              <a:t>are up-to-date via ERCOT Notice of Change of Information (NCI) form for </a:t>
            </a:r>
            <a:r>
              <a:rPr lang="en-US" sz="2400" dirty="0"/>
              <a:t>timely </a:t>
            </a:r>
            <a:r>
              <a:rPr lang="en-US" sz="2400" dirty="0" smtClean="0"/>
              <a:t>ERCOT communications regarding:</a:t>
            </a:r>
            <a:endParaRPr lang="en-US" sz="2400" dirty="0"/>
          </a:p>
          <a:p>
            <a:pPr marL="914400" lvl="1" indent="-457200">
              <a:buFont typeface="Arial" panose="020B0604020202020204" pitchFamily="34" charset="0"/>
              <a:buChar char="•"/>
            </a:pPr>
            <a:r>
              <a:rPr lang="en-US" sz="2400" dirty="0"/>
              <a:t>Notification of Mass Transition event</a:t>
            </a:r>
          </a:p>
          <a:p>
            <a:pPr marL="914400" lvl="1" indent="-457200">
              <a:buFont typeface="Arial" panose="020B0604020202020204" pitchFamily="34" charset="0"/>
              <a:buChar char="•"/>
            </a:pPr>
            <a:r>
              <a:rPr lang="en-US" sz="2400" dirty="0"/>
              <a:t>Receipt of ESI ID file</a:t>
            </a:r>
          </a:p>
          <a:p>
            <a:pPr marL="457200" indent="-457200">
              <a:buAutoNum type="arabicPeriod" startAt="2"/>
            </a:pPr>
            <a:r>
              <a:rPr lang="en-US" sz="2400" i="1" dirty="0"/>
              <a:t>ERCOT Initiated </a:t>
            </a:r>
            <a:r>
              <a:rPr lang="en-US" sz="2400" dirty="0" err="1"/>
              <a:t>MarkeTraks</a:t>
            </a:r>
            <a:r>
              <a:rPr lang="en-US" sz="2400" dirty="0"/>
              <a:t> may be received by any impacted REPs with in-flight transactions involving exiting CR</a:t>
            </a:r>
          </a:p>
          <a:p>
            <a:pPr marL="457200" indent="-457200">
              <a:buFontTx/>
              <a:buAutoNum type="arabicPeriod" startAt="2"/>
            </a:pPr>
            <a:r>
              <a:rPr lang="en-US" sz="2400" dirty="0"/>
              <a:t>Customer Billing and Contact Information </a:t>
            </a:r>
            <a:r>
              <a:rPr lang="en-US" sz="2400" dirty="0" smtClean="0"/>
              <a:t>(CBCI) will </a:t>
            </a:r>
            <a:r>
              <a:rPr lang="en-US" sz="2400" dirty="0"/>
              <a:t>be received via NAESB</a:t>
            </a:r>
          </a:p>
        </p:txBody>
      </p:sp>
    </p:spTree>
    <p:extLst>
      <p:ext uri="{BB962C8B-B14F-4D97-AF65-F5344CB8AC3E}">
        <p14:creationId xmlns:p14="http://schemas.microsoft.com/office/powerpoint/2010/main" val="15822360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1828800" y="838200"/>
            <a:ext cx="8610600" cy="5638800"/>
          </a:xfrm>
        </p:spPr>
        <p:txBody>
          <a:bodyPr anchor="ctr"/>
          <a:lstStyle/>
          <a:p>
            <a:pPr marL="400050" lvl="1" indent="0" algn="ctr">
              <a:buNone/>
            </a:pPr>
            <a:r>
              <a:rPr lang="en-US" sz="4400" dirty="0"/>
              <a:t>Questions?</a:t>
            </a:r>
          </a:p>
          <a:p>
            <a:pPr marL="400050" lvl="1" indent="0" algn="ctr">
              <a:buNone/>
            </a:pPr>
            <a:endParaRPr lang="en-US" sz="4400" dirty="0"/>
          </a:p>
          <a:p>
            <a:pPr marL="400050" lvl="1" indent="0" algn="ctr">
              <a:buNone/>
            </a:pPr>
            <a:endParaRPr lang="en-US" sz="4400" dirty="0"/>
          </a:p>
        </p:txBody>
      </p:sp>
      <p:pic>
        <p:nvPicPr>
          <p:cNvPr id="2048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4439" y="3467923"/>
            <a:ext cx="2143125" cy="2143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p:txBody>
          <a:bodyPr/>
          <a:lstStyle/>
          <a:p>
            <a:fld id="{1E09741A-8745-4CAC-98C4-CEF0F7BA0772}" type="slidenum">
              <a:rPr lang="en-US" smtClean="0"/>
              <a:t>7</a:t>
            </a:fld>
            <a:endParaRPr lang="en-US"/>
          </a:p>
        </p:txBody>
      </p:sp>
    </p:spTree>
    <p:extLst>
      <p:ext uri="{BB962C8B-B14F-4D97-AF65-F5344CB8AC3E}">
        <p14:creationId xmlns:p14="http://schemas.microsoft.com/office/powerpoint/2010/main" val="963909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sisl xmlns:xsi="http://www.w3.org/2001/XMLSchema-instance" xmlns:xsd="http://www.w3.org/2001/XMLSchema" xmlns="http://www.boldonjames.com/2008/01/sie/internal/label" sislVersion="0" policy="e9c0b8d7-bdb4-4fd3-b62a-f50327aaefce" origin="userSelected">
  <element uid="936e22d5-45a7-4cb7-95ab-1aa8c7c88789" value=""/>
</sisl>
</file>

<file path=customXml/itemProps1.xml><?xml version="1.0" encoding="utf-8"?>
<ds:datastoreItem xmlns:ds="http://schemas.openxmlformats.org/officeDocument/2006/customXml" ds:itemID="{4F93983A-BDA4-4EC2-9CC9-651293AF214C}">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otalTime>5462</TotalTime>
  <Words>696</Words>
  <Application>Microsoft Office PowerPoint</Application>
  <PresentationFormat>Widescreen</PresentationFormat>
  <Paragraphs>68</Paragraphs>
  <Slides>7</Slides>
  <Notes>7</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7</vt:i4>
      </vt:variant>
    </vt:vector>
  </HeadingPairs>
  <TitlesOfParts>
    <vt:vector size="12" baseType="lpstr">
      <vt:lpstr>Arial</vt:lpstr>
      <vt:lpstr>Calibri</vt:lpstr>
      <vt:lpstr>Calibri Light</vt:lpstr>
      <vt:lpstr>Office Theme</vt:lpstr>
      <vt:lpstr>Custom Design</vt:lpstr>
      <vt:lpstr>Mass Transition Timeline &amp; Process Review</vt:lpstr>
      <vt:lpstr>PowerPoint Presentation</vt:lpstr>
      <vt:lpstr>Mass Transition Timeline</vt:lpstr>
      <vt:lpstr>Market Communications</vt:lpstr>
      <vt:lpstr>Customer Communications (pre-transition)</vt:lpstr>
      <vt:lpstr>ERCOT Market Communications</vt:lpstr>
      <vt:lpstr>PowerPoint Presentation</vt:lpstr>
    </vt:vector>
  </TitlesOfParts>
  <Company>American Electric Power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PUCT Subst. Rule §25.497  Critical Load Industrial Customers, Critical Load Public Safety Customers, Critical Care Residential Customers, and Chronic Condition Residential Customers</dc:title>
  <dc:creator>s262089</dc:creator>
  <cp:keywords/>
  <cp:lastModifiedBy>s262089</cp:lastModifiedBy>
  <cp:revision>57</cp:revision>
  <dcterms:created xsi:type="dcterms:W3CDTF">2019-02-19T18:54:52Z</dcterms:created>
  <dcterms:modified xsi:type="dcterms:W3CDTF">2021-10-18T16:29:22Z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d96c3b1b-c17c-45ad-ab5d-7d84836fe838</vt:lpwstr>
  </property>
  <property fmtid="{D5CDD505-2E9C-101B-9397-08002B2CF9AE}" pid="3" name="bjSaver">
    <vt:lpwstr>hVeZjyyepu7wfUb3kwBo4T82bAn9HrXq</vt:lpwstr>
  </property>
  <property fmtid="{D5CDD505-2E9C-101B-9397-08002B2CF9AE}" pid="4" name="bjDocumentLabelXML">
    <vt:lpwstr>&lt;?xml version="1.0" encoding="us-ascii"?&gt;&lt;sisl xmlns:xsi="http://www.w3.org/2001/XMLSchema-instance" xmlns:xsd="http://www.w3.org/2001/XMLSchema" sislVersion="0" policy="e9c0b8d7-bdb4-4fd3-b62a-f50327aaefce" origin="userSelected" xmlns="http://www.boldonj</vt:lpwstr>
  </property>
  <property fmtid="{D5CDD505-2E9C-101B-9397-08002B2CF9AE}" pid="5" name="bjDocumentLabelXML-0">
    <vt:lpwstr>ames.com/2008/01/sie/internal/label"&gt;&lt;element uid="936e22d5-45a7-4cb7-95ab-1aa8c7c88789" value="" /&gt;&lt;/sisl&gt;</vt:lpwstr>
  </property>
  <property fmtid="{D5CDD505-2E9C-101B-9397-08002B2CF9AE}" pid="6" name="bjDocumentSecurityLabel">
    <vt:lpwstr>Uncategorized</vt:lpwstr>
  </property>
</Properties>
</file>