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28"/>
  </p:notesMasterIdLst>
  <p:handoutMasterIdLst>
    <p:handoutMasterId r:id="rId29"/>
  </p:handoutMasterIdLst>
  <p:sldIdLst>
    <p:sldId id="260" r:id="rId6"/>
    <p:sldId id="267" r:id="rId7"/>
    <p:sldId id="268" r:id="rId8"/>
    <p:sldId id="269" r:id="rId9"/>
    <p:sldId id="271" r:id="rId10"/>
    <p:sldId id="273" r:id="rId11"/>
    <p:sldId id="274" r:id="rId12"/>
    <p:sldId id="275" r:id="rId13"/>
    <p:sldId id="272" r:id="rId14"/>
    <p:sldId id="366" r:id="rId15"/>
    <p:sldId id="367" r:id="rId16"/>
    <p:sldId id="368" r:id="rId17"/>
    <p:sldId id="276" r:id="rId18"/>
    <p:sldId id="278" r:id="rId19"/>
    <p:sldId id="284" r:id="rId20"/>
    <p:sldId id="285" r:id="rId21"/>
    <p:sldId id="286" r:id="rId22"/>
    <p:sldId id="277" r:id="rId23"/>
    <p:sldId id="279" r:id="rId24"/>
    <p:sldId id="280" r:id="rId25"/>
    <p:sldId id="281" r:id="rId26"/>
    <p:sldId id="282"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D7CFE8-4606-4BE6-9046-596A0F73F3B5}">
          <p14:sldIdLst>
            <p14:sldId id="260"/>
            <p14:sldId id="267"/>
            <p14:sldId id="268"/>
            <p14:sldId id="269"/>
            <p14:sldId id="271"/>
          </p14:sldIdLst>
        </p14:section>
        <p14:section name="Rules" id="{9A2E86FF-5B3E-439D-93FD-5FED9E47729C}">
          <p14:sldIdLst>
            <p14:sldId id="273"/>
            <p14:sldId id="274"/>
            <p14:sldId id="275"/>
            <p14:sldId id="272"/>
            <p14:sldId id="366"/>
            <p14:sldId id="367"/>
            <p14:sldId id="368"/>
            <p14:sldId id="276"/>
            <p14:sldId id="278"/>
            <p14:sldId id="284"/>
            <p14:sldId id="285"/>
            <p14:sldId id="286"/>
            <p14:sldId id="277"/>
            <p14:sldId id="279"/>
          </p14:sldIdLst>
        </p14:section>
        <p14:section name="Commisioning" id="{D1691D8E-CCC9-4566-B3CF-ED1D016518CF}">
          <p14:sldIdLst>
            <p14:sldId id="280"/>
            <p14:sldId id="281"/>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howGuides="1">
      <p:cViewPr varScale="1">
        <p:scale>
          <a:sx n="101" d="100"/>
          <a:sy n="101" d="100"/>
        </p:scale>
        <p:origin x="132" y="228"/>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10/12/2021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10/12/2021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889343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sa.ercot.com/rioo-rs/" TargetMode="External"/><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hyperlink" Target="http://www.ercot.com/content/wcm/lists/168284/RIOO_IS_TSP_Sign_Up_Reference.docx.pdf" TargetMode="External"/><Relationship Id="rId5" Type="http://schemas.openxmlformats.org/officeDocument/2006/relationships/hyperlink" Target="http://www.ercot.com/content/wcm/lists/168284/RIOO_IS_IE_Sign_Up_Reference.pdf" TargetMode="External"/><Relationship Id="rId4" Type="http://schemas.openxmlformats.org/officeDocument/2006/relationships/hyperlink" Target="http://www.ercot.com/content/wcm/lists/168284/RIOO_Resource_Services_Sign_Up_Reference.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ercot.com/content/wcm/lists/168312/ERCOT_New_Generator_Commissioning_Checklist_06032020.docx" TargetMode="External"/><Relationship Id="rId2" Type="http://schemas.openxmlformats.org/officeDocument/2006/relationships/hyperlink" Target="http://www.ercot.com/content/wcm/lists/168312/commissioningPlanTemplate.xl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www.ercot.com/content/wcm/lists/168312/AVR_Test_of_BESS_DGRs_02032021_v2.docx"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ercot.com/services/comm/mkt_notices/archives/5988"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ercot.com/content/wcm/key_documents_lists/199883/DGR_workshop_4_NPRR_and_NOGRR_v1_nb2.pptx"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ercot.com/content/wcm/key_documents_lists/199883/DGR_workshop_4_NPRR_and_NOGRR_v1_nb2.pptx"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ercot.com/content/wcm/key_documents_lists/202920/PUBLIC_DGR_Interim_Solution_03242020.pptx"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6200" y="2133600"/>
            <a:ext cx="4800600" cy="1785104"/>
          </a:xfrm>
          <a:prstGeom prst="rect">
            <a:avLst/>
          </a:prstGeom>
          <a:noFill/>
        </p:spPr>
        <p:txBody>
          <a:bodyPr wrap="square" rtlCol="0">
            <a:spAutoFit/>
          </a:bodyPr>
          <a:lstStyle/>
          <a:p>
            <a:r>
              <a:rPr lang="en-US" sz="2000" b="1" dirty="0">
                <a:solidFill>
                  <a:schemeClr val="tx2"/>
                </a:solidFill>
              </a:rPr>
              <a:t>DGR workshop XII</a:t>
            </a:r>
          </a:p>
          <a:p>
            <a:r>
              <a:rPr lang="en-US" dirty="0">
                <a:solidFill>
                  <a:schemeClr val="tx2"/>
                </a:solidFill>
              </a:rPr>
              <a:t>Implementation and Lifting the Moratorium</a:t>
            </a:r>
          </a:p>
          <a:p>
            <a:r>
              <a:rPr lang="en-US" dirty="0">
                <a:solidFill>
                  <a:schemeClr val="tx2"/>
                </a:solidFill>
              </a:rPr>
              <a:t>Bill Blevins </a:t>
            </a:r>
          </a:p>
          <a:p>
            <a:r>
              <a:rPr lang="en-US" dirty="0">
                <a:solidFill>
                  <a:schemeClr val="tx2"/>
                </a:solidFill>
              </a:rPr>
              <a:t>Director Grid Coordination </a:t>
            </a:r>
          </a:p>
          <a:p>
            <a:endParaRPr lang="en-US" dirty="0">
              <a:solidFill>
                <a:schemeClr val="tx2"/>
              </a:solidFill>
            </a:endParaRPr>
          </a:p>
          <a:p>
            <a:r>
              <a:rPr lang="en-US" dirty="0">
                <a:solidFill>
                  <a:schemeClr val="tx2"/>
                </a:solidFill>
              </a:rPr>
              <a:t>October 14, 2021 </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for Applicability </a:t>
            </a:r>
            <a:r>
              <a:rPr lang="en-US" sz="1800" dirty="0"/>
              <a:t>(Initial Interconnection)</a:t>
            </a:r>
          </a:p>
        </p:txBody>
      </p:sp>
      <p:sp>
        <p:nvSpPr>
          <p:cNvPr id="3" name="Content Placeholder 2"/>
          <p:cNvSpPr>
            <a:spLocks noGrp="1"/>
          </p:cNvSpPr>
          <p:nvPr>
            <p:ph idx="1"/>
          </p:nvPr>
        </p:nvSpPr>
        <p:spPr/>
        <p:txBody>
          <a:bodyPr/>
          <a:lstStyle/>
          <a:p>
            <a:endParaRPr lang="en-US"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pic>
        <p:nvPicPr>
          <p:cNvPr id="10" name="Picture 9"/>
          <p:cNvPicPr>
            <a:picLocks noChangeAspect="1"/>
          </p:cNvPicPr>
          <p:nvPr/>
        </p:nvPicPr>
        <p:blipFill>
          <a:blip r:embed="rId2"/>
          <a:stretch>
            <a:fillRect/>
          </a:stretch>
        </p:blipFill>
        <p:spPr>
          <a:xfrm>
            <a:off x="1447800" y="1432113"/>
            <a:ext cx="5844475" cy="4641600"/>
          </a:xfrm>
          <a:prstGeom prst="rect">
            <a:avLst/>
          </a:prstGeom>
        </p:spPr>
      </p:pic>
    </p:spTree>
    <p:extLst>
      <p:ext uri="{BB962C8B-B14F-4D97-AF65-F5344CB8AC3E}">
        <p14:creationId xmlns:p14="http://schemas.microsoft.com/office/powerpoint/2010/main" val="3182570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for Applicability </a:t>
            </a:r>
            <a:r>
              <a:rPr lang="en-US" sz="1800" dirty="0"/>
              <a:t>(Modification Interconnection)</a:t>
            </a:r>
          </a:p>
        </p:txBody>
      </p:sp>
      <p:sp>
        <p:nvSpPr>
          <p:cNvPr id="3" name="Content Placeholder 2"/>
          <p:cNvSpPr>
            <a:spLocks noGrp="1"/>
          </p:cNvSpPr>
          <p:nvPr>
            <p:ph idx="1"/>
          </p:nvPr>
        </p:nvSpPr>
        <p:spPr/>
        <p:txBody>
          <a:bodyPr/>
          <a:lstStyle/>
          <a:p>
            <a:endParaRPr lang="en-US"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1314502" y="838200"/>
            <a:ext cx="6229298" cy="5640487"/>
          </a:xfrm>
          <a:prstGeom prst="rect">
            <a:avLst/>
          </a:prstGeom>
        </p:spPr>
      </p:pic>
    </p:spTree>
    <p:extLst>
      <p:ext uri="{BB962C8B-B14F-4D97-AF65-F5344CB8AC3E}">
        <p14:creationId xmlns:p14="http://schemas.microsoft.com/office/powerpoint/2010/main" val="3648075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for Applicability </a:t>
            </a:r>
            <a:r>
              <a:rPr lang="en-US" sz="1800" dirty="0"/>
              <a:t>(Modification Interconnection)</a:t>
            </a:r>
          </a:p>
        </p:txBody>
      </p:sp>
      <p:sp>
        <p:nvSpPr>
          <p:cNvPr id="3" name="Content Placeholder 2"/>
          <p:cNvSpPr>
            <a:spLocks noGrp="1"/>
          </p:cNvSpPr>
          <p:nvPr>
            <p:ph idx="1"/>
          </p:nvPr>
        </p:nvSpPr>
        <p:spPr/>
        <p:txBody>
          <a:bodyPr/>
          <a:lstStyle/>
          <a:p>
            <a:endParaRPr lang="en-US"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726135" y="1447800"/>
            <a:ext cx="7691729" cy="4461900"/>
          </a:xfrm>
          <a:prstGeom prst="rect">
            <a:avLst/>
          </a:prstGeom>
        </p:spPr>
      </p:pic>
    </p:spTree>
    <p:extLst>
      <p:ext uri="{BB962C8B-B14F-4D97-AF65-F5344CB8AC3E}">
        <p14:creationId xmlns:p14="http://schemas.microsoft.com/office/powerpoint/2010/main" val="3528562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2EE4-7393-4E13-A5DF-0A2DD914DBF9}"/>
              </a:ext>
            </a:extLst>
          </p:cNvPr>
          <p:cNvSpPr>
            <a:spLocks noGrp="1"/>
          </p:cNvSpPr>
          <p:nvPr>
            <p:ph type="title"/>
          </p:nvPr>
        </p:nvSpPr>
        <p:spPr/>
        <p:txBody>
          <a:bodyPr/>
          <a:lstStyle/>
          <a:p>
            <a:r>
              <a:rPr lang="en-US" dirty="0"/>
              <a:t>Small Generation Interconnection Team</a:t>
            </a:r>
          </a:p>
        </p:txBody>
      </p:sp>
      <p:pic>
        <p:nvPicPr>
          <p:cNvPr id="6" name="Content Placeholder 5">
            <a:extLst>
              <a:ext uri="{FF2B5EF4-FFF2-40B4-BE49-F238E27FC236}">
                <a16:creationId xmlns:a16="http://schemas.microsoft.com/office/drawing/2014/main" id="{1289CFE5-9761-4203-A0E4-44518CFFAC0F}"/>
              </a:ext>
            </a:extLst>
          </p:cNvPr>
          <p:cNvPicPr>
            <a:picLocks noGrp="1" noChangeAspect="1"/>
          </p:cNvPicPr>
          <p:nvPr>
            <p:ph idx="1"/>
          </p:nvPr>
        </p:nvPicPr>
        <p:blipFill>
          <a:blip r:embed="rId2"/>
          <a:stretch>
            <a:fillRect/>
          </a:stretch>
        </p:blipFill>
        <p:spPr>
          <a:xfrm>
            <a:off x="2438400" y="914400"/>
            <a:ext cx="4495800" cy="5200897"/>
          </a:xfrm>
        </p:spPr>
      </p:pic>
      <p:sp>
        <p:nvSpPr>
          <p:cNvPr id="4" name="Slide Number Placeholder 3">
            <a:extLst>
              <a:ext uri="{FF2B5EF4-FFF2-40B4-BE49-F238E27FC236}">
                <a16:creationId xmlns:a16="http://schemas.microsoft.com/office/drawing/2014/main" id="{5338F6A7-EB91-4956-975D-BD9DD4443FA1}"/>
              </a:ext>
            </a:extLst>
          </p:cNvPr>
          <p:cNvSpPr>
            <a:spLocks noGrp="1"/>
          </p:cNvSpPr>
          <p:nvPr>
            <p:ph type="sldNum" sz="quarter" idx="4"/>
          </p:nvPr>
        </p:nvSpPr>
        <p:spPr/>
        <p:txBody>
          <a:bodyPr/>
          <a:lstStyle/>
          <a:p>
            <a:fld id="{1D93BD3E-1E9A-4970-A6F7-E7AC52762E0C}" type="slidenum">
              <a:rPr lang="en-US" smtClean="0"/>
              <a:pPr/>
              <a:t>13</a:t>
            </a:fld>
            <a:endParaRPr lang="en-US"/>
          </a:p>
        </p:txBody>
      </p:sp>
    </p:spTree>
    <p:extLst>
      <p:ext uri="{BB962C8B-B14F-4D97-AF65-F5344CB8AC3E}">
        <p14:creationId xmlns:p14="http://schemas.microsoft.com/office/powerpoint/2010/main" val="250949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6751-2404-4145-97EE-1DA6BEE14B4E}"/>
              </a:ext>
            </a:extLst>
          </p:cNvPr>
          <p:cNvSpPr>
            <a:spLocks noGrp="1"/>
          </p:cNvSpPr>
          <p:nvPr>
            <p:ph type="title"/>
          </p:nvPr>
        </p:nvSpPr>
        <p:spPr/>
        <p:txBody>
          <a:bodyPr/>
          <a:lstStyle/>
          <a:p>
            <a:r>
              <a:rPr lang="en-US" dirty="0"/>
              <a:t>Registering in RIOO – Helpful Resources</a:t>
            </a:r>
          </a:p>
        </p:txBody>
      </p:sp>
      <p:sp>
        <p:nvSpPr>
          <p:cNvPr id="4" name="Slide Number Placeholder 3">
            <a:extLst>
              <a:ext uri="{FF2B5EF4-FFF2-40B4-BE49-F238E27FC236}">
                <a16:creationId xmlns:a16="http://schemas.microsoft.com/office/drawing/2014/main" id="{512CB244-577F-4C11-AABB-3D32B78F3406}"/>
              </a:ext>
            </a:extLst>
          </p:cNvPr>
          <p:cNvSpPr>
            <a:spLocks noGrp="1"/>
          </p:cNvSpPr>
          <p:nvPr>
            <p:ph type="sldNum" sz="quarter" idx="4"/>
          </p:nvPr>
        </p:nvSpPr>
        <p:spPr/>
        <p:txBody>
          <a:bodyPr/>
          <a:lstStyle/>
          <a:p>
            <a:fld id="{1D93BD3E-1E9A-4970-A6F7-E7AC52762E0C}" type="slidenum">
              <a:rPr lang="en-US" smtClean="0"/>
              <a:pPr/>
              <a:t>14</a:t>
            </a:fld>
            <a:endParaRPr lang="en-US"/>
          </a:p>
        </p:txBody>
      </p:sp>
      <p:pic>
        <p:nvPicPr>
          <p:cNvPr id="6" name="Picture 5">
            <a:extLst>
              <a:ext uri="{FF2B5EF4-FFF2-40B4-BE49-F238E27FC236}">
                <a16:creationId xmlns:a16="http://schemas.microsoft.com/office/drawing/2014/main" id="{25B88588-EB63-4472-9CB2-A93BBF48AB38}"/>
              </a:ext>
            </a:extLst>
          </p:cNvPr>
          <p:cNvPicPr>
            <a:picLocks noChangeAspect="1"/>
          </p:cNvPicPr>
          <p:nvPr/>
        </p:nvPicPr>
        <p:blipFill>
          <a:blip r:embed="rId2"/>
          <a:stretch>
            <a:fillRect/>
          </a:stretch>
        </p:blipFill>
        <p:spPr>
          <a:xfrm>
            <a:off x="533400" y="990600"/>
            <a:ext cx="3384083" cy="2066925"/>
          </a:xfrm>
          <a:prstGeom prst="rect">
            <a:avLst/>
          </a:prstGeom>
        </p:spPr>
      </p:pic>
      <p:sp>
        <p:nvSpPr>
          <p:cNvPr id="8" name="TextBox 7">
            <a:extLst>
              <a:ext uri="{FF2B5EF4-FFF2-40B4-BE49-F238E27FC236}">
                <a16:creationId xmlns:a16="http://schemas.microsoft.com/office/drawing/2014/main" id="{0C4737DE-08CF-4B91-B508-2E8B7664D8DD}"/>
              </a:ext>
            </a:extLst>
          </p:cNvPr>
          <p:cNvSpPr txBox="1"/>
          <p:nvPr/>
        </p:nvSpPr>
        <p:spPr>
          <a:xfrm>
            <a:off x="4114800" y="1643106"/>
            <a:ext cx="4572000" cy="369332"/>
          </a:xfrm>
          <a:prstGeom prst="rect">
            <a:avLst/>
          </a:prstGeom>
          <a:noFill/>
        </p:spPr>
        <p:txBody>
          <a:bodyPr wrap="square">
            <a:spAutoFit/>
          </a:bodyPr>
          <a:lstStyle/>
          <a:p>
            <a:r>
              <a:rPr lang="en-US" dirty="0">
                <a:hlinkClick r:id="rId3"/>
              </a:rPr>
              <a:t>https://sa.ercot.com/rioo-rs/</a:t>
            </a:r>
            <a:r>
              <a:rPr lang="en-US" dirty="0"/>
              <a:t> </a:t>
            </a:r>
          </a:p>
        </p:txBody>
      </p:sp>
      <p:sp>
        <p:nvSpPr>
          <p:cNvPr id="10" name="TextBox 9">
            <a:extLst>
              <a:ext uri="{FF2B5EF4-FFF2-40B4-BE49-F238E27FC236}">
                <a16:creationId xmlns:a16="http://schemas.microsoft.com/office/drawing/2014/main" id="{31B085D2-36B8-4CB3-9D16-36E6AB4DAAD9}"/>
              </a:ext>
            </a:extLst>
          </p:cNvPr>
          <p:cNvSpPr txBox="1"/>
          <p:nvPr/>
        </p:nvSpPr>
        <p:spPr>
          <a:xfrm>
            <a:off x="471407" y="3695033"/>
            <a:ext cx="7959671" cy="276999"/>
          </a:xfrm>
          <a:prstGeom prst="rect">
            <a:avLst/>
          </a:prstGeom>
          <a:noFill/>
        </p:spPr>
        <p:txBody>
          <a:bodyPr wrap="square">
            <a:spAutoFit/>
          </a:bodyPr>
          <a:lstStyle/>
          <a:p>
            <a:r>
              <a:rPr lang="en-US" sz="1200" dirty="0">
                <a:hlinkClick r:id="rId4"/>
              </a:rPr>
              <a:t>http://www.ercot.com/content/wcm/lists/168284/RIOO_Resource_Services_Sign_Up_Reference.pdf</a:t>
            </a:r>
            <a:r>
              <a:rPr lang="en-US" sz="1200" dirty="0"/>
              <a:t> </a:t>
            </a:r>
          </a:p>
        </p:txBody>
      </p:sp>
      <p:sp>
        <p:nvSpPr>
          <p:cNvPr id="11" name="Rectangle 10">
            <a:extLst>
              <a:ext uri="{FF2B5EF4-FFF2-40B4-BE49-F238E27FC236}">
                <a16:creationId xmlns:a16="http://schemas.microsoft.com/office/drawing/2014/main" id="{0694ECC4-42BF-4BBF-BD41-FE7B52F04FAF}"/>
              </a:ext>
            </a:extLst>
          </p:cNvPr>
          <p:cNvSpPr/>
          <p:nvPr/>
        </p:nvSpPr>
        <p:spPr>
          <a:xfrm>
            <a:off x="762000" y="2590800"/>
            <a:ext cx="2895600" cy="36933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FF19A5C-92F9-45E1-BE9B-67492BB65A57}"/>
              </a:ext>
            </a:extLst>
          </p:cNvPr>
          <p:cNvSpPr txBox="1"/>
          <p:nvPr/>
        </p:nvSpPr>
        <p:spPr>
          <a:xfrm>
            <a:off x="4191000" y="1273774"/>
            <a:ext cx="2895600" cy="369332"/>
          </a:xfrm>
          <a:prstGeom prst="rect">
            <a:avLst/>
          </a:prstGeom>
          <a:noFill/>
        </p:spPr>
        <p:txBody>
          <a:bodyPr wrap="square" rtlCol="0">
            <a:spAutoFit/>
          </a:bodyPr>
          <a:lstStyle/>
          <a:p>
            <a:r>
              <a:rPr lang="en-US" dirty="0"/>
              <a:t>Resource Services URL:</a:t>
            </a:r>
          </a:p>
        </p:txBody>
      </p:sp>
      <p:sp>
        <p:nvSpPr>
          <p:cNvPr id="13" name="TextBox 12">
            <a:extLst>
              <a:ext uri="{FF2B5EF4-FFF2-40B4-BE49-F238E27FC236}">
                <a16:creationId xmlns:a16="http://schemas.microsoft.com/office/drawing/2014/main" id="{D8F43429-8DBC-4D98-B23D-2A615A9C4B16}"/>
              </a:ext>
            </a:extLst>
          </p:cNvPr>
          <p:cNvSpPr txBox="1"/>
          <p:nvPr/>
        </p:nvSpPr>
        <p:spPr>
          <a:xfrm>
            <a:off x="471407" y="3377182"/>
            <a:ext cx="5257800" cy="369332"/>
          </a:xfrm>
          <a:prstGeom prst="rect">
            <a:avLst/>
          </a:prstGeom>
          <a:noFill/>
        </p:spPr>
        <p:txBody>
          <a:bodyPr wrap="square" rtlCol="0">
            <a:spAutoFit/>
          </a:bodyPr>
          <a:lstStyle/>
          <a:p>
            <a:r>
              <a:rPr lang="en-US" dirty="0"/>
              <a:t>Resource Services Sign Up Reference (RE):</a:t>
            </a:r>
          </a:p>
        </p:txBody>
      </p:sp>
      <p:sp>
        <p:nvSpPr>
          <p:cNvPr id="15" name="TextBox 14">
            <a:extLst>
              <a:ext uri="{FF2B5EF4-FFF2-40B4-BE49-F238E27FC236}">
                <a16:creationId xmlns:a16="http://schemas.microsoft.com/office/drawing/2014/main" id="{0DB1706A-2EEA-42AD-8A0C-8476A453D2D8}"/>
              </a:ext>
            </a:extLst>
          </p:cNvPr>
          <p:cNvSpPr txBox="1"/>
          <p:nvPr/>
        </p:nvSpPr>
        <p:spPr>
          <a:xfrm>
            <a:off x="459783" y="4687539"/>
            <a:ext cx="8229600" cy="405555"/>
          </a:xfrm>
          <a:prstGeom prst="rect">
            <a:avLst/>
          </a:prstGeom>
          <a:noFill/>
        </p:spPr>
        <p:txBody>
          <a:bodyPr wrap="square">
            <a:spAutoFit/>
          </a:bodyPr>
          <a:lstStyle/>
          <a:p>
            <a:r>
              <a:rPr lang="en-US" sz="1200" dirty="0">
                <a:hlinkClick r:id="rId5"/>
              </a:rPr>
              <a:t>http://www.ercot.com/content/wcm/lists/168284/RIOO_IS_IE_Sign_Up_Reference.pdf</a:t>
            </a:r>
            <a:r>
              <a:rPr lang="en-US" sz="1200" dirty="0"/>
              <a:t> </a:t>
            </a:r>
          </a:p>
        </p:txBody>
      </p:sp>
      <p:sp>
        <p:nvSpPr>
          <p:cNvPr id="16" name="TextBox 15">
            <a:extLst>
              <a:ext uri="{FF2B5EF4-FFF2-40B4-BE49-F238E27FC236}">
                <a16:creationId xmlns:a16="http://schemas.microsoft.com/office/drawing/2014/main" id="{289C6E80-5E7F-47F5-AB10-7D6800B55215}"/>
              </a:ext>
            </a:extLst>
          </p:cNvPr>
          <p:cNvSpPr txBox="1"/>
          <p:nvPr/>
        </p:nvSpPr>
        <p:spPr>
          <a:xfrm>
            <a:off x="457200" y="4326135"/>
            <a:ext cx="6629400" cy="540739"/>
          </a:xfrm>
          <a:prstGeom prst="rect">
            <a:avLst/>
          </a:prstGeom>
          <a:noFill/>
        </p:spPr>
        <p:txBody>
          <a:bodyPr wrap="square" rtlCol="0">
            <a:spAutoFit/>
          </a:bodyPr>
          <a:lstStyle/>
          <a:p>
            <a:r>
              <a:rPr lang="en-US" dirty="0"/>
              <a:t>Interconnection Services Sign Up Reference (IE):</a:t>
            </a:r>
          </a:p>
        </p:txBody>
      </p:sp>
      <p:sp>
        <p:nvSpPr>
          <p:cNvPr id="17" name="TextBox 16">
            <a:extLst>
              <a:ext uri="{FF2B5EF4-FFF2-40B4-BE49-F238E27FC236}">
                <a16:creationId xmlns:a16="http://schemas.microsoft.com/office/drawing/2014/main" id="{46A35A6B-C40E-4DC9-BC81-23B98F9D0F99}"/>
              </a:ext>
            </a:extLst>
          </p:cNvPr>
          <p:cNvSpPr txBox="1"/>
          <p:nvPr/>
        </p:nvSpPr>
        <p:spPr>
          <a:xfrm>
            <a:off x="441702" y="5303375"/>
            <a:ext cx="6629400" cy="369332"/>
          </a:xfrm>
          <a:prstGeom prst="rect">
            <a:avLst/>
          </a:prstGeom>
          <a:noFill/>
        </p:spPr>
        <p:txBody>
          <a:bodyPr wrap="square" rtlCol="0">
            <a:spAutoFit/>
          </a:bodyPr>
          <a:lstStyle/>
          <a:p>
            <a:r>
              <a:rPr lang="en-US" dirty="0"/>
              <a:t>Interconnection Services Sign Up Reference (TSP):</a:t>
            </a:r>
          </a:p>
        </p:txBody>
      </p:sp>
      <p:sp>
        <p:nvSpPr>
          <p:cNvPr id="19" name="TextBox 18">
            <a:extLst>
              <a:ext uri="{FF2B5EF4-FFF2-40B4-BE49-F238E27FC236}">
                <a16:creationId xmlns:a16="http://schemas.microsoft.com/office/drawing/2014/main" id="{EDAD1276-A5EC-4C36-9D48-9EE725C17D9D}"/>
              </a:ext>
            </a:extLst>
          </p:cNvPr>
          <p:cNvSpPr txBox="1"/>
          <p:nvPr/>
        </p:nvSpPr>
        <p:spPr>
          <a:xfrm>
            <a:off x="448160" y="5654626"/>
            <a:ext cx="8382000" cy="276999"/>
          </a:xfrm>
          <a:prstGeom prst="rect">
            <a:avLst/>
          </a:prstGeom>
          <a:noFill/>
        </p:spPr>
        <p:txBody>
          <a:bodyPr wrap="square">
            <a:spAutoFit/>
          </a:bodyPr>
          <a:lstStyle/>
          <a:p>
            <a:r>
              <a:rPr lang="en-US" sz="1200" dirty="0">
                <a:hlinkClick r:id="rId6"/>
              </a:rPr>
              <a:t>http://www.ercot.com/content/wcm/lists/168284/RIOO_IS_TSP_Sign_Up_Reference.docx.pdf</a:t>
            </a:r>
            <a:r>
              <a:rPr lang="en-US" sz="1200" dirty="0"/>
              <a:t> </a:t>
            </a:r>
          </a:p>
        </p:txBody>
      </p:sp>
    </p:spTree>
    <p:extLst>
      <p:ext uri="{BB962C8B-B14F-4D97-AF65-F5344CB8AC3E}">
        <p14:creationId xmlns:p14="http://schemas.microsoft.com/office/powerpoint/2010/main" val="94323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E89B-FBDF-4FB6-B53A-345A9071D021}"/>
              </a:ext>
            </a:extLst>
          </p:cNvPr>
          <p:cNvSpPr>
            <a:spLocks noGrp="1"/>
          </p:cNvSpPr>
          <p:nvPr>
            <p:ph type="title"/>
          </p:nvPr>
        </p:nvSpPr>
        <p:spPr/>
        <p:txBody>
          <a:bodyPr/>
          <a:lstStyle/>
          <a:p>
            <a:r>
              <a:rPr lang="en-US" dirty="0"/>
              <a:t>RIOO – After DGR Release (Q1 2022) Main</a:t>
            </a:r>
          </a:p>
        </p:txBody>
      </p:sp>
      <p:sp>
        <p:nvSpPr>
          <p:cNvPr id="4" name="Slide Number Placeholder 3">
            <a:extLst>
              <a:ext uri="{FF2B5EF4-FFF2-40B4-BE49-F238E27FC236}">
                <a16:creationId xmlns:a16="http://schemas.microsoft.com/office/drawing/2014/main" id="{776390AA-2DBE-4A0A-ABBE-3CE52E5512E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B208CFBD-61A2-462F-9047-9BDC2CC53882}"/>
              </a:ext>
            </a:extLst>
          </p:cNvPr>
          <p:cNvPicPr/>
          <p:nvPr/>
        </p:nvPicPr>
        <p:blipFill>
          <a:blip r:embed="rId2"/>
          <a:stretch>
            <a:fillRect/>
          </a:stretch>
        </p:blipFill>
        <p:spPr>
          <a:xfrm>
            <a:off x="304800" y="1066800"/>
            <a:ext cx="8229600" cy="5181600"/>
          </a:xfrm>
          <a:prstGeom prst="rect">
            <a:avLst/>
          </a:prstGeom>
        </p:spPr>
      </p:pic>
      <p:sp>
        <p:nvSpPr>
          <p:cNvPr id="3" name="TextBox 2">
            <a:extLst>
              <a:ext uri="{FF2B5EF4-FFF2-40B4-BE49-F238E27FC236}">
                <a16:creationId xmlns:a16="http://schemas.microsoft.com/office/drawing/2014/main" id="{4D07F5BE-35B8-4858-8339-FEFE9616B324}"/>
              </a:ext>
            </a:extLst>
          </p:cNvPr>
          <p:cNvSpPr txBox="1"/>
          <p:nvPr/>
        </p:nvSpPr>
        <p:spPr>
          <a:xfrm>
            <a:off x="4610100" y="3429000"/>
            <a:ext cx="1219200" cy="1200329"/>
          </a:xfrm>
          <a:prstGeom prst="rect">
            <a:avLst/>
          </a:prstGeom>
          <a:noFill/>
        </p:spPr>
        <p:txBody>
          <a:bodyPr wrap="square" rtlCol="0">
            <a:spAutoFit/>
          </a:bodyPr>
          <a:lstStyle/>
          <a:p>
            <a:r>
              <a:rPr lang="en-US" sz="1200" dirty="0"/>
              <a:t>If you want to use an existing DUNS number and already an RE use this one.</a:t>
            </a:r>
          </a:p>
        </p:txBody>
      </p:sp>
    </p:spTree>
    <p:extLst>
      <p:ext uri="{BB962C8B-B14F-4D97-AF65-F5344CB8AC3E}">
        <p14:creationId xmlns:p14="http://schemas.microsoft.com/office/powerpoint/2010/main" val="3676257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E89B-FBDF-4FB6-B53A-345A9071D021}"/>
              </a:ext>
            </a:extLst>
          </p:cNvPr>
          <p:cNvSpPr>
            <a:spLocks noGrp="1"/>
          </p:cNvSpPr>
          <p:nvPr>
            <p:ph type="title"/>
          </p:nvPr>
        </p:nvSpPr>
        <p:spPr/>
        <p:txBody>
          <a:bodyPr/>
          <a:lstStyle/>
          <a:p>
            <a:r>
              <a:rPr lang="en-US" dirty="0"/>
              <a:t>RIOO – After DGR Release (Q1 2022) IE</a:t>
            </a:r>
          </a:p>
        </p:txBody>
      </p:sp>
      <p:sp>
        <p:nvSpPr>
          <p:cNvPr id="4" name="Slide Number Placeholder 3">
            <a:extLst>
              <a:ext uri="{FF2B5EF4-FFF2-40B4-BE49-F238E27FC236}">
                <a16:creationId xmlns:a16="http://schemas.microsoft.com/office/drawing/2014/main" id="{776390AA-2DBE-4A0A-ABBE-3CE52E5512E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60E5399E-B418-4770-9BA3-A7A6D64D1D46}"/>
              </a:ext>
            </a:extLst>
          </p:cNvPr>
          <p:cNvPicPr/>
          <p:nvPr/>
        </p:nvPicPr>
        <p:blipFill>
          <a:blip r:embed="rId2"/>
          <a:stretch>
            <a:fillRect/>
          </a:stretch>
        </p:blipFill>
        <p:spPr>
          <a:xfrm>
            <a:off x="609600" y="990600"/>
            <a:ext cx="7620000" cy="4876799"/>
          </a:xfrm>
          <a:prstGeom prst="rect">
            <a:avLst/>
          </a:prstGeom>
        </p:spPr>
      </p:pic>
    </p:spTree>
    <p:extLst>
      <p:ext uri="{BB962C8B-B14F-4D97-AF65-F5344CB8AC3E}">
        <p14:creationId xmlns:p14="http://schemas.microsoft.com/office/powerpoint/2010/main" val="1516502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E89B-FBDF-4FB6-B53A-345A9071D021}"/>
              </a:ext>
            </a:extLst>
          </p:cNvPr>
          <p:cNvSpPr>
            <a:spLocks noGrp="1"/>
          </p:cNvSpPr>
          <p:nvPr>
            <p:ph type="title"/>
          </p:nvPr>
        </p:nvSpPr>
        <p:spPr/>
        <p:txBody>
          <a:bodyPr/>
          <a:lstStyle/>
          <a:p>
            <a:r>
              <a:rPr lang="en-US" dirty="0"/>
              <a:t>RIOO – After DGR Release (Q1 2022) RE</a:t>
            </a:r>
          </a:p>
        </p:txBody>
      </p:sp>
      <p:sp>
        <p:nvSpPr>
          <p:cNvPr id="4" name="Slide Number Placeholder 3">
            <a:extLst>
              <a:ext uri="{FF2B5EF4-FFF2-40B4-BE49-F238E27FC236}">
                <a16:creationId xmlns:a16="http://schemas.microsoft.com/office/drawing/2014/main" id="{776390AA-2DBE-4A0A-ABBE-3CE52E5512E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1F3990F8-0956-4430-930F-263A427A875E}"/>
              </a:ext>
            </a:extLst>
          </p:cNvPr>
          <p:cNvPicPr/>
          <p:nvPr/>
        </p:nvPicPr>
        <p:blipFill>
          <a:blip r:embed="rId2"/>
          <a:stretch>
            <a:fillRect/>
          </a:stretch>
        </p:blipFill>
        <p:spPr>
          <a:xfrm>
            <a:off x="457200" y="990600"/>
            <a:ext cx="8077200" cy="5105400"/>
          </a:xfrm>
          <a:prstGeom prst="rect">
            <a:avLst/>
          </a:prstGeom>
        </p:spPr>
      </p:pic>
    </p:spTree>
    <p:extLst>
      <p:ext uri="{BB962C8B-B14F-4D97-AF65-F5344CB8AC3E}">
        <p14:creationId xmlns:p14="http://schemas.microsoft.com/office/powerpoint/2010/main" val="2315360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F0C2-3437-4CB4-B495-800FDF3CD305}"/>
              </a:ext>
            </a:extLst>
          </p:cNvPr>
          <p:cNvSpPr>
            <a:spLocks noGrp="1"/>
          </p:cNvSpPr>
          <p:nvPr>
            <p:ph type="title"/>
          </p:nvPr>
        </p:nvSpPr>
        <p:spPr/>
        <p:txBody>
          <a:bodyPr/>
          <a:lstStyle/>
          <a:p>
            <a:r>
              <a:rPr lang="en-US" dirty="0"/>
              <a:t>What Needs to be Ready for a Submission?</a:t>
            </a:r>
          </a:p>
        </p:txBody>
      </p:sp>
      <p:sp>
        <p:nvSpPr>
          <p:cNvPr id="3" name="Content Placeholder 2">
            <a:extLst>
              <a:ext uri="{FF2B5EF4-FFF2-40B4-BE49-F238E27FC236}">
                <a16:creationId xmlns:a16="http://schemas.microsoft.com/office/drawing/2014/main" id="{EA3E80B1-2394-4FDB-BB1F-F7DCFCBC4E56}"/>
              </a:ext>
            </a:extLst>
          </p:cNvPr>
          <p:cNvSpPr>
            <a:spLocks noGrp="1"/>
          </p:cNvSpPr>
          <p:nvPr>
            <p:ph idx="1"/>
          </p:nvPr>
        </p:nvSpPr>
        <p:spPr>
          <a:xfrm>
            <a:off x="304800" y="777240"/>
            <a:ext cx="8534400" cy="5052221"/>
          </a:xfrm>
        </p:spPr>
        <p:txBody>
          <a:bodyPr/>
          <a:lstStyle/>
          <a:p>
            <a:pPr marL="0" indent="0">
              <a:buNone/>
            </a:pPr>
            <a:r>
              <a:rPr lang="en-US" dirty="0"/>
              <a:t>Small Gen Process per Planning Guide</a:t>
            </a:r>
          </a:p>
          <a:p>
            <a:r>
              <a:rPr lang="en-US" dirty="0"/>
              <a:t>Fee (TDB by Board)</a:t>
            </a:r>
          </a:p>
          <a:p>
            <a:r>
              <a:rPr lang="en-US" dirty="0"/>
              <a:t>EPS Metering design proposal </a:t>
            </a:r>
          </a:p>
          <a:p>
            <a:r>
              <a:rPr lang="en-US" dirty="0"/>
              <a:t>Resource Registration data</a:t>
            </a:r>
          </a:p>
          <a:p>
            <a:r>
              <a:rPr lang="en-US" dirty="0"/>
              <a:t>Affidavit for Conditions of Acceptance [5.4.2(1)] - (6 conditions)</a:t>
            </a:r>
          </a:p>
          <a:p>
            <a:pPr lvl="1"/>
            <a:r>
              <a:rPr lang="en-US" dirty="0"/>
              <a:t>Confirmation of TDSP System Impact Studies</a:t>
            </a:r>
          </a:p>
          <a:p>
            <a:pPr lvl="1"/>
            <a:r>
              <a:rPr lang="en-US" dirty="0"/>
              <a:t>Fully executed IA from TDSP </a:t>
            </a:r>
          </a:p>
          <a:p>
            <a:pPr lvl="1"/>
            <a:r>
              <a:rPr lang="en-US" dirty="0"/>
              <a:t>Any operational limitations from TDSP</a:t>
            </a:r>
          </a:p>
          <a:p>
            <a:pPr lvl="1"/>
            <a:r>
              <a:rPr lang="en-US" dirty="0"/>
              <a:t>VRT/FRT Performance</a:t>
            </a:r>
          </a:p>
          <a:p>
            <a:pPr lvl="1"/>
            <a:r>
              <a:rPr lang="en-US" dirty="0"/>
              <a:t>TDSP confirmation that the IE has funded distribution system upgrades and a timeline for those upgrades </a:t>
            </a:r>
          </a:p>
          <a:p>
            <a:endParaRPr lang="en-US" dirty="0"/>
          </a:p>
        </p:txBody>
      </p:sp>
      <p:sp>
        <p:nvSpPr>
          <p:cNvPr id="4" name="Slide Number Placeholder 3">
            <a:extLst>
              <a:ext uri="{FF2B5EF4-FFF2-40B4-BE49-F238E27FC236}">
                <a16:creationId xmlns:a16="http://schemas.microsoft.com/office/drawing/2014/main" id="{F21B1604-C195-435B-8D27-0488D854C5FD}"/>
              </a:ext>
            </a:extLst>
          </p:cNvPr>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987069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0189-26AF-4338-84A0-0AE35E20877E}"/>
              </a:ext>
            </a:extLst>
          </p:cNvPr>
          <p:cNvSpPr>
            <a:spLocks noGrp="1"/>
          </p:cNvSpPr>
          <p:nvPr>
            <p:ph type="title"/>
          </p:nvPr>
        </p:nvSpPr>
        <p:spPr/>
        <p:txBody>
          <a:bodyPr/>
          <a:lstStyle/>
          <a:p>
            <a:r>
              <a:rPr lang="en-US" dirty="0"/>
              <a:t>Model Ready Date (PLD) CIM Calendar</a:t>
            </a:r>
          </a:p>
        </p:txBody>
      </p:sp>
      <p:sp>
        <p:nvSpPr>
          <p:cNvPr id="4" name="Slide Number Placeholder 3">
            <a:extLst>
              <a:ext uri="{FF2B5EF4-FFF2-40B4-BE49-F238E27FC236}">
                <a16:creationId xmlns:a16="http://schemas.microsoft.com/office/drawing/2014/main" id="{85CD429E-4C8C-44E3-8A85-C1701729EF22}"/>
              </a:ext>
            </a:extLst>
          </p:cNvPr>
          <p:cNvSpPr>
            <a:spLocks noGrp="1"/>
          </p:cNvSpPr>
          <p:nvPr>
            <p:ph type="sldNum" sz="quarter" idx="4"/>
          </p:nvPr>
        </p:nvSpPr>
        <p:spPr/>
        <p:txBody>
          <a:bodyPr/>
          <a:lstStyle/>
          <a:p>
            <a:fld id="{1D93BD3E-1E9A-4970-A6F7-E7AC52762E0C}" type="slidenum">
              <a:rPr lang="en-US" smtClean="0"/>
              <a:pPr/>
              <a:t>19</a:t>
            </a:fld>
            <a:endParaRPr lang="en-US"/>
          </a:p>
        </p:txBody>
      </p:sp>
      <p:pic>
        <p:nvPicPr>
          <p:cNvPr id="8" name="Content Placeholder 7">
            <a:extLst>
              <a:ext uri="{FF2B5EF4-FFF2-40B4-BE49-F238E27FC236}">
                <a16:creationId xmlns:a16="http://schemas.microsoft.com/office/drawing/2014/main" id="{4F520BC9-2CF0-4BB1-9585-E7A3FA7E18D8}"/>
              </a:ext>
            </a:extLst>
          </p:cNvPr>
          <p:cNvPicPr>
            <a:picLocks noGrp="1" noChangeAspect="1"/>
          </p:cNvPicPr>
          <p:nvPr>
            <p:ph idx="1"/>
          </p:nvPr>
        </p:nvPicPr>
        <p:blipFill>
          <a:blip r:embed="rId2"/>
          <a:stretch>
            <a:fillRect/>
          </a:stretch>
        </p:blipFill>
        <p:spPr>
          <a:xfrm>
            <a:off x="838200" y="762000"/>
            <a:ext cx="7104980" cy="5492354"/>
          </a:xfrm>
        </p:spPr>
      </p:pic>
      <p:sp>
        <p:nvSpPr>
          <p:cNvPr id="9" name="Rectangle 8">
            <a:extLst>
              <a:ext uri="{FF2B5EF4-FFF2-40B4-BE49-F238E27FC236}">
                <a16:creationId xmlns:a16="http://schemas.microsoft.com/office/drawing/2014/main" id="{CBB68F57-BAF4-4E73-8907-631E4921049F}"/>
              </a:ext>
            </a:extLst>
          </p:cNvPr>
          <p:cNvSpPr/>
          <p:nvPr/>
        </p:nvSpPr>
        <p:spPr>
          <a:xfrm>
            <a:off x="2286000" y="990600"/>
            <a:ext cx="914400" cy="533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7222C-2551-4256-98DB-FECC956EB018}"/>
              </a:ext>
            </a:extLst>
          </p:cNvPr>
          <p:cNvSpPr/>
          <p:nvPr/>
        </p:nvSpPr>
        <p:spPr>
          <a:xfrm>
            <a:off x="6553200" y="955477"/>
            <a:ext cx="914400" cy="533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38F6C8-C8BB-41A9-A250-E50D286FB941}"/>
              </a:ext>
            </a:extLst>
          </p:cNvPr>
          <p:cNvSpPr/>
          <p:nvPr/>
        </p:nvSpPr>
        <p:spPr>
          <a:xfrm>
            <a:off x="612740" y="3858697"/>
            <a:ext cx="7315200" cy="22860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9B6465-E76A-477B-AE1A-3F8BA6EC0410}"/>
              </a:ext>
            </a:extLst>
          </p:cNvPr>
          <p:cNvSpPr/>
          <p:nvPr/>
        </p:nvSpPr>
        <p:spPr>
          <a:xfrm>
            <a:off x="612740" y="5280660"/>
            <a:ext cx="7315200" cy="22860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6C2778-637E-4D9D-903F-99492A478D0F}"/>
              </a:ext>
            </a:extLst>
          </p:cNvPr>
          <p:cNvSpPr/>
          <p:nvPr/>
        </p:nvSpPr>
        <p:spPr>
          <a:xfrm>
            <a:off x="612740" y="6004718"/>
            <a:ext cx="7315200" cy="22860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6E09E3-B87F-40F1-A60B-9179950F1169}"/>
              </a:ext>
            </a:extLst>
          </p:cNvPr>
          <p:cNvSpPr/>
          <p:nvPr/>
        </p:nvSpPr>
        <p:spPr>
          <a:xfrm>
            <a:off x="612740" y="4564380"/>
            <a:ext cx="7315200" cy="22860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58F68E-E070-4DB7-B134-C7A64BB84DEC}"/>
              </a:ext>
            </a:extLst>
          </p:cNvPr>
          <p:cNvSpPr txBox="1"/>
          <p:nvPr/>
        </p:nvSpPr>
        <p:spPr>
          <a:xfrm>
            <a:off x="2438400" y="6543059"/>
            <a:ext cx="4572000" cy="276999"/>
          </a:xfrm>
          <a:prstGeom prst="rect">
            <a:avLst/>
          </a:prstGeom>
          <a:noFill/>
        </p:spPr>
        <p:txBody>
          <a:bodyPr wrap="square" rtlCol="0">
            <a:spAutoFit/>
          </a:bodyPr>
          <a:lstStyle/>
          <a:p>
            <a:r>
              <a:rPr lang="en-US" sz="1200" dirty="0"/>
              <a:t>*Submitted prior to Jan 7 2022  due to ERCOT holiday </a:t>
            </a:r>
          </a:p>
        </p:txBody>
      </p:sp>
      <p:sp>
        <p:nvSpPr>
          <p:cNvPr id="15" name="TextBox 14">
            <a:extLst>
              <a:ext uri="{FF2B5EF4-FFF2-40B4-BE49-F238E27FC236}">
                <a16:creationId xmlns:a16="http://schemas.microsoft.com/office/drawing/2014/main" id="{C2917346-438B-4106-9A9E-FF0978D92427}"/>
              </a:ext>
            </a:extLst>
          </p:cNvPr>
          <p:cNvSpPr txBox="1"/>
          <p:nvPr/>
        </p:nvSpPr>
        <p:spPr>
          <a:xfrm>
            <a:off x="7924800" y="3892034"/>
            <a:ext cx="381000" cy="369332"/>
          </a:xfrm>
          <a:prstGeom prst="rect">
            <a:avLst/>
          </a:prstGeom>
          <a:noFill/>
        </p:spPr>
        <p:txBody>
          <a:bodyPr wrap="square">
            <a:spAutoFit/>
          </a:bodyPr>
          <a:lstStyle/>
          <a:p>
            <a:r>
              <a:rPr lang="en-US" sz="1800" dirty="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52603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a:solidFill>
                  <a:schemeClr val="accent1"/>
                </a:solidFill>
              </a:rPr>
              <a:t>DGR Workshop Topics</a:t>
            </a:r>
          </a:p>
        </p:txBody>
      </p:sp>
      <p:sp>
        <p:nvSpPr>
          <p:cNvPr id="3" name="Content Placeholder 2"/>
          <p:cNvSpPr>
            <a:spLocks noGrp="1"/>
          </p:cNvSpPr>
          <p:nvPr>
            <p:ph idx="1"/>
          </p:nvPr>
        </p:nvSpPr>
        <p:spPr>
          <a:xfrm>
            <a:off x="304800" y="914400"/>
            <a:ext cx="8534400" cy="4876800"/>
          </a:xfrm>
        </p:spPr>
        <p:txBody>
          <a:bodyPr/>
          <a:lstStyle/>
          <a:p>
            <a:pPr>
              <a:spcBef>
                <a:spcPts val="0"/>
              </a:spcBef>
            </a:pPr>
            <a:r>
              <a:rPr lang="en-US" sz="2800" dirty="0">
                <a:effectLst/>
                <a:latin typeface="Calibri" panose="020F0502020204030204" pitchFamily="34" charset="0"/>
                <a:ea typeface="Times New Roman" panose="02020603050405020304" pitchFamily="18" charset="0"/>
              </a:rPr>
              <a:t>Review Market Notice</a:t>
            </a:r>
          </a:p>
          <a:p>
            <a:pPr>
              <a:spcBef>
                <a:spcPts val="0"/>
              </a:spcBef>
            </a:pPr>
            <a:r>
              <a:rPr lang="en-US" sz="2800" dirty="0">
                <a:latin typeface="Calibri" panose="020F0502020204030204" pitchFamily="34" charset="0"/>
                <a:ea typeface="Times New Roman" panose="02020603050405020304" pitchFamily="18" charset="0"/>
              </a:rPr>
              <a:t>Project Timelines</a:t>
            </a:r>
          </a:p>
          <a:p>
            <a:pPr lvl="1">
              <a:spcBef>
                <a:spcPts val="0"/>
              </a:spcBef>
            </a:pPr>
            <a:r>
              <a:rPr lang="en-US" dirty="0">
                <a:latin typeface="Calibri" panose="020F0502020204030204" pitchFamily="34" charset="0"/>
                <a:ea typeface="Times New Roman" panose="02020603050405020304" pitchFamily="18" charset="0"/>
              </a:rPr>
              <a:t>RIOO (Create Phase)</a:t>
            </a:r>
          </a:p>
          <a:p>
            <a:pPr lvl="1">
              <a:spcBef>
                <a:spcPts val="0"/>
              </a:spcBef>
            </a:pPr>
            <a:r>
              <a:rPr lang="en-US" dirty="0">
                <a:effectLst/>
                <a:latin typeface="Calibri" panose="020F0502020204030204" pitchFamily="34" charset="0"/>
                <a:ea typeface="Times New Roman" panose="02020603050405020304" pitchFamily="18" charset="0"/>
              </a:rPr>
              <a:t>EMS and MMS</a:t>
            </a:r>
          </a:p>
          <a:p>
            <a:pPr>
              <a:spcBef>
                <a:spcPts val="0"/>
              </a:spcBef>
            </a:pPr>
            <a:r>
              <a:rPr lang="en-US" sz="2800" dirty="0">
                <a:effectLst/>
                <a:latin typeface="Calibri" panose="020F0502020204030204" pitchFamily="34" charset="0"/>
                <a:ea typeface="Times New Roman" panose="02020603050405020304" pitchFamily="18" charset="0"/>
              </a:rPr>
              <a:t>DGR Small Gen Process Overview</a:t>
            </a:r>
          </a:p>
          <a:p>
            <a:pPr lvl="1">
              <a:spcBef>
                <a:spcPts val="0"/>
              </a:spcBef>
            </a:pPr>
            <a:r>
              <a:rPr lang="en-US" dirty="0">
                <a:effectLst/>
                <a:latin typeface="Calibri" panose="020F0502020204030204" pitchFamily="34" charset="0"/>
                <a:ea typeface="Times New Roman" panose="02020603050405020304" pitchFamily="18" charset="0"/>
              </a:rPr>
              <a:t>Rules</a:t>
            </a:r>
          </a:p>
          <a:p>
            <a:pPr lvl="1">
              <a:spcBef>
                <a:spcPts val="0"/>
              </a:spcBef>
            </a:pPr>
            <a:r>
              <a:rPr lang="en-US" dirty="0">
                <a:effectLst/>
                <a:latin typeface="Calibri" panose="020F0502020204030204" pitchFamily="34" charset="0"/>
                <a:ea typeface="Times New Roman" panose="02020603050405020304" pitchFamily="18" charset="0"/>
              </a:rPr>
              <a:t>Small Gen Interconnection Group</a:t>
            </a:r>
          </a:p>
          <a:p>
            <a:pPr lvl="1">
              <a:spcBef>
                <a:spcPts val="0"/>
              </a:spcBef>
            </a:pPr>
            <a:r>
              <a:rPr lang="en-US" dirty="0">
                <a:effectLst/>
                <a:latin typeface="Calibri" panose="020F0502020204030204" pitchFamily="34" charset="0"/>
                <a:ea typeface="Times New Roman" panose="02020603050405020304" pitchFamily="18" charset="0"/>
              </a:rPr>
              <a:t>How to register in RIOO </a:t>
            </a:r>
          </a:p>
          <a:p>
            <a:pPr lvl="1">
              <a:spcBef>
                <a:spcPts val="0"/>
              </a:spcBef>
            </a:pPr>
            <a:r>
              <a:rPr lang="en-US" dirty="0">
                <a:latin typeface="Calibri" panose="020F0502020204030204" pitchFamily="34" charset="0"/>
                <a:ea typeface="Times New Roman" panose="02020603050405020304" pitchFamily="18" charset="0"/>
              </a:rPr>
              <a:t>Necessary </a:t>
            </a:r>
            <a:r>
              <a:rPr lang="en-US" dirty="0">
                <a:latin typeface="Calibri" panose="020F0502020204030204" pitchFamily="34" charset="0"/>
              </a:rPr>
              <a:t>Items when submitting</a:t>
            </a:r>
            <a:endParaRPr lang="en-US" sz="2000" dirty="0">
              <a:latin typeface="Calibri" panose="020F0502020204030204" pitchFamily="34" charset="0"/>
            </a:endParaRPr>
          </a:p>
          <a:p>
            <a:pPr lvl="1">
              <a:spcBef>
                <a:spcPts val="0"/>
              </a:spcBef>
            </a:pPr>
            <a:r>
              <a:rPr lang="en-US" dirty="0">
                <a:latin typeface="Calibri" panose="020F0502020204030204" pitchFamily="34" charset="0"/>
              </a:rPr>
              <a:t>Expected Model ready dates</a:t>
            </a:r>
          </a:p>
          <a:p>
            <a:pPr>
              <a:spcBef>
                <a:spcPts val="0"/>
              </a:spcBef>
            </a:pPr>
            <a:r>
              <a:rPr lang="en-US" sz="2800" dirty="0"/>
              <a:t>Commissioning</a:t>
            </a:r>
            <a:endParaRPr lang="en-US" sz="2800" dirty="0">
              <a:solidFill>
                <a:schemeClr val="tx2"/>
              </a:solidFill>
            </a:endParaRPr>
          </a:p>
          <a:p>
            <a:pPr marL="0" marR="0" lvl="0" indent="0">
              <a:spcBef>
                <a:spcPts val="0"/>
              </a:spcBef>
              <a:spcAft>
                <a:spcPts val="0"/>
              </a:spcAft>
              <a:buNone/>
            </a:pPr>
            <a:endParaRPr lang="en-US" sz="20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190927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A443-8159-4C29-8E2A-F8775E6DB934}"/>
              </a:ext>
            </a:extLst>
          </p:cNvPr>
          <p:cNvSpPr>
            <a:spLocks noGrp="1"/>
          </p:cNvSpPr>
          <p:nvPr>
            <p:ph type="title"/>
          </p:nvPr>
        </p:nvSpPr>
        <p:spPr/>
        <p:txBody>
          <a:bodyPr/>
          <a:lstStyle/>
          <a:p>
            <a:r>
              <a:rPr lang="en-US" dirty="0"/>
              <a:t>Commissioning</a:t>
            </a:r>
          </a:p>
        </p:txBody>
      </p:sp>
      <p:sp>
        <p:nvSpPr>
          <p:cNvPr id="3" name="Content Placeholder 2">
            <a:extLst>
              <a:ext uri="{FF2B5EF4-FFF2-40B4-BE49-F238E27FC236}">
                <a16:creationId xmlns:a16="http://schemas.microsoft.com/office/drawing/2014/main" id="{EC366AD2-945B-44D0-9C22-AA2323E96239}"/>
              </a:ext>
            </a:extLst>
          </p:cNvPr>
          <p:cNvSpPr>
            <a:spLocks noGrp="1"/>
          </p:cNvSpPr>
          <p:nvPr>
            <p:ph idx="1"/>
          </p:nvPr>
        </p:nvSpPr>
        <p:spPr>
          <a:xfrm>
            <a:off x="312751" y="790492"/>
            <a:ext cx="8534400" cy="5715000"/>
          </a:xfrm>
        </p:spPr>
        <p:txBody>
          <a:bodyPr/>
          <a:lstStyle/>
          <a:p>
            <a:r>
              <a:rPr lang="en-US" dirty="0">
                <a:hlinkClick r:id="rId2"/>
              </a:rPr>
              <a:t>Commissioning Plan Template</a:t>
            </a:r>
            <a:endParaRPr lang="en-US" dirty="0"/>
          </a:p>
          <a:p>
            <a:pPr lvl="1"/>
            <a:r>
              <a:rPr lang="en-US" dirty="0"/>
              <a:t>Submit 30 days prior to Part 1 checklist</a:t>
            </a:r>
          </a:p>
          <a:p>
            <a:r>
              <a:rPr lang="en-US" dirty="0">
                <a:hlinkClick r:id="rId3"/>
              </a:rPr>
              <a:t>Part 1:  Request for Energization of Resource Entity Equipment</a:t>
            </a:r>
            <a:endParaRPr lang="en-US" dirty="0"/>
          </a:p>
          <a:p>
            <a:pPr lvl="1"/>
            <a:r>
              <a:rPr lang="en-US" dirty="0"/>
              <a:t>Recommend submit 7 business days prior to desired energization (backfeed) date</a:t>
            </a:r>
          </a:p>
          <a:p>
            <a:pPr lvl="1"/>
            <a:r>
              <a:rPr lang="en-US" dirty="0"/>
              <a:t>Plant and Interconnecting Facilities must be adequately modeled in ERCOT Network Operations Model</a:t>
            </a:r>
          </a:p>
          <a:p>
            <a:pPr lvl="1"/>
            <a:r>
              <a:rPr lang="en-US" dirty="0"/>
              <a:t>Required telemetry must be set up and modeled for Plant and Interconnecting Facilities </a:t>
            </a:r>
          </a:p>
          <a:p>
            <a:pPr lvl="1"/>
            <a:r>
              <a:rPr lang="en-US" dirty="0"/>
              <a:t>Telemetry data should be good quality and reasonable for at least 48 hours before approval</a:t>
            </a:r>
          </a:p>
          <a:p>
            <a:pPr marL="0" indent="0">
              <a:buNone/>
            </a:pPr>
            <a:endParaRPr lang="en-US" dirty="0"/>
          </a:p>
        </p:txBody>
      </p:sp>
      <p:sp>
        <p:nvSpPr>
          <p:cNvPr id="4" name="Slide Number Placeholder 3">
            <a:extLst>
              <a:ext uri="{FF2B5EF4-FFF2-40B4-BE49-F238E27FC236}">
                <a16:creationId xmlns:a16="http://schemas.microsoft.com/office/drawing/2014/main" id="{C024B22E-90B2-44B1-AD80-9D565CC62203}"/>
              </a:ext>
            </a:extLst>
          </p:cNvPr>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3050341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A443-8159-4C29-8E2A-F8775E6DB934}"/>
              </a:ext>
            </a:extLst>
          </p:cNvPr>
          <p:cNvSpPr>
            <a:spLocks noGrp="1"/>
          </p:cNvSpPr>
          <p:nvPr>
            <p:ph type="title"/>
          </p:nvPr>
        </p:nvSpPr>
        <p:spPr/>
        <p:txBody>
          <a:bodyPr/>
          <a:lstStyle/>
          <a:p>
            <a:r>
              <a:rPr lang="en-US" dirty="0"/>
              <a:t>Commissioning</a:t>
            </a:r>
          </a:p>
        </p:txBody>
      </p:sp>
      <p:sp>
        <p:nvSpPr>
          <p:cNvPr id="3" name="Content Placeholder 2">
            <a:extLst>
              <a:ext uri="{FF2B5EF4-FFF2-40B4-BE49-F238E27FC236}">
                <a16:creationId xmlns:a16="http://schemas.microsoft.com/office/drawing/2014/main" id="{EC366AD2-945B-44D0-9C22-AA2323E96239}"/>
              </a:ext>
            </a:extLst>
          </p:cNvPr>
          <p:cNvSpPr>
            <a:spLocks noGrp="1"/>
          </p:cNvSpPr>
          <p:nvPr>
            <p:ph idx="1"/>
          </p:nvPr>
        </p:nvSpPr>
        <p:spPr>
          <a:xfrm>
            <a:off x="298342" y="762000"/>
            <a:ext cx="8534400" cy="5486400"/>
          </a:xfrm>
        </p:spPr>
        <p:txBody>
          <a:bodyPr/>
          <a:lstStyle/>
          <a:p>
            <a:r>
              <a:rPr lang="en-US" dirty="0"/>
              <a:t>Part 2:  Request for Initial Synchronization </a:t>
            </a:r>
          </a:p>
          <a:p>
            <a:pPr lvl="1"/>
            <a:r>
              <a:rPr lang="en-US" dirty="0"/>
              <a:t>Submit after successful energization and recommend 7 business days before desired synchronization</a:t>
            </a:r>
          </a:p>
          <a:p>
            <a:pPr lvl="1"/>
            <a:r>
              <a:rPr lang="en-US" dirty="0"/>
              <a:t>Part 3 Testing:</a:t>
            </a:r>
          </a:p>
          <a:p>
            <a:pPr lvl="2"/>
            <a:r>
              <a:rPr lang="en-US" dirty="0">
                <a:hlinkClick r:id="rId2"/>
              </a:rPr>
              <a:t>AVR Test </a:t>
            </a:r>
            <a:r>
              <a:rPr lang="en-US" dirty="0"/>
              <a:t>– Operating Guide section 2.2.5.  Used to demonstrate unity power factor or local voltage control as specified by TDSP in the Interconnection Agreement. Test data is submitted to ERCOT via NDCRC.</a:t>
            </a:r>
          </a:p>
          <a:p>
            <a:pPr lvl="2"/>
            <a:r>
              <a:rPr lang="en-US" dirty="0"/>
              <a:t>PFR Test – Nodal Operating Guide Section 8, Attachment C. Test data is submitted to ERCOT via NDCRC.</a:t>
            </a:r>
          </a:p>
          <a:p>
            <a:pPr lvl="2"/>
            <a:r>
              <a:rPr lang="en-US" dirty="0">
                <a:highlight>
                  <a:srgbClr val="FFFF00"/>
                </a:highlight>
              </a:rPr>
              <a:t>Reactive Tests- Operating Guide section 3.3.2.2 – test reactive capability with RARF submittal</a:t>
            </a:r>
          </a:p>
          <a:p>
            <a:pPr lvl="2"/>
            <a:r>
              <a:rPr lang="en-US" dirty="0"/>
              <a:t>Curtailment Test – </a:t>
            </a:r>
            <a:r>
              <a:rPr lang="en-US" u="sng" dirty="0"/>
              <a:t>IRR only </a:t>
            </a:r>
            <a:r>
              <a:rPr lang="en-US" dirty="0"/>
              <a:t>– ability to follow SCED base point and respond appropriately with accurate telemetry</a:t>
            </a:r>
          </a:p>
          <a:p>
            <a:pPr marL="0" indent="0">
              <a:buNone/>
            </a:pPr>
            <a:endParaRPr lang="en-US" dirty="0"/>
          </a:p>
        </p:txBody>
      </p:sp>
      <p:sp>
        <p:nvSpPr>
          <p:cNvPr id="4" name="Slide Number Placeholder 3">
            <a:extLst>
              <a:ext uri="{FF2B5EF4-FFF2-40B4-BE49-F238E27FC236}">
                <a16:creationId xmlns:a16="http://schemas.microsoft.com/office/drawing/2014/main" id="{C024B22E-90B2-44B1-AD80-9D565CC62203}"/>
              </a:ext>
            </a:extLst>
          </p:cNvPr>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3402979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A443-8159-4C29-8E2A-F8775E6DB934}"/>
              </a:ext>
            </a:extLst>
          </p:cNvPr>
          <p:cNvSpPr>
            <a:spLocks noGrp="1"/>
          </p:cNvSpPr>
          <p:nvPr>
            <p:ph type="title"/>
          </p:nvPr>
        </p:nvSpPr>
        <p:spPr/>
        <p:txBody>
          <a:bodyPr/>
          <a:lstStyle/>
          <a:p>
            <a:r>
              <a:rPr lang="en-US" dirty="0"/>
              <a:t>Commissioning</a:t>
            </a:r>
          </a:p>
        </p:txBody>
      </p:sp>
      <p:sp>
        <p:nvSpPr>
          <p:cNvPr id="3" name="Content Placeholder 2">
            <a:extLst>
              <a:ext uri="{FF2B5EF4-FFF2-40B4-BE49-F238E27FC236}">
                <a16:creationId xmlns:a16="http://schemas.microsoft.com/office/drawing/2014/main" id="{EC366AD2-945B-44D0-9C22-AA2323E96239}"/>
              </a:ext>
            </a:extLst>
          </p:cNvPr>
          <p:cNvSpPr>
            <a:spLocks noGrp="1"/>
          </p:cNvSpPr>
          <p:nvPr>
            <p:ph idx="1"/>
          </p:nvPr>
        </p:nvSpPr>
        <p:spPr/>
        <p:txBody>
          <a:bodyPr/>
          <a:lstStyle/>
          <a:p>
            <a:r>
              <a:rPr lang="en-US" dirty="0"/>
              <a:t>Part 3:  Request to Commission a Resource</a:t>
            </a:r>
          </a:p>
          <a:p>
            <a:pPr lvl="1"/>
            <a:r>
              <a:rPr lang="en-US" dirty="0"/>
              <a:t>Submitted after Part 3 testing is approved</a:t>
            </a:r>
          </a:p>
          <a:p>
            <a:pPr lvl="1"/>
            <a:r>
              <a:rPr lang="en-US" dirty="0"/>
              <a:t>Part 3 testing to be completed no later than 90 days after initial synchronization</a:t>
            </a:r>
          </a:p>
          <a:p>
            <a:pPr lvl="1"/>
            <a:r>
              <a:rPr lang="en-US" dirty="0"/>
              <a:t>Once Checklist Part 3 approval has been given, the Resource is given a Resource Commissioning Date by ERCOT and approved for participation in ERCOT market operations. </a:t>
            </a:r>
          </a:p>
          <a:p>
            <a:pPr lvl="1"/>
            <a:r>
              <a:rPr lang="en-US" dirty="0"/>
              <a:t>AS qualification cannot begin until the resource is given a Resource Commissioning Date, but AS testing can begin after PFR test is approved</a:t>
            </a:r>
          </a:p>
          <a:p>
            <a:pPr lvl="2"/>
            <a:r>
              <a:rPr lang="en-US" dirty="0"/>
              <a:t>If &gt; 20 MVA must have Part 2 &gt; 20 MVA approval</a:t>
            </a:r>
          </a:p>
        </p:txBody>
      </p:sp>
      <p:sp>
        <p:nvSpPr>
          <p:cNvPr id="4" name="Slide Number Placeholder 3">
            <a:extLst>
              <a:ext uri="{FF2B5EF4-FFF2-40B4-BE49-F238E27FC236}">
                <a16:creationId xmlns:a16="http://schemas.microsoft.com/office/drawing/2014/main" id="{C024B22E-90B2-44B1-AD80-9D565CC62203}"/>
              </a:ext>
            </a:extLst>
          </p:cNvPr>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72742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FE05-880B-498A-A3AB-57A77701AC68}"/>
              </a:ext>
            </a:extLst>
          </p:cNvPr>
          <p:cNvSpPr>
            <a:spLocks noGrp="1"/>
          </p:cNvSpPr>
          <p:nvPr>
            <p:ph type="title"/>
          </p:nvPr>
        </p:nvSpPr>
        <p:spPr/>
        <p:txBody>
          <a:bodyPr/>
          <a:lstStyle/>
          <a:p>
            <a:r>
              <a:rPr lang="en-US" dirty="0"/>
              <a:t>Market Notice – Lifting DGR Moratorium </a:t>
            </a:r>
          </a:p>
        </p:txBody>
      </p:sp>
      <p:sp>
        <p:nvSpPr>
          <p:cNvPr id="3" name="Content Placeholder 2">
            <a:extLst>
              <a:ext uri="{FF2B5EF4-FFF2-40B4-BE49-F238E27FC236}">
                <a16:creationId xmlns:a16="http://schemas.microsoft.com/office/drawing/2014/main" id="{DF48BBDA-26B8-42D1-BA5C-8A8CFA8EFE88}"/>
              </a:ext>
            </a:extLst>
          </p:cNvPr>
          <p:cNvSpPr>
            <a:spLocks noGrp="1"/>
          </p:cNvSpPr>
          <p:nvPr>
            <p:ph idx="1"/>
          </p:nvPr>
        </p:nvSpPr>
        <p:spPr>
          <a:xfrm>
            <a:off x="228600" y="902889"/>
            <a:ext cx="8839200" cy="4888311"/>
          </a:xfrm>
        </p:spPr>
        <p:txBody>
          <a:bodyPr/>
          <a:lstStyle/>
          <a:p>
            <a:pPr marL="0" marR="0" indent="0">
              <a:spcBef>
                <a:spcPts val="0"/>
              </a:spcBef>
              <a:buNone/>
            </a:pPr>
            <a:r>
              <a:rPr lang="en-US" sz="1600" b="1" dirty="0">
                <a:effectLst/>
                <a:latin typeface="Arial" panose="020B0604020202020204" pitchFamily="34" charset="0"/>
                <a:ea typeface="Calibri" panose="020F0502020204030204" pitchFamily="34" charset="0"/>
              </a:rPr>
              <a:t>NOTICE DATE:</a:t>
            </a:r>
            <a:r>
              <a:rPr lang="en-US" sz="1600" dirty="0">
                <a:effectLst/>
                <a:latin typeface="Arial" panose="020B0604020202020204" pitchFamily="34" charset="0"/>
                <a:ea typeface="Calibri" panose="020F0502020204030204" pitchFamily="34" charset="0"/>
              </a:rPr>
              <a:t>  August 9, 2021</a:t>
            </a:r>
            <a:endParaRPr lang="en-US" sz="1600" dirty="0">
              <a:effectLst/>
              <a:latin typeface="Calibri" panose="020F0502020204030204" pitchFamily="34" charset="0"/>
              <a:ea typeface="Calibri" panose="020F0502020204030204" pitchFamily="34" charset="0"/>
            </a:endParaRPr>
          </a:p>
          <a:p>
            <a:pPr marL="0" marR="0" indent="0">
              <a:spcBef>
                <a:spcPts val="0"/>
              </a:spcBef>
              <a:buNone/>
            </a:pPr>
            <a:r>
              <a:rPr lang="en-US" sz="1600" b="1" dirty="0">
                <a:effectLst/>
                <a:latin typeface="Arial" panose="020B0604020202020204" pitchFamily="34" charset="0"/>
                <a:ea typeface="Calibri" panose="020F0502020204030204" pitchFamily="34" charset="0"/>
              </a:rPr>
              <a:t>NOTICE TYPE:</a:t>
            </a:r>
            <a:r>
              <a:rPr lang="en-US" sz="1600" dirty="0">
                <a:effectLst/>
                <a:latin typeface="Arial" panose="020B0604020202020204" pitchFamily="34" charset="0"/>
                <a:ea typeface="Calibri" panose="020F0502020204030204" pitchFamily="34" charset="0"/>
              </a:rPr>
              <a:t> M-A092619-02 Operations</a:t>
            </a:r>
            <a:endParaRPr lang="en-US" sz="1600" dirty="0">
              <a:effectLst/>
              <a:latin typeface="Calibri" panose="020F0502020204030204" pitchFamily="34" charset="0"/>
              <a:ea typeface="Calibri" panose="020F0502020204030204" pitchFamily="34" charset="0"/>
            </a:endParaRPr>
          </a:p>
          <a:p>
            <a:pPr marL="0" marR="0" indent="0">
              <a:spcBef>
                <a:spcPts val="0"/>
              </a:spcBef>
              <a:buNone/>
            </a:pPr>
            <a:r>
              <a:rPr lang="en-US" sz="1600" b="1" dirty="0">
                <a:effectLst/>
                <a:latin typeface="Arial" panose="020B0604020202020204" pitchFamily="34" charset="0"/>
                <a:ea typeface="Calibri" panose="020F0502020204030204" pitchFamily="34" charset="0"/>
              </a:rPr>
              <a:t>SHORT DESCRIPTION:</a:t>
            </a:r>
            <a:r>
              <a:rPr lang="en-US" sz="1600" dirty="0">
                <a:effectLst/>
                <a:latin typeface="Arial" panose="020B0604020202020204" pitchFamily="34" charset="0"/>
                <a:ea typeface="Calibri" panose="020F0502020204030204" pitchFamily="34" charset="0"/>
              </a:rPr>
              <a:t> Notice Regarding Anticipated Date For Lifting DGR/DESR Moratorium</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1200"/>
              </a:spcAft>
              <a:buNone/>
            </a:pPr>
            <a:r>
              <a:rPr lang="en-US" sz="1600" b="1" dirty="0">
                <a:effectLst/>
                <a:latin typeface="Arial" panose="020B0604020202020204" pitchFamily="34" charset="0"/>
                <a:ea typeface="Calibri" panose="020F0502020204030204" pitchFamily="34" charset="0"/>
              </a:rPr>
              <a:t>LONG DESCRIPTION:</a:t>
            </a:r>
            <a:r>
              <a:rPr lang="en-US" sz="1600" dirty="0">
                <a:effectLst/>
                <a:latin typeface="Arial" panose="020B0604020202020204" pitchFamily="34" charset="0"/>
                <a:ea typeface="Calibri" panose="020F0502020204030204" pitchFamily="34" charset="0"/>
              </a:rPr>
              <a:t>  On September 26, 2019, ERCOT issued a Market Notice announcing a moratorium on the interconnection of Distribution Generation Resources (DGRs) </a:t>
            </a:r>
            <a:r>
              <a:rPr lang="en-US" sz="1600" dirty="0">
                <a:latin typeface="Arial" panose="020B0604020202020204" pitchFamily="34" charset="0"/>
                <a:ea typeface="Calibri" panose="020F0502020204030204" pitchFamily="34" charset="0"/>
              </a:rPr>
              <a:t>… </a:t>
            </a:r>
            <a:r>
              <a:rPr lang="en-US" sz="1600" dirty="0">
                <a:effectLst/>
                <a:latin typeface="Arial" panose="020B0604020202020204" pitchFamily="34" charset="0"/>
                <a:ea typeface="Calibri" panose="020F0502020204030204" pitchFamily="34" charset="0"/>
              </a:rPr>
              <a:t>That Market Notice indicated that the moratorium would apply until the revisions to ERCOT rules necessary to address these risks are approved and implemented. </a:t>
            </a:r>
          </a:p>
          <a:p>
            <a:pPr marL="0" marR="0" indent="0">
              <a:spcBef>
                <a:spcPts val="0"/>
              </a:spcBef>
              <a:spcAft>
                <a:spcPts val="1200"/>
              </a:spcAft>
              <a:buNone/>
            </a:pPr>
            <a:r>
              <a:rPr lang="en-US" sz="1600" dirty="0">
                <a:effectLst/>
                <a:latin typeface="Arial" panose="020B0604020202020204" pitchFamily="34" charset="0"/>
                <a:ea typeface="Calibri" panose="020F0502020204030204" pitchFamily="34" charset="0"/>
              </a:rPr>
              <a:t>ERCOT currently expects that the system changes needed to allow DGRs and DESRs to register with ERCOT through the Resource Integration and Ongoing Operations (RIOO) application will be implemented on January 4, 2022. </a:t>
            </a:r>
          </a:p>
          <a:p>
            <a:pPr marL="0" marR="0" indent="0">
              <a:spcBef>
                <a:spcPts val="0"/>
              </a:spcBef>
              <a:spcAft>
                <a:spcPts val="1200"/>
              </a:spcAft>
              <a:buNone/>
            </a:pPr>
            <a:r>
              <a:rPr lang="en-US" sz="1600" dirty="0">
                <a:effectLst/>
                <a:latin typeface="Arial" panose="020B0604020202020204" pitchFamily="34" charset="0"/>
                <a:ea typeface="Calibri" panose="020F0502020204030204" pitchFamily="34" charset="0"/>
              </a:rPr>
              <a:t>Additionally, ERCOT expects that system changes necessary to allow DGRs and DESRs to be integrated into ERCOT’s EMS will be implemented with Release R1 in February 2022—well in advance of the model-load dates that would be permissible with a January 4, 2022 registration date.  </a:t>
            </a:r>
          </a:p>
          <a:p>
            <a:pPr marL="0" marR="0" indent="0">
              <a:spcBef>
                <a:spcPts val="0"/>
              </a:spcBef>
              <a:spcAft>
                <a:spcPts val="1200"/>
              </a:spcAft>
              <a:buNone/>
            </a:pPr>
            <a:r>
              <a:rPr lang="en-US" sz="1600" dirty="0">
                <a:effectLst/>
                <a:latin typeface="Arial" panose="020B0604020202020204" pitchFamily="34" charset="0"/>
                <a:ea typeface="Calibri" panose="020F0502020204030204" pitchFamily="34" charset="0"/>
              </a:rPr>
              <a:t>Consequently, ERCOT anticipates that it will lift the moratorium on DGRs and DESRs beginning January 4, 2022. </a:t>
            </a:r>
            <a:endParaRPr lang="en-US" sz="16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6D60CA8E-FA59-4E99-B6F6-547BD6F3C3C0}"/>
              </a:ext>
            </a:extLst>
          </p:cNvPr>
          <p:cNvSpPr>
            <a:spLocks noGrp="1"/>
          </p:cNvSpPr>
          <p:nvPr>
            <p:ph type="sldNum" sz="quarter" idx="4"/>
          </p:nvPr>
        </p:nvSpPr>
        <p:spPr/>
        <p:txBody>
          <a:bodyPr/>
          <a:lstStyle/>
          <a:p>
            <a:fld id="{1D93BD3E-1E9A-4970-A6F7-E7AC52762E0C}" type="slidenum">
              <a:rPr lang="en-US" smtClean="0"/>
              <a:pPr/>
              <a:t>3</a:t>
            </a:fld>
            <a:endParaRPr lang="en-US"/>
          </a:p>
        </p:txBody>
      </p:sp>
      <p:sp>
        <p:nvSpPr>
          <p:cNvPr id="5" name="TextBox 4">
            <a:extLst>
              <a:ext uri="{FF2B5EF4-FFF2-40B4-BE49-F238E27FC236}">
                <a16:creationId xmlns:a16="http://schemas.microsoft.com/office/drawing/2014/main" id="{579F8D19-3E38-4CE6-AD9D-0F883B4BB98E}"/>
              </a:ext>
            </a:extLst>
          </p:cNvPr>
          <p:cNvSpPr txBox="1"/>
          <p:nvPr/>
        </p:nvSpPr>
        <p:spPr>
          <a:xfrm>
            <a:off x="228600" y="5514201"/>
            <a:ext cx="8915400" cy="307777"/>
          </a:xfrm>
          <a:prstGeom prst="rect">
            <a:avLst/>
          </a:prstGeom>
          <a:noFill/>
        </p:spPr>
        <p:txBody>
          <a:bodyPr wrap="square" rtlCol="0">
            <a:spAutoFit/>
          </a:bodyPr>
          <a:lstStyle/>
          <a:p>
            <a:r>
              <a:rPr lang="en-US" sz="1400" dirty="0"/>
              <a:t>Full market notice can be found here:  </a:t>
            </a:r>
            <a:r>
              <a:rPr lang="en-US" sz="1400" dirty="0">
                <a:hlinkClick r:id="rId2"/>
              </a:rPr>
              <a:t>http://www.ercot.com/services/comm/mkt_notices/archives/5988</a:t>
            </a:r>
            <a:r>
              <a:rPr lang="en-US" sz="1400" dirty="0"/>
              <a:t> </a:t>
            </a:r>
          </a:p>
        </p:txBody>
      </p:sp>
    </p:spTree>
    <p:extLst>
      <p:ext uri="{BB962C8B-B14F-4D97-AF65-F5344CB8AC3E}">
        <p14:creationId xmlns:p14="http://schemas.microsoft.com/office/powerpoint/2010/main" val="239097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97EEC-2B31-4FFC-942C-60935DF20F22}"/>
              </a:ext>
            </a:extLst>
          </p:cNvPr>
          <p:cNvSpPr>
            <a:spLocks noGrp="1"/>
          </p:cNvSpPr>
          <p:nvPr>
            <p:ph type="title"/>
          </p:nvPr>
        </p:nvSpPr>
        <p:spPr/>
        <p:txBody>
          <a:bodyPr/>
          <a:lstStyle/>
          <a:p>
            <a:r>
              <a:rPr lang="en-US" dirty="0"/>
              <a:t>DGR timeline</a:t>
            </a:r>
          </a:p>
        </p:txBody>
      </p:sp>
      <p:sp>
        <p:nvSpPr>
          <p:cNvPr id="4" name="Slide Number Placeholder 3">
            <a:extLst>
              <a:ext uri="{FF2B5EF4-FFF2-40B4-BE49-F238E27FC236}">
                <a16:creationId xmlns:a16="http://schemas.microsoft.com/office/drawing/2014/main" id="{FBF30911-6A8A-4260-932B-0A792D6069AF}"/>
              </a:ext>
            </a:extLst>
          </p:cNvPr>
          <p:cNvSpPr>
            <a:spLocks noGrp="1"/>
          </p:cNvSpPr>
          <p:nvPr>
            <p:ph type="sldNum" sz="quarter" idx="4"/>
          </p:nvPr>
        </p:nvSpPr>
        <p:spPr/>
        <p:txBody>
          <a:bodyPr/>
          <a:lstStyle/>
          <a:p>
            <a:fld id="{1D93BD3E-1E9A-4970-A6F7-E7AC52762E0C}" type="slidenum">
              <a:rPr lang="en-US" smtClean="0"/>
              <a:pPr/>
              <a:t>4</a:t>
            </a:fld>
            <a:endParaRPr lang="en-US"/>
          </a:p>
        </p:txBody>
      </p:sp>
      <p:pic>
        <p:nvPicPr>
          <p:cNvPr id="7" name="Picture 6">
            <a:extLst>
              <a:ext uri="{FF2B5EF4-FFF2-40B4-BE49-F238E27FC236}">
                <a16:creationId xmlns:a16="http://schemas.microsoft.com/office/drawing/2014/main" id="{98DABEC8-B0CC-4885-991A-95540CD4EA68}"/>
              </a:ext>
            </a:extLst>
          </p:cNvPr>
          <p:cNvPicPr>
            <a:picLocks noChangeAspect="1"/>
          </p:cNvPicPr>
          <p:nvPr/>
        </p:nvPicPr>
        <p:blipFill>
          <a:blip r:embed="rId2"/>
          <a:stretch>
            <a:fillRect/>
          </a:stretch>
        </p:blipFill>
        <p:spPr>
          <a:xfrm>
            <a:off x="180975" y="1862137"/>
            <a:ext cx="8782050" cy="3133725"/>
          </a:xfrm>
          <a:prstGeom prst="rect">
            <a:avLst/>
          </a:prstGeom>
        </p:spPr>
      </p:pic>
    </p:spTree>
    <p:extLst>
      <p:ext uri="{BB962C8B-B14F-4D97-AF65-F5344CB8AC3E}">
        <p14:creationId xmlns:p14="http://schemas.microsoft.com/office/powerpoint/2010/main" val="2700407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870C-1160-48B3-BEF9-2B790F305344}"/>
              </a:ext>
            </a:extLst>
          </p:cNvPr>
          <p:cNvSpPr>
            <a:spLocks noGrp="1"/>
          </p:cNvSpPr>
          <p:nvPr>
            <p:ph type="title"/>
          </p:nvPr>
        </p:nvSpPr>
        <p:spPr/>
        <p:txBody>
          <a:bodyPr/>
          <a:lstStyle/>
          <a:p>
            <a:r>
              <a:rPr lang="en-US" dirty="0"/>
              <a:t>EMS and MMS system changes R-1</a:t>
            </a:r>
          </a:p>
        </p:txBody>
      </p:sp>
      <p:sp>
        <p:nvSpPr>
          <p:cNvPr id="4" name="Slide Number Placeholder 3">
            <a:extLst>
              <a:ext uri="{FF2B5EF4-FFF2-40B4-BE49-F238E27FC236}">
                <a16:creationId xmlns:a16="http://schemas.microsoft.com/office/drawing/2014/main" id="{86A43DA5-FE2B-4A6C-8614-87D8242B89C0}"/>
              </a:ext>
            </a:extLst>
          </p:cNvPr>
          <p:cNvSpPr>
            <a:spLocks noGrp="1"/>
          </p:cNvSpPr>
          <p:nvPr>
            <p:ph type="sldNum" sz="quarter" idx="4"/>
          </p:nvPr>
        </p:nvSpPr>
        <p:spPr/>
        <p:txBody>
          <a:bodyPr/>
          <a:lstStyle/>
          <a:p>
            <a:fld id="{1D93BD3E-1E9A-4970-A6F7-E7AC52762E0C}" type="slidenum">
              <a:rPr lang="en-US" smtClean="0"/>
              <a:pPr/>
              <a:t>5</a:t>
            </a:fld>
            <a:endParaRPr lang="en-US"/>
          </a:p>
        </p:txBody>
      </p:sp>
      <p:sp>
        <p:nvSpPr>
          <p:cNvPr id="5" name="Rectangle 2">
            <a:extLst>
              <a:ext uri="{FF2B5EF4-FFF2-40B4-BE49-F238E27FC236}">
                <a16:creationId xmlns:a16="http://schemas.microsoft.com/office/drawing/2014/main" id="{1C565C92-E2F9-48E1-AD61-CE41E899259C}"/>
              </a:ext>
            </a:extLst>
          </p:cNvPr>
          <p:cNvSpPr>
            <a:spLocks noChangeArrowheads="1"/>
          </p:cNvSpPr>
          <p:nvPr/>
        </p:nvSpPr>
        <p:spPr bwMode="auto">
          <a:xfrm>
            <a:off x="82296" y="381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15B5ECD1-7962-4103-9F24-8C2E7FFCE1FC}"/>
              </a:ext>
            </a:extLst>
          </p:cNvPr>
          <p:cNvSpPr>
            <a:spLocks noChangeArrowheads="1"/>
          </p:cNvSpPr>
          <p:nvPr/>
        </p:nvSpPr>
        <p:spPr bwMode="auto">
          <a:xfrm>
            <a:off x="2286000" y="35291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a:extLst>
              <a:ext uri="{FF2B5EF4-FFF2-40B4-BE49-F238E27FC236}">
                <a16:creationId xmlns:a16="http://schemas.microsoft.com/office/drawing/2014/main" id="{078A639F-8117-493E-9C8E-B5E3D42160E2}"/>
              </a:ext>
            </a:extLst>
          </p:cNvPr>
          <p:cNvPicPr>
            <a:picLocks noChangeAspect="1"/>
          </p:cNvPicPr>
          <p:nvPr/>
        </p:nvPicPr>
        <p:blipFill>
          <a:blip r:embed="rId2"/>
          <a:stretch>
            <a:fillRect/>
          </a:stretch>
        </p:blipFill>
        <p:spPr>
          <a:xfrm>
            <a:off x="304800" y="1066800"/>
            <a:ext cx="5638800" cy="3792272"/>
          </a:xfrm>
          <a:prstGeom prst="rect">
            <a:avLst/>
          </a:prstGeom>
        </p:spPr>
      </p:pic>
      <p:pic>
        <p:nvPicPr>
          <p:cNvPr id="26" name="Picture 25">
            <a:extLst>
              <a:ext uri="{FF2B5EF4-FFF2-40B4-BE49-F238E27FC236}">
                <a16:creationId xmlns:a16="http://schemas.microsoft.com/office/drawing/2014/main" id="{8326CFBB-D061-4D96-8DBF-E734168680B0}"/>
              </a:ext>
            </a:extLst>
          </p:cNvPr>
          <p:cNvPicPr>
            <a:picLocks noChangeAspect="1"/>
          </p:cNvPicPr>
          <p:nvPr/>
        </p:nvPicPr>
        <p:blipFill>
          <a:blip r:embed="rId3"/>
          <a:stretch>
            <a:fillRect/>
          </a:stretch>
        </p:blipFill>
        <p:spPr>
          <a:xfrm>
            <a:off x="4114800" y="3944068"/>
            <a:ext cx="4724400" cy="2431002"/>
          </a:xfrm>
          <a:prstGeom prst="rect">
            <a:avLst/>
          </a:prstGeom>
        </p:spPr>
      </p:pic>
    </p:spTree>
    <p:extLst>
      <p:ext uri="{BB962C8B-B14F-4D97-AF65-F5344CB8AC3E}">
        <p14:creationId xmlns:p14="http://schemas.microsoft.com/office/powerpoint/2010/main" val="243935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9081A-EFD9-4AEE-9183-97A7E7BC9A34}"/>
              </a:ext>
            </a:extLst>
          </p:cNvPr>
          <p:cNvSpPr>
            <a:spLocks noGrp="1"/>
          </p:cNvSpPr>
          <p:nvPr>
            <p:ph type="title"/>
          </p:nvPr>
        </p:nvSpPr>
        <p:spPr/>
        <p:txBody>
          <a:bodyPr/>
          <a:lstStyle/>
          <a:p>
            <a:r>
              <a:rPr lang="en-US" dirty="0"/>
              <a:t>Summary of NPRR-1016 Changes</a:t>
            </a:r>
          </a:p>
        </p:txBody>
      </p:sp>
      <p:sp>
        <p:nvSpPr>
          <p:cNvPr id="4" name="Slide Number Placeholder 3">
            <a:extLst>
              <a:ext uri="{FF2B5EF4-FFF2-40B4-BE49-F238E27FC236}">
                <a16:creationId xmlns:a16="http://schemas.microsoft.com/office/drawing/2014/main" id="{D9D123BC-B6FC-48F0-9013-F329A13D2C6D}"/>
              </a:ext>
            </a:extLst>
          </p:cNvPr>
          <p:cNvSpPr>
            <a:spLocks noGrp="1"/>
          </p:cNvSpPr>
          <p:nvPr>
            <p:ph type="sldNum" sz="quarter" idx="4"/>
          </p:nvPr>
        </p:nvSpPr>
        <p:spPr/>
        <p:txBody>
          <a:bodyPr/>
          <a:lstStyle/>
          <a:p>
            <a:fld id="{1D93BD3E-1E9A-4970-A6F7-E7AC52762E0C}" type="slidenum">
              <a:rPr lang="en-US" smtClean="0"/>
              <a:pPr/>
              <a:t>6</a:t>
            </a:fld>
            <a:endParaRPr lang="en-US"/>
          </a:p>
        </p:txBody>
      </p:sp>
      <p:sp>
        <p:nvSpPr>
          <p:cNvPr id="5" name="TextBox 4">
            <a:extLst>
              <a:ext uri="{FF2B5EF4-FFF2-40B4-BE49-F238E27FC236}">
                <a16:creationId xmlns:a16="http://schemas.microsoft.com/office/drawing/2014/main" id="{F0CF2AB9-57B4-42CC-9D91-1D9047EF401C}"/>
              </a:ext>
            </a:extLst>
          </p:cNvPr>
          <p:cNvSpPr txBox="1"/>
          <p:nvPr/>
        </p:nvSpPr>
        <p:spPr>
          <a:xfrm>
            <a:off x="303835" y="5886481"/>
            <a:ext cx="8458201" cy="276999"/>
          </a:xfrm>
          <a:prstGeom prst="rect">
            <a:avLst/>
          </a:prstGeom>
          <a:noFill/>
        </p:spPr>
        <p:txBody>
          <a:bodyPr wrap="square" rtlCol="0">
            <a:spAutoFit/>
          </a:bodyPr>
          <a:lstStyle/>
          <a:p>
            <a:r>
              <a:rPr lang="en-US" sz="1200" dirty="0">
                <a:hlinkClick r:id="rId2"/>
              </a:rPr>
              <a:t>http://www.ercot.com/content/wcm/key_documents_lists/199883/DGR_workshop_4_NPRR_and_NOGRR_v1_nb2.pptx</a:t>
            </a:r>
            <a:endParaRPr lang="en-US" sz="1200" dirty="0"/>
          </a:p>
        </p:txBody>
      </p:sp>
      <p:sp>
        <p:nvSpPr>
          <p:cNvPr id="6" name="Content Placeholder 2">
            <a:extLst>
              <a:ext uri="{FF2B5EF4-FFF2-40B4-BE49-F238E27FC236}">
                <a16:creationId xmlns:a16="http://schemas.microsoft.com/office/drawing/2014/main" id="{7C1BC92C-B500-4DDE-892D-35A08A6D49F5}"/>
              </a:ext>
            </a:extLst>
          </p:cNvPr>
          <p:cNvSpPr>
            <a:spLocks noGrp="1"/>
          </p:cNvSpPr>
          <p:nvPr>
            <p:ph idx="1"/>
          </p:nvPr>
        </p:nvSpPr>
        <p:spPr>
          <a:xfrm>
            <a:off x="265735" y="876194"/>
            <a:ext cx="8534400" cy="4876800"/>
          </a:xfrm>
        </p:spPr>
        <p:txBody>
          <a:bodyPr/>
          <a:lstStyle/>
          <a:p>
            <a:pPr>
              <a:lnSpc>
                <a:spcPct val="150000"/>
              </a:lnSpc>
            </a:pPr>
            <a:r>
              <a:rPr lang="en-US" sz="2000" dirty="0"/>
              <a:t>Revised Revision Description for interim process</a:t>
            </a:r>
          </a:p>
          <a:p>
            <a:pPr>
              <a:lnSpc>
                <a:spcPct val="150000"/>
              </a:lnSpc>
            </a:pPr>
            <a:r>
              <a:rPr lang="en-US" sz="2000" dirty="0"/>
              <a:t>Revised Section 2 definition of DGR/DESR for 1 MW minimum</a:t>
            </a:r>
          </a:p>
          <a:p>
            <a:pPr>
              <a:lnSpc>
                <a:spcPct val="150000"/>
              </a:lnSpc>
            </a:pPr>
            <a:r>
              <a:rPr lang="en-US" sz="2000" dirty="0"/>
              <a:t>Revised Section 3 language:</a:t>
            </a:r>
          </a:p>
          <a:p>
            <a:pPr lvl="1">
              <a:lnSpc>
                <a:spcPct val="150000"/>
              </a:lnSpc>
            </a:pPr>
            <a:r>
              <a:rPr lang="en-US" sz="1800" dirty="0"/>
              <a:t>Identifying Outage reporting requirements</a:t>
            </a:r>
          </a:p>
          <a:p>
            <a:pPr lvl="1">
              <a:lnSpc>
                <a:spcPct val="150000"/>
              </a:lnSpc>
            </a:pPr>
            <a:r>
              <a:rPr lang="en-US" sz="1800" dirty="0"/>
              <a:t>Clarifying VSS requirements</a:t>
            </a:r>
          </a:p>
          <a:p>
            <a:pPr lvl="1">
              <a:lnSpc>
                <a:spcPct val="150000"/>
              </a:lnSpc>
              <a:spcBef>
                <a:spcPts val="380"/>
              </a:spcBef>
            </a:pPr>
            <a:r>
              <a:rPr lang="en-US" sz="1800" dirty="0"/>
              <a:t>Representing the DGR in the ERCOT Network model.</a:t>
            </a:r>
          </a:p>
          <a:p>
            <a:pPr lvl="1">
              <a:lnSpc>
                <a:spcPct val="150000"/>
              </a:lnSpc>
              <a:spcBef>
                <a:spcPts val="380"/>
              </a:spcBef>
            </a:pPr>
            <a:r>
              <a:rPr lang="en-US" sz="1800" dirty="0"/>
              <a:t>Clarifying Load Shed and system change reporting</a:t>
            </a:r>
          </a:p>
          <a:p>
            <a:pPr>
              <a:lnSpc>
                <a:spcPct val="150000"/>
              </a:lnSpc>
            </a:pPr>
            <a:r>
              <a:rPr lang="en-US" sz="2000" dirty="0"/>
              <a:t>Update Section 16.5 language regarding registration</a:t>
            </a:r>
            <a:endParaRPr lang="en-US" sz="2000" dirty="0">
              <a:solidFill>
                <a:schemeClr val="tx2"/>
              </a:solidFill>
            </a:endParaRPr>
          </a:p>
          <a:p>
            <a:r>
              <a:rPr lang="en-US" sz="2000" dirty="0"/>
              <a:t>TBD: Potential language in Section 6.5.1.1 addressing limited scope of ERCOT’s authority over the distribution system and Distribution Service Providers</a:t>
            </a:r>
            <a:endParaRPr lang="en-US" sz="2000" dirty="0">
              <a:solidFill>
                <a:schemeClr val="tx2"/>
              </a:solidFill>
            </a:endParaRPr>
          </a:p>
        </p:txBody>
      </p:sp>
    </p:spTree>
    <p:extLst>
      <p:ext uri="{BB962C8B-B14F-4D97-AF65-F5344CB8AC3E}">
        <p14:creationId xmlns:p14="http://schemas.microsoft.com/office/powerpoint/2010/main" val="927937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77F7-85F6-4E50-818A-1B6C61465D89}"/>
              </a:ext>
            </a:extLst>
          </p:cNvPr>
          <p:cNvSpPr>
            <a:spLocks noGrp="1"/>
          </p:cNvSpPr>
          <p:nvPr>
            <p:ph type="title"/>
          </p:nvPr>
        </p:nvSpPr>
        <p:spPr/>
        <p:txBody>
          <a:bodyPr/>
          <a:lstStyle/>
          <a:p>
            <a:r>
              <a:rPr lang="en-US" dirty="0"/>
              <a:t>Summary of NOGRR-212 Changes</a:t>
            </a:r>
          </a:p>
        </p:txBody>
      </p:sp>
      <p:sp>
        <p:nvSpPr>
          <p:cNvPr id="4" name="Slide Number Placeholder 3">
            <a:extLst>
              <a:ext uri="{FF2B5EF4-FFF2-40B4-BE49-F238E27FC236}">
                <a16:creationId xmlns:a16="http://schemas.microsoft.com/office/drawing/2014/main" id="{B4D962BF-34F8-4B20-A192-81BFA84FF210}"/>
              </a:ext>
            </a:extLst>
          </p:cNvPr>
          <p:cNvSpPr>
            <a:spLocks noGrp="1"/>
          </p:cNvSpPr>
          <p:nvPr>
            <p:ph type="sldNum" sz="quarter" idx="4"/>
          </p:nvPr>
        </p:nvSpPr>
        <p:spPr/>
        <p:txBody>
          <a:bodyPr/>
          <a:lstStyle/>
          <a:p>
            <a:fld id="{1D93BD3E-1E9A-4970-A6F7-E7AC52762E0C}" type="slidenum">
              <a:rPr lang="en-US" smtClean="0"/>
              <a:pPr/>
              <a:t>7</a:t>
            </a:fld>
            <a:endParaRPr lang="en-US"/>
          </a:p>
        </p:txBody>
      </p:sp>
      <p:sp>
        <p:nvSpPr>
          <p:cNvPr id="5" name="Content Placeholder 2">
            <a:extLst>
              <a:ext uri="{FF2B5EF4-FFF2-40B4-BE49-F238E27FC236}">
                <a16:creationId xmlns:a16="http://schemas.microsoft.com/office/drawing/2014/main" id="{D0372307-E3C0-4D8F-BF1E-837E858A3915}"/>
              </a:ext>
            </a:extLst>
          </p:cNvPr>
          <p:cNvSpPr txBox="1">
            <a:spLocks/>
          </p:cNvSpPr>
          <p:nvPr/>
        </p:nvSpPr>
        <p:spPr>
          <a:xfrm>
            <a:off x="381000" y="1025435"/>
            <a:ext cx="8534400" cy="5334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sz="2400" dirty="0"/>
              <a:t>Section 2 clarifying requirements for DGR/DESR</a:t>
            </a:r>
          </a:p>
          <a:p>
            <a:pPr lvl="1">
              <a:spcBef>
                <a:spcPts val="0"/>
              </a:spcBef>
            </a:pPr>
            <a:r>
              <a:rPr lang="en-US" sz="2200" dirty="0"/>
              <a:t>Apply to Resources connected to the ERCOT System</a:t>
            </a:r>
          </a:p>
          <a:p>
            <a:pPr lvl="1">
              <a:spcBef>
                <a:spcPts val="0"/>
              </a:spcBef>
            </a:pPr>
            <a:r>
              <a:rPr lang="en-US" sz="2200" dirty="0"/>
              <a:t>Must have “governor” in service</a:t>
            </a:r>
          </a:p>
          <a:p>
            <a:pPr lvl="1">
              <a:spcBef>
                <a:spcPts val="0"/>
              </a:spcBef>
            </a:pPr>
            <a:r>
              <a:rPr lang="en-US" sz="2200" dirty="0"/>
              <a:t>Disconnection per DSP requirements</a:t>
            </a:r>
          </a:p>
          <a:p>
            <a:pPr lvl="1">
              <a:spcBef>
                <a:spcPts val="0"/>
              </a:spcBef>
            </a:pPr>
            <a:r>
              <a:rPr lang="en-US" sz="2200" dirty="0"/>
              <a:t>Should not be connected to Load shed circuits</a:t>
            </a:r>
          </a:p>
          <a:p>
            <a:pPr lvl="1">
              <a:spcBef>
                <a:spcPts val="0"/>
              </a:spcBef>
            </a:pPr>
            <a:r>
              <a:rPr lang="en-US" sz="2200" dirty="0"/>
              <a:t>Creating Frequency ride-through (FRT) requirements</a:t>
            </a:r>
          </a:p>
          <a:p>
            <a:pPr lvl="2">
              <a:spcBef>
                <a:spcPts val="0"/>
              </a:spcBef>
            </a:pPr>
            <a:r>
              <a:rPr lang="en-US" sz="2000" dirty="0"/>
              <a:t>IEEE 1547-2018</a:t>
            </a:r>
          </a:p>
          <a:p>
            <a:pPr lvl="2">
              <a:spcBef>
                <a:spcPts val="0"/>
              </a:spcBef>
            </a:pPr>
            <a:r>
              <a:rPr lang="en-US" sz="2000" dirty="0"/>
              <a:t>Grandfathering exemption</a:t>
            </a:r>
          </a:p>
          <a:p>
            <a:pPr lvl="1">
              <a:spcBef>
                <a:spcPts val="0"/>
              </a:spcBef>
            </a:pPr>
            <a:r>
              <a:rPr lang="en-US" sz="2200" dirty="0"/>
              <a:t>Creating Voltage ride-through (VRT) requirements</a:t>
            </a:r>
          </a:p>
          <a:p>
            <a:pPr lvl="2">
              <a:spcBef>
                <a:spcPts val="0"/>
              </a:spcBef>
            </a:pPr>
            <a:r>
              <a:rPr lang="en-US" sz="2000" dirty="0"/>
              <a:t>IEEE1547-2018</a:t>
            </a:r>
          </a:p>
          <a:p>
            <a:pPr lvl="3">
              <a:spcBef>
                <a:spcPts val="0"/>
              </a:spcBef>
            </a:pPr>
            <a:r>
              <a:rPr lang="en-US" sz="1900" dirty="0"/>
              <a:t>Synchronous Cat 1</a:t>
            </a:r>
          </a:p>
          <a:p>
            <a:pPr lvl="3">
              <a:spcBef>
                <a:spcPts val="0"/>
              </a:spcBef>
            </a:pPr>
            <a:r>
              <a:rPr lang="en-US" sz="1900" dirty="0"/>
              <a:t>Inverter-based Cat III</a:t>
            </a:r>
          </a:p>
          <a:p>
            <a:pPr lvl="2">
              <a:spcBef>
                <a:spcPts val="0"/>
              </a:spcBef>
            </a:pPr>
            <a:r>
              <a:rPr lang="en-US" sz="2000" dirty="0"/>
              <a:t>Grandfathering exemption</a:t>
            </a:r>
          </a:p>
          <a:p>
            <a:pPr>
              <a:lnSpc>
                <a:spcPct val="150000"/>
              </a:lnSpc>
            </a:pPr>
            <a:r>
              <a:rPr lang="en-US" sz="2400" dirty="0"/>
              <a:t>Section 6 Clarifying exemption from Load shed</a:t>
            </a:r>
          </a:p>
          <a:p>
            <a:pPr lvl="1">
              <a:lnSpc>
                <a:spcPct val="150000"/>
              </a:lnSpc>
            </a:pPr>
            <a:endParaRPr lang="en-US" sz="2000" dirty="0"/>
          </a:p>
        </p:txBody>
      </p:sp>
      <p:sp>
        <p:nvSpPr>
          <p:cNvPr id="6" name="TextBox 5">
            <a:extLst>
              <a:ext uri="{FF2B5EF4-FFF2-40B4-BE49-F238E27FC236}">
                <a16:creationId xmlns:a16="http://schemas.microsoft.com/office/drawing/2014/main" id="{680DD4D4-2662-47C9-B8E7-7FBBEA7C0539}"/>
              </a:ext>
            </a:extLst>
          </p:cNvPr>
          <p:cNvSpPr txBox="1"/>
          <p:nvPr/>
        </p:nvSpPr>
        <p:spPr>
          <a:xfrm>
            <a:off x="303835" y="5886481"/>
            <a:ext cx="8458201" cy="276999"/>
          </a:xfrm>
          <a:prstGeom prst="rect">
            <a:avLst/>
          </a:prstGeom>
          <a:noFill/>
        </p:spPr>
        <p:txBody>
          <a:bodyPr wrap="square" rtlCol="0">
            <a:spAutoFit/>
          </a:bodyPr>
          <a:lstStyle/>
          <a:p>
            <a:r>
              <a:rPr lang="en-US" sz="1200" dirty="0">
                <a:hlinkClick r:id="rId2"/>
              </a:rPr>
              <a:t>http://www.ercot.com/content/wcm/key_documents_lists/199883/DGR_workshop_4_NPRR_and_NOGRR_v1_nb2.pptx</a:t>
            </a:r>
            <a:endParaRPr lang="en-US" sz="1200" dirty="0"/>
          </a:p>
        </p:txBody>
      </p:sp>
    </p:spTree>
    <p:extLst>
      <p:ext uri="{BB962C8B-B14F-4D97-AF65-F5344CB8AC3E}">
        <p14:creationId xmlns:p14="http://schemas.microsoft.com/office/powerpoint/2010/main" val="501746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E8BC-A8E6-4A2F-9696-E925AC91F2D0}"/>
              </a:ext>
            </a:extLst>
          </p:cNvPr>
          <p:cNvSpPr>
            <a:spLocks noGrp="1"/>
          </p:cNvSpPr>
          <p:nvPr>
            <p:ph type="title"/>
          </p:nvPr>
        </p:nvSpPr>
        <p:spPr/>
        <p:txBody>
          <a:bodyPr/>
          <a:lstStyle/>
          <a:p>
            <a:r>
              <a:rPr lang="en-US" dirty="0"/>
              <a:t>Summary of RRGRR-026 Changes</a:t>
            </a:r>
          </a:p>
        </p:txBody>
      </p:sp>
      <p:sp>
        <p:nvSpPr>
          <p:cNvPr id="4" name="Slide Number Placeholder 3">
            <a:extLst>
              <a:ext uri="{FF2B5EF4-FFF2-40B4-BE49-F238E27FC236}">
                <a16:creationId xmlns:a16="http://schemas.microsoft.com/office/drawing/2014/main" id="{45CE3234-4841-433A-B011-DCA07098C362}"/>
              </a:ext>
            </a:extLst>
          </p:cNvPr>
          <p:cNvSpPr>
            <a:spLocks noGrp="1"/>
          </p:cNvSpPr>
          <p:nvPr>
            <p:ph type="sldNum" sz="quarter" idx="4"/>
          </p:nvPr>
        </p:nvSpPr>
        <p:spPr/>
        <p:txBody>
          <a:bodyPr/>
          <a:lstStyle/>
          <a:p>
            <a:fld id="{1D93BD3E-1E9A-4970-A6F7-E7AC52762E0C}" type="slidenum">
              <a:rPr lang="en-US" smtClean="0"/>
              <a:pPr/>
              <a:t>8</a:t>
            </a:fld>
            <a:endParaRPr lang="en-US"/>
          </a:p>
        </p:txBody>
      </p:sp>
      <p:sp>
        <p:nvSpPr>
          <p:cNvPr id="5" name="TextBox 4">
            <a:extLst>
              <a:ext uri="{FF2B5EF4-FFF2-40B4-BE49-F238E27FC236}">
                <a16:creationId xmlns:a16="http://schemas.microsoft.com/office/drawing/2014/main" id="{68DE0E58-4C54-4E20-A0DC-22A7DED23DA3}"/>
              </a:ext>
            </a:extLst>
          </p:cNvPr>
          <p:cNvSpPr txBox="1"/>
          <p:nvPr/>
        </p:nvSpPr>
        <p:spPr>
          <a:xfrm>
            <a:off x="457200" y="1447800"/>
            <a:ext cx="7924800" cy="3139321"/>
          </a:xfrm>
          <a:prstGeom prst="rect">
            <a:avLst/>
          </a:prstGeom>
          <a:noFill/>
        </p:spPr>
        <p:txBody>
          <a:bodyPr wrap="square" rtlCol="0">
            <a:spAutoFit/>
          </a:bodyPr>
          <a:lstStyle/>
          <a:p>
            <a:r>
              <a:rPr lang="en-US" dirty="0"/>
              <a:t>RGRR026 simply</a:t>
            </a:r>
            <a:r>
              <a:rPr lang="en-US" sz="1800" dirty="0">
                <a:effectLst/>
                <a:latin typeface="Times New Roman" panose="02020603050405020304" pitchFamily="18" charset="0"/>
                <a:ea typeface="Times New Roman" panose="02020603050405020304" pitchFamily="18" charset="0"/>
              </a:rPr>
              <a:t> provides a new data field so that ERCOT systems (Market Management System (MMS), Energy Management System (EMS), etc.) can distinguish distribution-connected Resources from transmission-connected Resources</a:t>
            </a:r>
            <a:r>
              <a:rPr lang="en-US" dirty="0"/>
              <a:t> </a:t>
            </a:r>
          </a:p>
          <a:p>
            <a:endParaRPr lang="en-US" dirty="0"/>
          </a:p>
          <a:p>
            <a:r>
              <a:rPr lang="en-US" dirty="0"/>
              <a:t>This information is utilized during modeling so that the resource telemetry is appropriately used in the network model as defined in our “interim solution”</a:t>
            </a:r>
          </a:p>
          <a:p>
            <a:endParaRPr lang="en-US" dirty="0"/>
          </a:p>
          <a:p>
            <a:r>
              <a:rPr lang="en-US" dirty="0">
                <a:hlinkClick r:id="rId2"/>
              </a:rPr>
              <a:t>http://www.ercot.com/content/wcm/key_documents_lists/202920/PUBLIC_DGR_Interim_Solution_03242020.pptx</a:t>
            </a:r>
            <a:endParaRPr lang="en-US" dirty="0"/>
          </a:p>
          <a:p>
            <a:endParaRPr lang="en-US" dirty="0"/>
          </a:p>
        </p:txBody>
      </p:sp>
    </p:spTree>
    <p:extLst>
      <p:ext uri="{BB962C8B-B14F-4D97-AF65-F5344CB8AC3E}">
        <p14:creationId xmlns:p14="http://schemas.microsoft.com/office/powerpoint/2010/main" val="3768208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CD0E-30F2-4D9D-95D1-809E9AA78CEA}"/>
              </a:ext>
            </a:extLst>
          </p:cNvPr>
          <p:cNvSpPr>
            <a:spLocks noGrp="1"/>
          </p:cNvSpPr>
          <p:nvPr>
            <p:ph type="title"/>
          </p:nvPr>
        </p:nvSpPr>
        <p:spPr/>
        <p:txBody>
          <a:bodyPr/>
          <a:lstStyle/>
          <a:p>
            <a:r>
              <a:rPr lang="en-US" dirty="0"/>
              <a:t>DGR and SOG Process Combined - PGRR082</a:t>
            </a:r>
          </a:p>
        </p:txBody>
      </p:sp>
      <p:sp>
        <p:nvSpPr>
          <p:cNvPr id="4" name="Slide Number Placeholder 3">
            <a:extLst>
              <a:ext uri="{FF2B5EF4-FFF2-40B4-BE49-F238E27FC236}">
                <a16:creationId xmlns:a16="http://schemas.microsoft.com/office/drawing/2014/main" id="{CFED90CB-E140-4BAB-B94D-14E33B2C459C}"/>
              </a:ext>
            </a:extLst>
          </p:cNvPr>
          <p:cNvSpPr>
            <a:spLocks noGrp="1"/>
          </p:cNvSpPr>
          <p:nvPr>
            <p:ph type="sldNum" sz="quarter" idx="4"/>
          </p:nvPr>
        </p:nvSpPr>
        <p:spPr/>
        <p:txBody>
          <a:bodyPr/>
          <a:lstStyle/>
          <a:p>
            <a:fld id="{1D93BD3E-1E9A-4970-A6F7-E7AC52762E0C}" type="slidenum">
              <a:rPr lang="en-US" smtClean="0"/>
              <a:pPr/>
              <a:t>9</a:t>
            </a:fld>
            <a:endParaRPr lang="en-US"/>
          </a:p>
        </p:txBody>
      </p:sp>
      <p:sp>
        <p:nvSpPr>
          <p:cNvPr id="7" name="TextBox 6">
            <a:extLst>
              <a:ext uri="{FF2B5EF4-FFF2-40B4-BE49-F238E27FC236}">
                <a16:creationId xmlns:a16="http://schemas.microsoft.com/office/drawing/2014/main" id="{BCDA7179-786D-4244-8F39-2730926F1D15}"/>
              </a:ext>
            </a:extLst>
          </p:cNvPr>
          <p:cNvSpPr txBox="1"/>
          <p:nvPr/>
        </p:nvSpPr>
        <p:spPr>
          <a:xfrm>
            <a:off x="4038600" y="1025994"/>
            <a:ext cx="4642554" cy="1754326"/>
          </a:xfrm>
          <a:prstGeom prst="rect">
            <a:avLst/>
          </a:prstGeom>
          <a:noFill/>
        </p:spPr>
        <p:txBody>
          <a:bodyPr wrap="square" rtlCol="0">
            <a:spAutoFit/>
          </a:bodyPr>
          <a:lstStyle/>
          <a:p>
            <a:r>
              <a:rPr lang="en-US" dirty="0"/>
              <a:t>Note: This Small Gen process also includes Transmission Connected SOGs.</a:t>
            </a:r>
          </a:p>
          <a:p>
            <a:endParaRPr lang="en-US" dirty="0"/>
          </a:p>
          <a:p>
            <a:r>
              <a:rPr lang="en-US" dirty="0"/>
              <a:t>The distinction between the DGRs and the SOGs is denoted by the dotted lines and red boxes with white text (See below):</a:t>
            </a:r>
          </a:p>
        </p:txBody>
      </p:sp>
      <p:pic>
        <p:nvPicPr>
          <p:cNvPr id="9" name="Picture 8">
            <a:extLst>
              <a:ext uri="{FF2B5EF4-FFF2-40B4-BE49-F238E27FC236}">
                <a16:creationId xmlns:a16="http://schemas.microsoft.com/office/drawing/2014/main" id="{D8C45A4B-D83B-4A61-861E-09781247FE61}"/>
              </a:ext>
            </a:extLst>
          </p:cNvPr>
          <p:cNvPicPr>
            <a:picLocks noChangeAspect="1"/>
          </p:cNvPicPr>
          <p:nvPr/>
        </p:nvPicPr>
        <p:blipFill>
          <a:blip r:embed="rId2"/>
          <a:stretch>
            <a:fillRect/>
          </a:stretch>
        </p:blipFill>
        <p:spPr>
          <a:xfrm>
            <a:off x="1380429" y="707283"/>
            <a:ext cx="2045814" cy="5443434"/>
          </a:xfrm>
          <a:prstGeom prst="rect">
            <a:avLst/>
          </a:prstGeom>
        </p:spPr>
      </p:pic>
      <p:pic>
        <p:nvPicPr>
          <p:cNvPr id="11" name="Picture 10">
            <a:extLst>
              <a:ext uri="{FF2B5EF4-FFF2-40B4-BE49-F238E27FC236}">
                <a16:creationId xmlns:a16="http://schemas.microsoft.com/office/drawing/2014/main" id="{7394E408-D919-4683-943A-B78A29C18722}"/>
              </a:ext>
            </a:extLst>
          </p:cNvPr>
          <p:cNvPicPr>
            <a:picLocks noChangeAspect="1"/>
          </p:cNvPicPr>
          <p:nvPr/>
        </p:nvPicPr>
        <p:blipFill>
          <a:blip r:embed="rId3"/>
          <a:stretch>
            <a:fillRect/>
          </a:stretch>
        </p:blipFill>
        <p:spPr>
          <a:xfrm>
            <a:off x="4114800" y="3044314"/>
            <a:ext cx="4642555" cy="2667000"/>
          </a:xfrm>
          <a:prstGeom prst="rect">
            <a:avLst/>
          </a:prstGeom>
        </p:spPr>
      </p:pic>
      <p:cxnSp>
        <p:nvCxnSpPr>
          <p:cNvPr id="13" name="Straight Arrow Connector 12">
            <a:extLst>
              <a:ext uri="{FF2B5EF4-FFF2-40B4-BE49-F238E27FC236}">
                <a16:creationId xmlns:a16="http://schemas.microsoft.com/office/drawing/2014/main" id="{20648984-5928-4777-9CC7-8A92D5706533}"/>
              </a:ext>
            </a:extLst>
          </p:cNvPr>
          <p:cNvCxnSpPr/>
          <p:nvPr/>
        </p:nvCxnSpPr>
        <p:spPr>
          <a:xfrm flipV="1">
            <a:off x="3505200" y="4495800"/>
            <a:ext cx="533400" cy="1066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1E09CC4-6978-4C7F-808A-3D314390AC13}"/>
              </a:ext>
            </a:extLst>
          </p:cNvPr>
          <p:cNvSpPr txBox="1"/>
          <p:nvPr/>
        </p:nvSpPr>
        <p:spPr>
          <a:xfrm>
            <a:off x="4988277" y="5711314"/>
            <a:ext cx="2895600" cy="369332"/>
          </a:xfrm>
          <a:prstGeom prst="rect">
            <a:avLst/>
          </a:prstGeom>
          <a:noFill/>
        </p:spPr>
        <p:txBody>
          <a:bodyPr wrap="square" rtlCol="0">
            <a:spAutoFit/>
          </a:bodyPr>
          <a:lstStyle/>
          <a:p>
            <a:r>
              <a:rPr lang="en-US" dirty="0"/>
              <a:t>(Magnified representation)</a:t>
            </a:r>
          </a:p>
        </p:txBody>
      </p:sp>
    </p:spTree>
    <p:extLst>
      <p:ext uri="{BB962C8B-B14F-4D97-AF65-F5344CB8AC3E}">
        <p14:creationId xmlns:p14="http://schemas.microsoft.com/office/powerpoint/2010/main" val="2783166469"/>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2" ma:contentTypeDescription="Create a new document." ma:contentTypeScope="" ma:versionID="63b4750df494f1e899998ba0dd64b591">
  <xsd:schema xmlns:xsd="http://www.w3.org/2001/XMLSchema" xmlns:xs="http://www.w3.org/2001/XMLSchema" xmlns:p="http://schemas.microsoft.com/office/2006/metadata/properties" xmlns:ns2="c34af464-7aa1-4edd-9be4-83dffc1cb926" targetNamespace="http://schemas.microsoft.com/office/2006/metadata/properties" ma:root="true" ma:fieldsID="26b17897b0dee42c4ef932dfddf4050e"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3EB0A4-50A9-4E33-98AC-BC2B61C8A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9AA12-8AF9-4AA6-90FE-24669859CDF3}">
  <ds:schemaRefs>
    <ds:schemaRef ds:uri="http://purl.org/dc/terms/"/>
    <ds:schemaRef ds:uri="http://purl.org/dc/dcmitype/"/>
    <ds:schemaRef ds:uri="http://schemas.microsoft.com/office/2006/metadata/properties"/>
    <ds:schemaRef ds:uri="http://schemas.microsoft.com/office/2006/documentManagement/types"/>
    <ds:schemaRef ds:uri="http://purl.org/dc/elements/1.1/"/>
    <ds:schemaRef ds:uri="http://www.w3.org/XML/1998/namespace"/>
    <ds:schemaRef ds:uri="c34af464-7aa1-4edd-9be4-83dffc1cb926"/>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9837</TotalTime>
  <Words>1253</Words>
  <Application>Microsoft Office PowerPoint</Application>
  <PresentationFormat>On-screen Show (4:3)</PresentationFormat>
  <Paragraphs>143</Paragraphs>
  <Slides>22</Slides>
  <Notes>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Times New Roman</vt:lpstr>
      <vt:lpstr>1_Custom Design</vt:lpstr>
      <vt:lpstr>Office Theme</vt:lpstr>
      <vt:lpstr>Microsoft Visio Drawing</vt:lpstr>
      <vt:lpstr>PowerPoint Presentation</vt:lpstr>
      <vt:lpstr>DGR Workshop Topics</vt:lpstr>
      <vt:lpstr>Market Notice – Lifting DGR Moratorium </vt:lpstr>
      <vt:lpstr>DGR timeline</vt:lpstr>
      <vt:lpstr>EMS and MMS system changes R-1</vt:lpstr>
      <vt:lpstr>Summary of NPRR-1016 Changes</vt:lpstr>
      <vt:lpstr>Summary of NOGRR-212 Changes</vt:lpstr>
      <vt:lpstr>Summary of RRGRR-026 Changes</vt:lpstr>
      <vt:lpstr>DGR and SOG Process Combined - PGRR082</vt:lpstr>
      <vt:lpstr>Examples for Applicability (Initial Interconnection)</vt:lpstr>
      <vt:lpstr>Examples for Applicability (Modification Interconnection)</vt:lpstr>
      <vt:lpstr>Examples for Applicability (Modification Interconnection)</vt:lpstr>
      <vt:lpstr>Small Generation Interconnection Team</vt:lpstr>
      <vt:lpstr>Registering in RIOO – Helpful Resources</vt:lpstr>
      <vt:lpstr>RIOO – After DGR Release (Q1 2022) Main</vt:lpstr>
      <vt:lpstr>RIOO – After DGR Release (Q1 2022) IE</vt:lpstr>
      <vt:lpstr>RIOO – After DGR Release (Q1 2022) RE</vt:lpstr>
      <vt:lpstr>What Needs to be Ready for a Submission?</vt:lpstr>
      <vt:lpstr>Model Ready Date (PLD) CIM Calendar</vt:lpstr>
      <vt:lpstr>Commissioning</vt:lpstr>
      <vt:lpstr>Commissioning</vt:lpstr>
      <vt:lpstr>Commissioning</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Bill Blevins</cp:lastModifiedBy>
  <cp:revision>80</cp:revision>
  <cp:lastPrinted>2016-01-21T20:53:15Z</cp:lastPrinted>
  <dcterms:created xsi:type="dcterms:W3CDTF">2016-01-21T15:20:31Z</dcterms:created>
  <dcterms:modified xsi:type="dcterms:W3CDTF">2021-10-12T22:37:03Z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