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27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91" autoAdjust="0"/>
  </p:normalViewPr>
  <p:slideViewPr>
    <p:cSldViewPr showGuides="1">
      <p:cViewPr varScale="1">
        <p:scale>
          <a:sx n="96" d="100"/>
          <a:sy n="96" d="100"/>
        </p:scale>
        <p:origin x="111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Guidance includes: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/>
              <a:t>Smooth transition/ramping of Regulation Responsibilities based on BP/UDBP to accurately reflect capability to respond to Regulation requests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/>
              <a:t>Transition out of LASL-locked scenario to return to zero BP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/>
              <a:t>3.   Self-charging refers to an ESR-CLR charging from a co-located IRR without an instruction to charge from ERCOT.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Guidance includes: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/>
              <a:t>Telemetered Net Power Flow expectations for ESR-CLRs charging via self-charge vs response to SCED BP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/>
              <a:t>IRR HSL and Net MW expectations for ESR-CLRs charging via self-charge vs response to SCED BP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/>
              <a:t>IRR forecasted HSL vs COP HSL expectations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/>
              <a:t>Additional telemetry request for IRR Gross HSL representing MW production before netting any auxiliary load, co-located BTM load, and ESS self-charging where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6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bp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perationsAnalysis@erco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and QSE Operations Practices During The Operating Hour</a:t>
            </a:r>
            <a:r>
              <a:rPr lang="en-US" b="1" dirty="0">
                <a:solidFill>
                  <a:schemeClr val="tx2"/>
                </a:solidFill>
              </a:rPr>
              <a:t> - </a:t>
            </a:r>
            <a:r>
              <a:rPr lang="en-US" sz="1800" b="1" dirty="0">
                <a:solidFill>
                  <a:schemeClr val="tx2"/>
                </a:solidFill>
              </a:rPr>
              <a:t>Version 5.15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r>
              <a:rPr lang="en-US" dirty="0">
                <a:solidFill>
                  <a:schemeClr val="tx2"/>
                </a:solidFill>
              </a:rPr>
              <a:t>Balancing Operations Planning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10/13/2021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posted Version 5.15 of the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ERCOT and QSE Operations Practices During The Operating Hour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an effective date of 10/13/2021.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in this revision include:</a:t>
            </a:r>
          </a:p>
          <a:p>
            <a:pPr marL="0" indent="0">
              <a:buNone/>
            </a:pPr>
            <a:endParaRPr lang="en-US" sz="1800" b="1" u="sng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 to Section 3.5 – Regulation Ancillary Service</a:t>
            </a:r>
            <a:endParaRPr lang="en-US" sz="1800" b="1" u="sng" dirty="0"/>
          </a:p>
          <a:p>
            <a:pPr marL="0" indent="0">
              <a:buNone/>
            </a:pPr>
            <a:r>
              <a:rPr lang="en-US" sz="1800" dirty="0"/>
              <a:t>Added telemetry guidance related to ESRs simultaneously carrying Regulation on both the modeled ESR-Generation Resource (ESR-GR) and ESR-Controllable Load Resource (ESR-CLR), specifically the expectations for Regulation Responsibilities and Participation Factors.</a:t>
            </a:r>
          </a:p>
          <a:p>
            <a:pPr>
              <a:buFont typeface="+mj-lt"/>
              <a:buAutoNum type="arabicPeriod"/>
            </a:pPr>
            <a:endParaRPr lang="en-US" sz="18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2"/>
            </a:pPr>
            <a:r>
              <a:rPr lang="en-US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 to Section 3.6 – Responsive Reserve Ancillary Service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Added language to clarify that QSEs should not move RRS Responsibilities while frequency is below 59.95 Hz.</a:t>
            </a:r>
            <a:endParaRPr lang="en-US" sz="1800" b="1" u="sng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752599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section 3.9.3 – Telemetry Requirements Related to IRRs Co-Located with Energy Storage Resources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new section on telemetry guidance for ESRs co-located with IRRs, specifically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related to the telemetry  expectations when an ESR is self-charging from a co-located IRR.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u="sng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4"/>
            </a:pPr>
            <a:r>
              <a:rPr lang="en-US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section 3.12 – Expected Primary Frequency Response for Energy Storage Resources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section detailing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ESR Expected Primary Frequency Response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various operating conditions.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Times New Roman" panose="02020603050405020304" pitchFamily="18" charset="0"/>
              </a:rPr>
              <a:t>Please direct any questions related to these changes to </a:t>
            </a:r>
            <a:r>
              <a:rPr lang="en-US" sz="1800" dirty="0"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OperationsAnalysis@ercot.com</a:t>
            </a: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74396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325</Words>
  <Application>Microsoft Office PowerPoint</Application>
  <PresentationFormat>Widescreen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Revision Summary</vt:lpstr>
      <vt:lpstr>Revision Summary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Butler, Luke</cp:lastModifiedBy>
  <cp:revision>58</cp:revision>
  <cp:lastPrinted>2016-01-21T20:53:15Z</cp:lastPrinted>
  <dcterms:created xsi:type="dcterms:W3CDTF">2016-01-21T15:20:31Z</dcterms:created>
  <dcterms:modified xsi:type="dcterms:W3CDTF">2021-10-12T23:55:55Z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