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256" r:id="rId2"/>
    <p:sldId id="258" r:id="rId3"/>
    <p:sldId id="257" r:id="rId4"/>
    <p:sldId id="259" r:id="rId5"/>
    <p:sldId id="260" r:id="rId6"/>
    <p:sldId id="261" r:id="rId7"/>
    <p:sldId id="263" r:id="rId8"/>
    <p:sldId id="266" r:id="rId9"/>
    <p:sldId id="265" r:id="rId10"/>
    <p:sldId id="267" r:id="rId11"/>
    <p:sldId id="268" r:id="rId12"/>
    <p:sldId id="269" r:id="rId13"/>
    <p:sldId id="270" r:id="rId14"/>
    <p:sldId id="292" r:id="rId15"/>
    <p:sldId id="293" r:id="rId16"/>
    <p:sldId id="272" r:id="rId17"/>
    <p:sldId id="273" r:id="rId18"/>
    <p:sldId id="294" r:id="rId19"/>
    <p:sldId id="275" r:id="rId20"/>
    <p:sldId id="288" r:id="rId21"/>
    <p:sldId id="289" r:id="rId22"/>
    <p:sldId id="278" r:id="rId23"/>
    <p:sldId id="279" r:id="rId24"/>
    <p:sldId id="280" r:id="rId25"/>
    <p:sldId id="281" r:id="rId26"/>
    <p:sldId id="282" r:id="rId27"/>
    <p:sldId id="284" r:id="rId28"/>
    <p:sldId id="285" r:id="rId29"/>
    <p:sldId id="287" r:id="rId30"/>
    <p:sldId id="295" r:id="rId31"/>
    <p:sldId id="290" r:id="rId3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4A148"/>
    <a:srgbClr val="E3A149"/>
    <a:srgbClr val="F0C9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065" autoAdjust="0"/>
  </p:normalViewPr>
  <p:slideViewPr>
    <p:cSldViewPr snapToGrid="0">
      <p:cViewPr>
        <p:scale>
          <a:sx n="100" d="100"/>
          <a:sy n="100"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6ED8BD9D-3A12-4A2F-9E1E-C395BB1A320D}" type="datetimeFigureOut">
              <a:rPr lang="en-US" smtClean="0"/>
              <a:t>9/30/2021</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E7BB4A99-7B8A-43B7-AD5B-31D7E8C99E6D}" type="slidenum">
              <a:rPr lang="en-US" smtClean="0"/>
              <a:t>‹#›</a:t>
            </a:fld>
            <a:endParaRPr lang="en-US"/>
          </a:p>
        </p:txBody>
      </p:sp>
    </p:spTree>
    <p:extLst>
      <p:ext uri="{BB962C8B-B14F-4D97-AF65-F5344CB8AC3E}">
        <p14:creationId xmlns:p14="http://schemas.microsoft.com/office/powerpoint/2010/main" val="15509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BB4A99-7B8A-43B7-AD5B-31D7E8C99E6D}" type="slidenum">
              <a:rPr lang="en-US" smtClean="0"/>
              <a:t>9</a:t>
            </a:fld>
            <a:endParaRPr lang="en-US"/>
          </a:p>
        </p:txBody>
      </p:sp>
    </p:spTree>
    <p:extLst>
      <p:ext uri="{BB962C8B-B14F-4D97-AF65-F5344CB8AC3E}">
        <p14:creationId xmlns:p14="http://schemas.microsoft.com/office/powerpoint/2010/main" val="5058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BB4A99-7B8A-43B7-AD5B-31D7E8C99E6D}" type="slidenum">
              <a:rPr lang="en-US" smtClean="0"/>
              <a:t>17</a:t>
            </a:fld>
            <a:endParaRPr lang="en-US"/>
          </a:p>
        </p:txBody>
      </p:sp>
    </p:spTree>
    <p:extLst>
      <p:ext uri="{BB962C8B-B14F-4D97-AF65-F5344CB8AC3E}">
        <p14:creationId xmlns:p14="http://schemas.microsoft.com/office/powerpoint/2010/main" val="250396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BB4A99-7B8A-43B7-AD5B-31D7E8C99E6D}" type="slidenum">
              <a:rPr lang="en-US" smtClean="0"/>
              <a:t>18</a:t>
            </a:fld>
            <a:endParaRPr lang="en-US"/>
          </a:p>
        </p:txBody>
      </p:sp>
    </p:spTree>
    <p:extLst>
      <p:ext uri="{BB962C8B-B14F-4D97-AF65-F5344CB8AC3E}">
        <p14:creationId xmlns:p14="http://schemas.microsoft.com/office/powerpoint/2010/main" val="64504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034DB2-1784-4636-B912-127AE0ED645D}"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21920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2455-2127-41BD-9A6F-C447EC5D8ED8}"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70026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13E73-261C-451A-B74B-F656BE68F2DB}"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41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1D96D6-E457-4B8B-B6A2-2FD8B6A008D0}"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4070169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7D517-3B5A-4BEE-96B6-816E0C59662C}"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753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AD252-9132-49B7-AECC-7CEE78FCF582}"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77858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ADE64-83B8-4CEC-8D54-86CFE2F45ACB}"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3875332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1A8859-2421-48B5-A6C8-EC7101B50CCF}"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89818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C661D-C94C-4065-B0F8-C5FB3019AC56}"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118963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B2A30-9D24-4321-8B82-5FC0CD96714A}"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340360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3BEC46-6676-4520-9A0B-44AE41265C1A}" type="datetime1">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41044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BE5787-74EB-4B16-A015-138D9693972D}" type="datetime1">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221182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AFDCB1-1602-43D1-956F-3D16E8B0F946}" type="datetime1">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376586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D02AD-AD49-4FA6-A5DD-EBEAFC193498}" type="datetime1">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385461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3A1DC8-0B52-4101-9BE6-064B80E33559}" type="datetime1">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6486-D218-438D-AF57-3FF7E7B102B2}" type="slidenum">
              <a:rPr lang="en-US" smtClean="0"/>
              <a:t>‹#›</a:t>
            </a:fld>
            <a:endParaRPr lang="en-US"/>
          </a:p>
        </p:txBody>
      </p:sp>
    </p:spTree>
    <p:extLst>
      <p:ext uri="{BB962C8B-B14F-4D97-AF65-F5344CB8AC3E}">
        <p14:creationId xmlns:p14="http://schemas.microsoft.com/office/powerpoint/2010/main" val="312455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6486-D218-438D-AF57-3FF7E7B102B2}" type="slidenum">
              <a:rPr lang="en-US" smtClean="0"/>
              <a:t>‹#›</a:t>
            </a:fld>
            <a:endParaRPr lang="en-US"/>
          </a:p>
        </p:txBody>
      </p:sp>
      <p:sp>
        <p:nvSpPr>
          <p:cNvPr id="5" name="Date Placeholder 4"/>
          <p:cNvSpPr>
            <a:spLocks noGrp="1"/>
          </p:cNvSpPr>
          <p:nvPr>
            <p:ph type="dt" sz="half" idx="10"/>
          </p:nvPr>
        </p:nvSpPr>
        <p:spPr/>
        <p:txBody>
          <a:bodyPr/>
          <a:lstStyle/>
          <a:p>
            <a:fld id="{7BE02A75-EB33-443A-9E06-AE5F6D871F7C}" type="datetime1">
              <a:rPr lang="en-US" smtClean="0"/>
              <a:t>9/30/2021</a:t>
            </a:fld>
            <a:endParaRPr lang="en-US"/>
          </a:p>
        </p:txBody>
      </p:sp>
    </p:spTree>
    <p:extLst>
      <p:ext uri="{BB962C8B-B14F-4D97-AF65-F5344CB8AC3E}">
        <p14:creationId xmlns:p14="http://schemas.microsoft.com/office/powerpoint/2010/main" val="369037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815D44-D7DC-42C6-BB00-D2623C8E6766}" type="datetime1">
              <a:rPr lang="en-US" smtClean="0"/>
              <a:t>9/30/2021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0F6486-D218-438D-AF57-3FF7E7B102B2}" type="slidenum">
              <a:rPr lang="en-US" smtClean="0"/>
              <a:t>‹#›</a:t>
            </a:fld>
            <a:endParaRPr lang="en-US"/>
          </a:p>
        </p:txBody>
      </p:sp>
    </p:spTree>
    <p:extLst>
      <p:ext uri="{BB962C8B-B14F-4D97-AF65-F5344CB8AC3E}">
        <p14:creationId xmlns:p14="http://schemas.microsoft.com/office/powerpoint/2010/main" val="38495844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77F5-E339-44AD-A79C-A37FD7756063}"/>
              </a:ext>
            </a:extLst>
          </p:cNvPr>
          <p:cNvSpPr>
            <a:spLocks noGrp="1"/>
          </p:cNvSpPr>
          <p:nvPr>
            <p:ph type="ctrTitle"/>
          </p:nvPr>
        </p:nvSpPr>
        <p:spPr/>
        <p:txBody>
          <a:bodyPr/>
          <a:lstStyle/>
          <a:p>
            <a:r>
              <a:rPr lang="en-US" sz="3600" b="1" dirty="0">
                <a:effectLst/>
                <a:latin typeface="Calibri" panose="020F0502020204030204" pitchFamily="34" charset="0"/>
                <a:ea typeface="Calibri" panose="020F0502020204030204" pitchFamily="34" charset="0"/>
              </a:rPr>
              <a:t>Impact of Frequency Oscillation and Low Frequency on Generator Operation</a:t>
            </a:r>
            <a:endParaRPr lang="en-US" sz="3600" dirty="0"/>
          </a:p>
        </p:txBody>
      </p:sp>
      <p:sp>
        <p:nvSpPr>
          <p:cNvPr id="3" name="Subtitle 2">
            <a:extLst>
              <a:ext uri="{FF2B5EF4-FFF2-40B4-BE49-F238E27FC236}">
                <a16:creationId xmlns:a16="http://schemas.microsoft.com/office/drawing/2014/main" id="{888FFE91-42A2-43A6-8ECE-81AB848F565F}"/>
              </a:ext>
            </a:extLst>
          </p:cNvPr>
          <p:cNvSpPr>
            <a:spLocks noGrp="1"/>
          </p:cNvSpPr>
          <p:nvPr>
            <p:ph type="subTitle" idx="1"/>
          </p:nvPr>
        </p:nvSpPr>
        <p:spPr>
          <a:xfrm>
            <a:off x="1507067" y="4231037"/>
            <a:ext cx="7766936" cy="697424"/>
          </a:xfrm>
        </p:spPr>
        <p:txBody>
          <a:bodyPr>
            <a:noAutofit/>
          </a:bodyPr>
          <a:lstStyle/>
          <a:p>
            <a:pPr algn="ctr"/>
            <a:r>
              <a:rPr lang="en-US" sz="2800" dirty="0">
                <a:solidFill>
                  <a:schemeClr val="accent1">
                    <a:lumMod val="75000"/>
                  </a:schemeClr>
                </a:solidFill>
              </a:rPr>
              <a:t>ROS#45 Emergency Conditions List</a:t>
            </a:r>
          </a:p>
        </p:txBody>
      </p:sp>
      <p:sp>
        <p:nvSpPr>
          <p:cNvPr id="4" name="Slide Number Placeholder 3">
            <a:extLst>
              <a:ext uri="{FF2B5EF4-FFF2-40B4-BE49-F238E27FC236}">
                <a16:creationId xmlns:a16="http://schemas.microsoft.com/office/drawing/2014/main" id="{1CE33E9C-7D2F-41D8-A45C-84D38BFA4038}"/>
              </a:ext>
            </a:extLst>
          </p:cNvPr>
          <p:cNvSpPr>
            <a:spLocks noGrp="1"/>
          </p:cNvSpPr>
          <p:nvPr>
            <p:ph type="sldNum" sz="quarter" idx="12"/>
          </p:nvPr>
        </p:nvSpPr>
        <p:spPr/>
        <p:txBody>
          <a:bodyPr/>
          <a:lstStyle/>
          <a:p>
            <a:fld id="{140F6486-D218-438D-AF57-3FF7E7B102B2}" type="slidenum">
              <a:rPr lang="en-US" smtClean="0"/>
              <a:t>1</a:t>
            </a:fld>
            <a:endParaRPr lang="en-US"/>
          </a:p>
        </p:txBody>
      </p:sp>
      <p:sp>
        <p:nvSpPr>
          <p:cNvPr id="5" name="TextBox 4">
            <a:extLst>
              <a:ext uri="{FF2B5EF4-FFF2-40B4-BE49-F238E27FC236}">
                <a16:creationId xmlns:a16="http://schemas.microsoft.com/office/drawing/2014/main" id="{2927761D-A097-4A35-8A33-C033C23A8D0B}"/>
              </a:ext>
            </a:extLst>
          </p:cNvPr>
          <p:cNvSpPr txBox="1"/>
          <p:nvPr/>
        </p:nvSpPr>
        <p:spPr>
          <a:xfrm>
            <a:off x="1655064" y="319821"/>
            <a:ext cx="7360920" cy="1877437"/>
          </a:xfrm>
          <a:prstGeom prst="rect">
            <a:avLst/>
          </a:prstGeom>
          <a:solidFill>
            <a:srgbClr val="FFFF00"/>
          </a:solidFill>
        </p:spPr>
        <p:txBody>
          <a:bodyPr wrap="square" rtlCol="0">
            <a:spAutoFit/>
          </a:bodyPr>
          <a:lstStyle/>
          <a:p>
            <a:r>
              <a:rPr lang="en-US" sz="9600" dirty="0">
                <a:solidFill>
                  <a:srgbClr val="FF0000"/>
                </a:solidFill>
              </a:rPr>
              <a:t>DRAFT </a:t>
            </a:r>
            <a:r>
              <a:rPr lang="en-US" sz="4400" dirty="0">
                <a:solidFill>
                  <a:srgbClr val="FF0000"/>
                </a:solidFill>
              </a:rPr>
              <a:t>OPEN Session</a:t>
            </a:r>
          </a:p>
          <a:p>
            <a:r>
              <a:rPr lang="en-US" sz="2000">
                <a:solidFill>
                  <a:srgbClr val="FF0000"/>
                </a:solidFill>
              </a:rPr>
              <a:t>Version 9/30/21</a:t>
            </a:r>
            <a:endParaRPr lang="en-US" sz="2000" dirty="0">
              <a:solidFill>
                <a:srgbClr val="FF0000"/>
              </a:solidFill>
            </a:endParaRPr>
          </a:p>
        </p:txBody>
      </p:sp>
      <p:sp>
        <p:nvSpPr>
          <p:cNvPr id="6" name="Subtitle 2">
            <a:extLst>
              <a:ext uri="{FF2B5EF4-FFF2-40B4-BE49-F238E27FC236}">
                <a16:creationId xmlns:a16="http://schemas.microsoft.com/office/drawing/2014/main" id="{6FE2471E-9AB1-4354-9AEB-C7202BDCEB48}"/>
              </a:ext>
            </a:extLst>
          </p:cNvPr>
          <p:cNvSpPr txBox="1">
            <a:spLocks/>
          </p:cNvSpPr>
          <p:nvPr/>
        </p:nvSpPr>
        <p:spPr>
          <a:xfrm>
            <a:off x="155448" y="5620496"/>
            <a:ext cx="8860536" cy="101498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0" marR="0" algn="l">
              <a:lnSpc>
                <a:spcPct val="80000"/>
              </a:lnSpc>
              <a:spcBef>
                <a:spcPts val="0"/>
              </a:spcBef>
              <a:spcAft>
                <a:spcPts val="0"/>
              </a:spcAft>
            </a:pPr>
            <a:r>
              <a:rPr lang="en-US" sz="18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The information transmitted is intended only for the person(s) to which it is addressed and may contain confidential and/or privileged material.  Any review, retransmission, dissemination, or other use of or taking of any action in reliance upon this information by persons other than the intended recipient is prohibited.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30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0" y="91238"/>
            <a:ext cx="10019241" cy="6766761"/>
          </a:xfrm>
        </p:spPr>
        <p:txBody>
          <a:bodyPr>
            <a:noAutofit/>
          </a:bodyPr>
          <a:lstStyle/>
          <a:p>
            <a:pPr marL="0" marR="0" lvl="0" indent="0">
              <a:spcBef>
                <a:spcPts val="0"/>
              </a:spcBef>
              <a:spcAft>
                <a:spcPts val="0"/>
              </a:spcAft>
              <a:buNone/>
            </a:pP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b)	</a:t>
            </a: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Impact on Turbine Components</a:t>
            </a:r>
          </a:p>
          <a:p>
            <a:pPr marL="40005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Low frequency operation below 59.6 Hz damage to blading is cumulative and reduces the life of the turbine blade. The damage incurred often is discovered during subsequent maintenance inspections where fatigue cracks are found using nondestructive examination techniques.  </a:t>
            </a:r>
          </a:p>
          <a:p>
            <a:pPr marL="40005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impact of lower frequencies and the issues are presented in IEEE 37.106 </a:t>
            </a:r>
            <a:r>
              <a:rPr lang="en-US" sz="2400" baseline="30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p>
          <a:p>
            <a:pPr marL="40005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While there is an impact on LP turbine blades at frequencies near 59.4 Hz, operating for short durations at frequencies between 59.6 Hz and 60 Hz do not have a significant effect on unit damage if the frequency is stable.</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263B76B2-6A77-483E-A11D-CD148DADBF1D}"/>
              </a:ext>
            </a:extLst>
          </p:cNvPr>
          <p:cNvSpPr>
            <a:spLocks noGrp="1"/>
          </p:cNvSpPr>
          <p:nvPr>
            <p:ph type="sldNum" sz="quarter" idx="12"/>
          </p:nvPr>
        </p:nvSpPr>
        <p:spPr/>
        <p:txBody>
          <a:bodyPr/>
          <a:lstStyle/>
          <a:p>
            <a:fld id="{140F6486-D218-438D-AF57-3FF7E7B102B2}" type="slidenum">
              <a:rPr lang="en-US" smtClean="0"/>
              <a:t>10</a:t>
            </a:fld>
            <a:endParaRPr lang="en-US"/>
          </a:p>
        </p:txBody>
      </p:sp>
    </p:spTree>
    <p:extLst>
      <p:ext uri="{BB962C8B-B14F-4D97-AF65-F5344CB8AC3E}">
        <p14:creationId xmlns:p14="http://schemas.microsoft.com/office/powerpoint/2010/main" val="278700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0" y="0"/>
            <a:ext cx="9734550" cy="6972300"/>
          </a:xfrm>
        </p:spPr>
        <p:txBody>
          <a:bodyPr vert="horz" lIns="91440" tIns="45720" rIns="91440" bIns="45720" rtlCol="0" anchor="t">
            <a:noAutofit/>
          </a:bodyPr>
          <a:lstStyle/>
          <a:p>
            <a:pPr marL="0" marR="0" lvl="0" indent="0">
              <a:spcBef>
                <a:spcPts val="0"/>
              </a:spcBef>
              <a:spcAft>
                <a:spcPts val="0"/>
              </a:spcAft>
              <a:buNone/>
            </a:pP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	</a:t>
            </a: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Impact on Generator Components</a:t>
            </a:r>
          </a:p>
          <a:p>
            <a:pPr marL="400050" marR="0" lvl="0" indent="0">
              <a:spcBef>
                <a:spcPts val="0"/>
              </a:spcBef>
              <a:spcAft>
                <a:spcPts val="0"/>
              </a:spcAft>
              <a:buNone/>
            </a:pPr>
            <a:r>
              <a:rPr lang="en-US" sz="2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large generator industry has recognized for many years end winding systems have natural frequencies near to the excitation frequency of 60 Hz</a:t>
            </a:r>
            <a:r>
              <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000" baseline="30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23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To avoid unstable operating modes the end winding blocking is de-tuned on both sides of 60 Hz.  Additionally, Low Pressure turbine vibration due to blade resonant vibration exacerbates generator end winding vibration.  Generator end winding damage is normally found during a subsequent maintenance outage after the frequency event and is usually evident with insulation dusting or greasing on end winding and blocking components.  Units equipped with fiber optic vibration monitors can see increased vibration after an event and a possible shift in natural frequency.  The winding insulation wear and damage increases repair costs and may require de-tuning of the basket and phase blocking.</a:t>
            </a:r>
          </a:p>
          <a:p>
            <a:pPr marL="400050" indent="0">
              <a:spcBef>
                <a:spcPts val="0"/>
              </a:spcBef>
              <a:buNone/>
            </a:pPr>
            <a:endParaRPr lang="en-US" sz="23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00050" indent="0">
              <a:spcBef>
                <a:spcPts val="0"/>
              </a:spcBef>
              <a:buNone/>
            </a:pPr>
            <a:r>
              <a:rPr lang="en-US" sz="23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Additionally, torsional vibration excited by power oscillation and transients results in damage to generator rotor components.  The damage is found in winding slot insulation, turn to turn insulation, and rotor forging components.</a:t>
            </a:r>
          </a:p>
          <a:p>
            <a:pPr marL="400050" indent="0">
              <a:spcBef>
                <a:spcPts val="0"/>
              </a:spcBef>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C52DC415-EB7D-44F7-BD1E-1BACC13A2EC5}"/>
              </a:ext>
            </a:extLst>
          </p:cNvPr>
          <p:cNvSpPr>
            <a:spLocks noGrp="1"/>
          </p:cNvSpPr>
          <p:nvPr>
            <p:ph type="sldNum" sz="quarter" idx="12"/>
          </p:nvPr>
        </p:nvSpPr>
        <p:spPr/>
        <p:txBody>
          <a:bodyPr/>
          <a:lstStyle/>
          <a:p>
            <a:fld id="{140F6486-D218-438D-AF57-3FF7E7B102B2}" type="slidenum">
              <a:rPr lang="en-US" smtClean="0"/>
              <a:t>11</a:t>
            </a:fld>
            <a:endParaRPr lang="en-US"/>
          </a:p>
        </p:txBody>
      </p:sp>
    </p:spTree>
    <p:extLst>
      <p:ext uri="{BB962C8B-B14F-4D97-AF65-F5344CB8AC3E}">
        <p14:creationId xmlns:p14="http://schemas.microsoft.com/office/powerpoint/2010/main" val="25697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9701348" cy="982751"/>
          </a:xfrm>
        </p:spPr>
        <p:txBody>
          <a:bodyPr>
            <a:noAutofit/>
          </a:bodyPr>
          <a:lstStyle/>
          <a:p>
            <a:pPr marL="336550" indent="-336550"/>
            <a:r>
              <a:rPr lang="en-US" sz="3200" dirty="0">
                <a:solidFill>
                  <a:schemeClr val="accent1">
                    <a:lumMod val="75000"/>
                  </a:schemeClr>
                </a:solidFill>
                <a:latin typeface="Arial" panose="020B0604020202020204" pitchFamily="34" charset="0"/>
                <a:cs typeface="Arial" panose="020B0604020202020204" pitchFamily="34" charset="0"/>
              </a:rPr>
              <a:t>2) </a:t>
            </a:r>
            <a:r>
              <a:rPr lang="en-US" sz="3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is the impact of continued unstable frequency deviations on unit control systems?</a:t>
            </a:r>
            <a:br>
              <a:rPr lang="en-US" sz="3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sz="3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sz="3200"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450911" y="1497874"/>
            <a:ext cx="8596668" cy="4865800"/>
          </a:xfrm>
        </p:spPr>
        <p:txBody>
          <a:bodyPr/>
          <a:lstStyle/>
          <a:p>
            <a:pPr marL="571500" marR="0" lvl="0" indent="-571500">
              <a:spcBef>
                <a:spcPts val="0"/>
              </a:spcBef>
              <a:spcAft>
                <a:spcPts val="0"/>
              </a:spcAft>
              <a:buNone/>
            </a:pPr>
            <a:r>
              <a:rPr lang="en-US" sz="2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2a)	</a:t>
            </a: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Dynamic Impact – Power &amp; Voltage:</a:t>
            </a:r>
          </a:p>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oscillating frequency outside the deadband caused the rotating units to start turbine governor action which triggered responses from the boiler firing controls, drum level controls, steam temperature controls, and excitation system controls.  The turbine governor increase and decrease repetitions resulted in power oscillations which also manifested into voltage oscillations.   </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See Graph 2a1, Graph 2a2, &amp; Graph 2a3 for Power and Voltage swings.</a:t>
            </a:r>
          </a:p>
          <a:p>
            <a:pPr marL="0" marR="0" lvl="0" indent="0">
              <a:spcBef>
                <a:spcPts val="0"/>
              </a:spcBef>
              <a:spcAft>
                <a:spcPts val="0"/>
              </a:spcAft>
              <a:buNone/>
            </a:pPr>
            <a:endParaRPr lang="en-US"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184D422-74F3-444E-85F7-51263F567046}"/>
              </a:ext>
            </a:extLst>
          </p:cNvPr>
          <p:cNvSpPr>
            <a:spLocks noGrp="1"/>
          </p:cNvSpPr>
          <p:nvPr>
            <p:ph type="sldNum" sz="quarter" idx="12"/>
          </p:nvPr>
        </p:nvSpPr>
        <p:spPr/>
        <p:txBody>
          <a:bodyPr/>
          <a:lstStyle/>
          <a:p>
            <a:fld id="{140F6486-D218-438D-AF57-3FF7E7B102B2}" type="slidenum">
              <a:rPr lang="en-US" smtClean="0"/>
              <a:t>12</a:t>
            </a:fld>
            <a:endParaRPr lang="en-US"/>
          </a:p>
        </p:txBody>
      </p:sp>
    </p:spTree>
    <p:extLst>
      <p:ext uri="{BB962C8B-B14F-4D97-AF65-F5344CB8AC3E}">
        <p14:creationId xmlns:p14="http://schemas.microsoft.com/office/powerpoint/2010/main" val="77253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5B5537-54CF-45F5-96AE-E35C037C1932}"/>
              </a:ext>
            </a:extLst>
          </p:cNvPr>
          <p:cNvSpPr txBox="1">
            <a:spLocks/>
          </p:cNvSpPr>
          <p:nvPr/>
        </p:nvSpPr>
        <p:spPr>
          <a:xfrm rot="16200000">
            <a:off x="8178742" y="3119437"/>
            <a:ext cx="6858000" cy="6191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bg1"/>
                </a:solidFill>
                <a:latin typeface="Arial" panose="020B0604020202020204" pitchFamily="34" charset="0"/>
                <a:cs typeface="Arial" panose="020B0604020202020204" pitchFamily="34" charset="0"/>
              </a:rPr>
              <a:t>Graph 2a1 - Power &amp; Voltage Transients </a:t>
            </a:r>
            <a:r>
              <a:rPr lang="en-US" sz="2400" baseline="30000" dirty="0">
                <a:solidFill>
                  <a:schemeClr val="bg1"/>
                </a:solidFill>
              </a:rPr>
              <a:t>[9] </a:t>
            </a:r>
            <a:endParaRPr lang="en-US"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C213A1E-8C79-4F94-8D45-155D341DC1C8}"/>
              </a:ext>
            </a:extLst>
          </p:cNvPr>
          <p:cNvSpPr>
            <a:spLocks noGrp="1"/>
          </p:cNvSpPr>
          <p:nvPr>
            <p:ph type="sldNum" sz="quarter" idx="12"/>
          </p:nvPr>
        </p:nvSpPr>
        <p:spPr/>
        <p:txBody>
          <a:bodyPr/>
          <a:lstStyle/>
          <a:p>
            <a:fld id="{140F6486-D218-438D-AF57-3FF7E7B102B2}" type="slidenum">
              <a:rPr lang="en-US" smtClean="0"/>
              <a:t>13</a:t>
            </a:fld>
            <a:endParaRPr lang="en-US"/>
          </a:p>
        </p:txBody>
      </p:sp>
      <p:pic>
        <p:nvPicPr>
          <p:cNvPr id="7" name="Picture 6">
            <a:extLst>
              <a:ext uri="{FF2B5EF4-FFF2-40B4-BE49-F238E27FC236}">
                <a16:creationId xmlns:a16="http://schemas.microsoft.com/office/drawing/2014/main" id="{D42BDD00-7469-4191-8F66-1CA315A3FCC4}"/>
              </a:ext>
            </a:extLst>
          </p:cNvPr>
          <p:cNvPicPr>
            <a:picLocks noChangeAspect="1"/>
          </p:cNvPicPr>
          <p:nvPr/>
        </p:nvPicPr>
        <p:blipFill>
          <a:blip r:embed="rId2"/>
          <a:stretch>
            <a:fillRect/>
          </a:stretch>
        </p:blipFill>
        <p:spPr>
          <a:xfrm>
            <a:off x="96653" y="9143"/>
            <a:ext cx="9602965" cy="6858000"/>
          </a:xfrm>
          <a:prstGeom prst="rect">
            <a:avLst/>
          </a:prstGeom>
        </p:spPr>
      </p:pic>
      <p:sp>
        <p:nvSpPr>
          <p:cNvPr id="9" name="TextBox 8">
            <a:extLst>
              <a:ext uri="{FF2B5EF4-FFF2-40B4-BE49-F238E27FC236}">
                <a16:creationId xmlns:a16="http://schemas.microsoft.com/office/drawing/2014/main" id="{4D03EBC0-8C78-4A76-864F-0ABC395DF3E5}"/>
              </a:ext>
            </a:extLst>
          </p:cNvPr>
          <p:cNvSpPr txBox="1"/>
          <p:nvPr/>
        </p:nvSpPr>
        <p:spPr>
          <a:xfrm>
            <a:off x="1923467" y="2221766"/>
            <a:ext cx="2417831" cy="338554"/>
          </a:xfrm>
          <a:prstGeom prst="rect">
            <a:avLst/>
          </a:prstGeom>
          <a:noFill/>
        </p:spPr>
        <p:txBody>
          <a:bodyPr wrap="square" rtlCol="0">
            <a:spAutoFit/>
          </a:bodyPr>
          <a:lstStyle/>
          <a:p>
            <a:r>
              <a:rPr lang="en-US" sz="1600" dirty="0">
                <a:solidFill>
                  <a:srgbClr val="0070C0"/>
                </a:solidFill>
                <a:latin typeface="Calibri" panose="020F0502020204030204" pitchFamily="34" charset="0"/>
                <a:cs typeface="Calibri" panose="020F0502020204030204" pitchFamily="34" charset="0"/>
              </a:rPr>
              <a:t>System Voltage Transients</a:t>
            </a:r>
          </a:p>
        </p:txBody>
      </p:sp>
      <p:sp>
        <p:nvSpPr>
          <p:cNvPr id="10" name="Freeform: Shape 9">
            <a:extLst>
              <a:ext uri="{FF2B5EF4-FFF2-40B4-BE49-F238E27FC236}">
                <a16:creationId xmlns:a16="http://schemas.microsoft.com/office/drawing/2014/main" id="{1F727A20-579F-460D-A903-7F095D80414E}"/>
              </a:ext>
            </a:extLst>
          </p:cNvPr>
          <p:cNvSpPr/>
          <p:nvPr/>
        </p:nvSpPr>
        <p:spPr>
          <a:xfrm>
            <a:off x="1709502" y="2417832"/>
            <a:ext cx="1149357" cy="1410990"/>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Lst>
            <a:ahLst/>
            <a:cxnLst>
              <a:cxn ang="0">
                <a:pos x="connsiteX0" y="connsiteY0"/>
              </a:cxn>
              <a:cxn ang="0">
                <a:pos x="connsiteX1" y="connsiteY1"/>
              </a:cxn>
              <a:cxn ang="0">
                <a:pos x="connsiteX2" y="connsiteY2"/>
              </a:cxn>
            </a:cxnLst>
            <a:rect l="l" t="t" r="r" b="b"/>
            <a:pathLst>
              <a:path w="1149357" h="1410990">
                <a:moveTo>
                  <a:pt x="108078" y="0"/>
                </a:moveTo>
                <a:lnTo>
                  <a:pt x="1492" y="5609"/>
                </a:lnTo>
                <a:cubicBezTo>
                  <a:pt x="-45257" y="89756"/>
                  <a:pt x="1021178" y="1267208"/>
                  <a:pt x="1149357" y="1410990"/>
                </a:cubicBezTo>
              </a:path>
            </a:pathLst>
          </a:custGeom>
          <a:noFill/>
          <a:ln>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EEE0670-801E-42B6-8BD3-7CCBECB5A671}"/>
              </a:ext>
            </a:extLst>
          </p:cNvPr>
          <p:cNvSpPr/>
          <p:nvPr/>
        </p:nvSpPr>
        <p:spPr>
          <a:xfrm>
            <a:off x="1534602" y="2417831"/>
            <a:ext cx="431402" cy="47073"/>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376297 w 376297"/>
              <a:gd name="connsiteY0" fmla="*/ 0 h 258051"/>
              <a:gd name="connsiteX1" fmla="*/ 140246 w 376297"/>
              <a:gd name="connsiteY1" fmla="*/ 5609 h 258051"/>
              <a:gd name="connsiteX2" fmla="*/ 0 w 376297"/>
              <a:gd name="connsiteY2" fmla="*/ 258051 h 258051"/>
            </a:gdLst>
            <a:ahLst/>
            <a:cxnLst>
              <a:cxn ang="0">
                <a:pos x="connsiteX0" y="connsiteY0"/>
              </a:cxn>
              <a:cxn ang="0">
                <a:pos x="connsiteX1" y="connsiteY1"/>
              </a:cxn>
              <a:cxn ang="0">
                <a:pos x="connsiteX2" y="connsiteY2"/>
              </a:cxn>
            </a:cxnLst>
            <a:rect l="l" t="t" r="r" b="b"/>
            <a:pathLst>
              <a:path w="376297" h="258051">
                <a:moveTo>
                  <a:pt x="376297" y="0"/>
                </a:moveTo>
                <a:lnTo>
                  <a:pt x="140246" y="5609"/>
                </a:lnTo>
                <a:lnTo>
                  <a:pt x="0" y="258051"/>
                </a:lnTo>
              </a:path>
            </a:pathLst>
          </a:custGeom>
          <a:noFill/>
          <a:ln>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4A03800-27F1-4EEB-B6DA-BB6326AE3BD6}"/>
              </a:ext>
            </a:extLst>
          </p:cNvPr>
          <p:cNvSpPr/>
          <p:nvPr/>
        </p:nvSpPr>
        <p:spPr>
          <a:xfrm>
            <a:off x="1699030" y="2417830"/>
            <a:ext cx="2697753" cy="796841"/>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101264 w 2698388"/>
              <a:gd name="connsiteY0" fmla="*/ 0 h 796841"/>
              <a:gd name="connsiteX1" fmla="*/ 635 w 2698388"/>
              <a:gd name="connsiteY1" fmla="*/ 2631 h 796841"/>
              <a:gd name="connsiteX2" fmla="*/ 2698388 w 2698388"/>
              <a:gd name="connsiteY2" fmla="*/ 796841 h 796841"/>
              <a:gd name="connsiteX0" fmla="*/ 100629 w 2697753"/>
              <a:gd name="connsiteY0" fmla="*/ 0 h 796841"/>
              <a:gd name="connsiteX1" fmla="*/ 0 w 2697753"/>
              <a:gd name="connsiteY1" fmla="*/ 2631 h 796841"/>
              <a:gd name="connsiteX2" fmla="*/ 2697753 w 2697753"/>
              <a:gd name="connsiteY2" fmla="*/ 796841 h 796841"/>
              <a:gd name="connsiteX0" fmla="*/ 100629 w 2697753"/>
              <a:gd name="connsiteY0" fmla="*/ 0 h 796841"/>
              <a:gd name="connsiteX1" fmla="*/ 0 w 2697753"/>
              <a:gd name="connsiteY1" fmla="*/ 2631 h 796841"/>
              <a:gd name="connsiteX2" fmla="*/ 2697753 w 2697753"/>
              <a:gd name="connsiteY2" fmla="*/ 796841 h 796841"/>
            </a:gdLst>
            <a:ahLst/>
            <a:cxnLst>
              <a:cxn ang="0">
                <a:pos x="connsiteX0" y="connsiteY0"/>
              </a:cxn>
              <a:cxn ang="0">
                <a:pos x="connsiteX1" y="connsiteY1"/>
              </a:cxn>
              <a:cxn ang="0">
                <a:pos x="connsiteX2" y="connsiteY2"/>
              </a:cxn>
            </a:cxnLst>
            <a:rect l="l" t="t" r="r" b="b"/>
            <a:pathLst>
              <a:path w="2697753" h="796841">
                <a:moveTo>
                  <a:pt x="100629" y="0"/>
                </a:moveTo>
                <a:cubicBezTo>
                  <a:pt x="65100" y="1870"/>
                  <a:pt x="8723" y="-2218"/>
                  <a:pt x="0" y="2631"/>
                </a:cubicBezTo>
                <a:lnTo>
                  <a:pt x="2697753" y="796841"/>
                </a:lnTo>
              </a:path>
            </a:pathLst>
          </a:custGeom>
          <a:noFill/>
          <a:ln>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BDBE2A-F2B3-4429-9083-A2EB859FB6D1}"/>
              </a:ext>
            </a:extLst>
          </p:cNvPr>
          <p:cNvSpPr txBox="1"/>
          <p:nvPr/>
        </p:nvSpPr>
        <p:spPr>
          <a:xfrm>
            <a:off x="1978952" y="540663"/>
            <a:ext cx="2417831" cy="830997"/>
          </a:xfrm>
          <a:prstGeom prst="rect">
            <a:avLst/>
          </a:prstGeom>
          <a:noFill/>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Fluctuations in unit MW Output Due to Frequency Fluctuations</a:t>
            </a:r>
          </a:p>
        </p:txBody>
      </p:sp>
      <p:sp>
        <p:nvSpPr>
          <p:cNvPr id="14" name="Freeform: Shape 13">
            <a:extLst>
              <a:ext uri="{FF2B5EF4-FFF2-40B4-BE49-F238E27FC236}">
                <a16:creationId xmlns:a16="http://schemas.microsoft.com/office/drawing/2014/main" id="{983DF4C8-C518-48BB-A47B-5E24BDA90816}"/>
              </a:ext>
            </a:extLst>
          </p:cNvPr>
          <p:cNvSpPr/>
          <p:nvPr/>
        </p:nvSpPr>
        <p:spPr>
          <a:xfrm>
            <a:off x="4155028" y="849789"/>
            <a:ext cx="2074322" cy="502762"/>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70" h="793085">
                <a:moveTo>
                  <a:pt x="0" y="0"/>
                </a:moveTo>
                <a:lnTo>
                  <a:pt x="141659" y="1854"/>
                </a:lnTo>
                <a:cubicBezTo>
                  <a:pt x="293604" y="39500"/>
                  <a:pt x="461051" y="94007"/>
                  <a:pt x="911669" y="225879"/>
                </a:cubicBezTo>
                <a:lnTo>
                  <a:pt x="1217030" y="321719"/>
                </a:lnTo>
                <a:lnTo>
                  <a:pt x="2845370" y="793085"/>
                </a:lnTo>
              </a:path>
            </a:pathLst>
          </a:custGeom>
          <a:noFill/>
          <a:ln>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592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5B5537-54CF-45F5-96AE-E35C037C1932}"/>
              </a:ext>
            </a:extLst>
          </p:cNvPr>
          <p:cNvSpPr txBox="1">
            <a:spLocks/>
          </p:cNvSpPr>
          <p:nvPr/>
        </p:nvSpPr>
        <p:spPr>
          <a:xfrm rot="16200000">
            <a:off x="8178742" y="3119437"/>
            <a:ext cx="6858000" cy="619125"/>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bg1"/>
                </a:solidFill>
                <a:latin typeface="Arial" panose="020B0604020202020204" pitchFamily="34" charset="0"/>
                <a:cs typeface="Arial" panose="020B0604020202020204" pitchFamily="34" charset="0"/>
              </a:rPr>
              <a:t>Graph 2a2 – </a:t>
            </a:r>
          </a:p>
          <a:p>
            <a:r>
              <a:rPr lang="en-US" sz="2400" dirty="0">
                <a:solidFill>
                  <a:schemeClr val="bg1"/>
                </a:solidFill>
                <a:latin typeface="Arial" panose="020B0604020202020204" pitchFamily="34" charset="0"/>
                <a:cs typeface="Arial" panose="020B0604020202020204" pitchFamily="34" charset="0"/>
              </a:rPr>
              <a:t>Plant Reactive Power Response to Voltage Transients </a:t>
            </a:r>
            <a:r>
              <a:rPr lang="en-US" sz="2400" baseline="30000" dirty="0">
                <a:solidFill>
                  <a:schemeClr val="bg1"/>
                </a:solidFill>
              </a:rPr>
              <a:t>[9] </a:t>
            </a:r>
            <a:endParaRPr lang="en-US"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C213A1E-8C79-4F94-8D45-155D341DC1C8}"/>
              </a:ext>
            </a:extLst>
          </p:cNvPr>
          <p:cNvSpPr>
            <a:spLocks noGrp="1"/>
          </p:cNvSpPr>
          <p:nvPr>
            <p:ph type="sldNum" sz="quarter" idx="12"/>
          </p:nvPr>
        </p:nvSpPr>
        <p:spPr/>
        <p:txBody>
          <a:bodyPr/>
          <a:lstStyle/>
          <a:p>
            <a:fld id="{140F6486-D218-438D-AF57-3FF7E7B102B2}" type="slidenum">
              <a:rPr lang="en-US" smtClean="0"/>
              <a:t>14</a:t>
            </a:fld>
            <a:endParaRPr lang="en-US"/>
          </a:p>
        </p:txBody>
      </p:sp>
      <p:pic>
        <p:nvPicPr>
          <p:cNvPr id="7" name="Picture 6">
            <a:extLst>
              <a:ext uri="{FF2B5EF4-FFF2-40B4-BE49-F238E27FC236}">
                <a16:creationId xmlns:a16="http://schemas.microsoft.com/office/drawing/2014/main" id="{CCECFB0A-6D09-45A8-9283-B9E81EB928CE}"/>
              </a:ext>
            </a:extLst>
          </p:cNvPr>
          <p:cNvPicPr>
            <a:picLocks noChangeAspect="1"/>
          </p:cNvPicPr>
          <p:nvPr/>
        </p:nvPicPr>
        <p:blipFill>
          <a:blip r:embed="rId2"/>
          <a:stretch>
            <a:fillRect/>
          </a:stretch>
        </p:blipFill>
        <p:spPr>
          <a:xfrm>
            <a:off x="98088" y="0"/>
            <a:ext cx="9581807" cy="6858000"/>
          </a:xfrm>
          <a:prstGeom prst="rect">
            <a:avLst/>
          </a:prstGeom>
        </p:spPr>
      </p:pic>
      <p:sp>
        <p:nvSpPr>
          <p:cNvPr id="9" name="TextBox 8">
            <a:extLst>
              <a:ext uri="{FF2B5EF4-FFF2-40B4-BE49-F238E27FC236}">
                <a16:creationId xmlns:a16="http://schemas.microsoft.com/office/drawing/2014/main" id="{4331C3E7-A7F3-4E8F-8219-A32258F9CB5B}"/>
              </a:ext>
            </a:extLst>
          </p:cNvPr>
          <p:cNvSpPr txBox="1"/>
          <p:nvPr/>
        </p:nvSpPr>
        <p:spPr>
          <a:xfrm>
            <a:off x="1963972" y="2003887"/>
            <a:ext cx="2327332" cy="830997"/>
          </a:xfrm>
          <a:prstGeom prst="rect">
            <a:avLst/>
          </a:prstGeom>
          <a:noFill/>
        </p:spPr>
        <p:txBody>
          <a:bodyPr wrap="square" rtlCol="0">
            <a:spAutoFit/>
          </a:bodyPr>
          <a:lstStyle/>
          <a:p>
            <a:r>
              <a:rPr lang="en-US" sz="1600" dirty="0">
                <a:solidFill>
                  <a:srgbClr val="F0C93C"/>
                </a:solidFill>
                <a:latin typeface="Calibri" panose="020F0502020204030204" pitchFamily="34" charset="0"/>
                <a:cs typeface="Calibri" panose="020F0502020204030204" pitchFamily="34" charset="0"/>
              </a:rPr>
              <a:t>Unit Reactive Power Responding to Voltage Transients</a:t>
            </a:r>
          </a:p>
        </p:txBody>
      </p:sp>
      <p:sp>
        <p:nvSpPr>
          <p:cNvPr id="10" name="Freeform: Shape 9">
            <a:extLst>
              <a:ext uri="{FF2B5EF4-FFF2-40B4-BE49-F238E27FC236}">
                <a16:creationId xmlns:a16="http://schemas.microsoft.com/office/drawing/2014/main" id="{F48EBC86-AEAD-4999-BC5D-101C17C55FE6}"/>
              </a:ext>
            </a:extLst>
          </p:cNvPr>
          <p:cNvSpPr/>
          <p:nvPr/>
        </p:nvSpPr>
        <p:spPr>
          <a:xfrm>
            <a:off x="1692410" y="2422864"/>
            <a:ext cx="2672565" cy="1881137"/>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107226 w 2672544"/>
              <a:gd name="connsiteY0" fmla="*/ 0 h 1886170"/>
              <a:gd name="connsiteX1" fmla="*/ 640 w 2672544"/>
              <a:gd name="connsiteY1" fmla="*/ 5609 h 1886170"/>
              <a:gd name="connsiteX2" fmla="*/ 2672544 w 2672544"/>
              <a:gd name="connsiteY2" fmla="*/ 1886170 h 1886170"/>
              <a:gd name="connsiteX0" fmla="*/ 107247 w 2672565"/>
              <a:gd name="connsiteY0" fmla="*/ 0 h 1886170"/>
              <a:gd name="connsiteX1" fmla="*/ 661 w 2672565"/>
              <a:gd name="connsiteY1" fmla="*/ 5609 h 1886170"/>
              <a:gd name="connsiteX2" fmla="*/ 2672565 w 2672565"/>
              <a:gd name="connsiteY2" fmla="*/ 1886170 h 1886170"/>
              <a:gd name="connsiteX0" fmla="*/ 298633 w 2672565"/>
              <a:gd name="connsiteY0" fmla="*/ 283 h 1881137"/>
              <a:gd name="connsiteX1" fmla="*/ 661 w 2672565"/>
              <a:gd name="connsiteY1" fmla="*/ 576 h 1881137"/>
              <a:gd name="connsiteX2" fmla="*/ 2672565 w 2672565"/>
              <a:gd name="connsiteY2" fmla="*/ 1881137 h 1881137"/>
            </a:gdLst>
            <a:ahLst/>
            <a:cxnLst>
              <a:cxn ang="0">
                <a:pos x="connsiteX0" y="connsiteY0"/>
              </a:cxn>
              <a:cxn ang="0">
                <a:pos x="connsiteX1" y="connsiteY1"/>
              </a:cxn>
              <a:cxn ang="0">
                <a:pos x="connsiteX2" y="connsiteY2"/>
              </a:cxn>
            </a:cxnLst>
            <a:rect l="l" t="t" r="r" b="b"/>
            <a:pathLst>
              <a:path w="2672565" h="1881137">
                <a:moveTo>
                  <a:pt x="298633" y="283"/>
                </a:moveTo>
                <a:cubicBezTo>
                  <a:pt x="263104" y="2153"/>
                  <a:pt x="36190" y="-1294"/>
                  <a:pt x="661" y="576"/>
                </a:cubicBezTo>
                <a:cubicBezTo>
                  <a:pt x="-46088" y="84723"/>
                  <a:pt x="2400047" y="1721572"/>
                  <a:pt x="2672565" y="1881137"/>
                </a:cubicBezTo>
              </a:path>
            </a:pathLst>
          </a:custGeom>
          <a:noFill/>
          <a:ln>
            <a:solidFill>
              <a:srgbClr val="F0C93C"/>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30BA1C5-C621-446C-8486-443FDA288F85}"/>
              </a:ext>
            </a:extLst>
          </p:cNvPr>
          <p:cNvSpPr/>
          <p:nvPr/>
        </p:nvSpPr>
        <p:spPr>
          <a:xfrm>
            <a:off x="1693441" y="2420939"/>
            <a:ext cx="1143316" cy="1269437"/>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107226 w 2672544"/>
              <a:gd name="connsiteY0" fmla="*/ 0 h 1886170"/>
              <a:gd name="connsiteX1" fmla="*/ 640 w 2672544"/>
              <a:gd name="connsiteY1" fmla="*/ 5609 h 1886170"/>
              <a:gd name="connsiteX2" fmla="*/ 2672544 w 2672544"/>
              <a:gd name="connsiteY2" fmla="*/ 1886170 h 1886170"/>
              <a:gd name="connsiteX0" fmla="*/ 107247 w 2672565"/>
              <a:gd name="connsiteY0" fmla="*/ 0 h 1886170"/>
              <a:gd name="connsiteX1" fmla="*/ 661 w 2672565"/>
              <a:gd name="connsiteY1" fmla="*/ 5609 h 1886170"/>
              <a:gd name="connsiteX2" fmla="*/ 2672565 w 2672565"/>
              <a:gd name="connsiteY2" fmla="*/ 1886170 h 1886170"/>
              <a:gd name="connsiteX0" fmla="*/ 108224 w 1194599"/>
              <a:gd name="connsiteY0" fmla="*/ 0 h 1130796"/>
              <a:gd name="connsiteX1" fmla="*/ 1638 w 1194599"/>
              <a:gd name="connsiteY1" fmla="*/ 5609 h 1130796"/>
              <a:gd name="connsiteX2" fmla="*/ 1194599 w 1194599"/>
              <a:gd name="connsiteY2" fmla="*/ 1130796 h 1130796"/>
              <a:gd name="connsiteX0" fmla="*/ 108199 w 1194574"/>
              <a:gd name="connsiteY0" fmla="*/ 0 h 1130796"/>
              <a:gd name="connsiteX1" fmla="*/ 1613 w 1194574"/>
              <a:gd name="connsiteY1" fmla="*/ 5609 h 1130796"/>
              <a:gd name="connsiteX2" fmla="*/ 1194574 w 1194574"/>
              <a:gd name="connsiteY2" fmla="*/ 1130796 h 1130796"/>
              <a:gd name="connsiteX0" fmla="*/ 154652 w 1194574"/>
              <a:gd name="connsiteY0" fmla="*/ 0 h 1265266"/>
              <a:gd name="connsiteX1" fmla="*/ 1613 w 1194574"/>
              <a:gd name="connsiteY1" fmla="*/ 140079 h 1265266"/>
              <a:gd name="connsiteX2" fmla="*/ 1194574 w 1194574"/>
              <a:gd name="connsiteY2" fmla="*/ 1265266 h 1265266"/>
              <a:gd name="connsiteX0" fmla="*/ 103394 w 1143316"/>
              <a:gd name="connsiteY0" fmla="*/ 4171 h 1269437"/>
              <a:gd name="connsiteX1" fmla="*/ 1699 w 1143316"/>
              <a:gd name="connsiteY1" fmla="*/ 0 h 1269437"/>
              <a:gd name="connsiteX2" fmla="*/ 1143316 w 1143316"/>
              <a:gd name="connsiteY2" fmla="*/ 1269437 h 1269437"/>
            </a:gdLst>
            <a:ahLst/>
            <a:cxnLst>
              <a:cxn ang="0">
                <a:pos x="connsiteX0" y="connsiteY0"/>
              </a:cxn>
              <a:cxn ang="0">
                <a:pos x="connsiteX1" y="connsiteY1"/>
              </a:cxn>
              <a:cxn ang="0">
                <a:pos x="connsiteX2" y="connsiteY2"/>
              </a:cxn>
            </a:cxnLst>
            <a:rect l="l" t="t" r="r" b="b"/>
            <a:pathLst>
              <a:path w="1143316" h="1269437">
                <a:moveTo>
                  <a:pt x="103394" y="4171"/>
                </a:moveTo>
                <a:lnTo>
                  <a:pt x="1699" y="0"/>
                </a:lnTo>
                <a:cubicBezTo>
                  <a:pt x="-45050" y="84147"/>
                  <a:pt x="886701" y="1054213"/>
                  <a:pt x="1143316" y="1269437"/>
                </a:cubicBezTo>
              </a:path>
            </a:pathLst>
          </a:custGeom>
          <a:noFill/>
          <a:ln>
            <a:solidFill>
              <a:srgbClr val="F0C93C"/>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42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5B5537-54CF-45F5-96AE-E35C037C1932}"/>
              </a:ext>
            </a:extLst>
          </p:cNvPr>
          <p:cNvSpPr txBox="1">
            <a:spLocks/>
          </p:cNvSpPr>
          <p:nvPr/>
        </p:nvSpPr>
        <p:spPr>
          <a:xfrm rot="16200000">
            <a:off x="8178742" y="3119437"/>
            <a:ext cx="6858000" cy="6191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bg1"/>
                </a:solidFill>
                <a:latin typeface="Arial" panose="020B0604020202020204" pitchFamily="34" charset="0"/>
                <a:cs typeface="Arial" panose="020B0604020202020204" pitchFamily="34" charset="0"/>
              </a:rPr>
              <a:t>Graph 2a3 – Power &amp; Voltage Swing </a:t>
            </a:r>
            <a:r>
              <a:rPr lang="en-US" sz="2400" baseline="30000" dirty="0">
                <a:solidFill>
                  <a:schemeClr val="bg1"/>
                </a:solidFill>
              </a:rPr>
              <a:t>[9] </a:t>
            </a:r>
            <a:endParaRPr lang="en-US" sz="24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C213A1E-8C79-4F94-8D45-155D341DC1C8}"/>
              </a:ext>
            </a:extLst>
          </p:cNvPr>
          <p:cNvSpPr>
            <a:spLocks noGrp="1"/>
          </p:cNvSpPr>
          <p:nvPr>
            <p:ph type="sldNum" sz="quarter" idx="12"/>
          </p:nvPr>
        </p:nvSpPr>
        <p:spPr/>
        <p:txBody>
          <a:bodyPr/>
          <a:lstStyle/>
          <a:p>
            <a:fld id="{140F6486-D218-438D-AF57-3FF7E7B102B2}" type="slidenum">
              <a:rPr lang="en-US" smtClean="0"/>
              <a:t>15</a:t>
            </a:fld>
            <a:endParaRPr lang="en-US"/>
          </a:p>
        </p:txBody>
      </p:sp>
      <p:pic>
        <p:nvPicPr>
          <p:cNvPr id="7" name="Picture 6">
            <a:extLst>
              <a:ext uri="{FF2B5EF4-FFF2-40B4-BE49-F238E27FC236}">
                <a16:creationId xmlns:a16="http://schemas.microsoft.com/office/drawing/2014/main" id="{16385F68-D121-4324-810A-46F5BF74E49F}"/>
              </a:ext>
            </a:extLst>
          </p:cNvPr>
          <p:cNvPicPr>
            <a:picLocks noChangeAspect="1"/>
          </p:cNvPicPr>
          <p:nvPr/>
        </p:nvPicPr>
        <p:blipFill>
          <a:blip r:embed="rId2"/>
          <a:stretch>
            <a:fillRect/>
          </a:stretch>
        </p:blipFill>
        <p:spPr>
          <a:xfrm>
            <a:off x="91440" y="18288"/>
            <a:ext cx="9617067" cy="6858000"/>
          </a:xfrm>
          <a:prstGeom prst="rect">
            <a:avLst/>
          </a:prstGeom>
        </p:spPr>
      </p:pic>
      <p:sp>
        <p:nvSpPr>
          <p:cNvPr id="11" name="TextBox 10">
            <a:extLst>
              <a:ext uri="{FF2B5EF4-FFF2-40B4-BE49-F238E27FC236}">
                <a16:creationId xmlns:a16="http://schemas.microsoft.com/office/drawing/2014/main" id="{1B972EEF-3606-4792-A32E-1CFC0FEBDE9A}"/>
              </a:ext>
            </a:extLst>
          </p:cNvPr>
          <p:cNvSpPr txBox="1"/>
          <p:nvPr/>
        </p:nvSpPr>
        <p:spPr>
          <a:xfrm>
            <a:off x="2483493" y="2184713"/>
            <a:ext cx="2417831" cy="338554"/>
          </a:xfrm>
          <a:prstGeom prst="rect">
            <a:avLst/>
          </a:prstGeom>
          <a:noFill/>
        </p:spPr>
        <p:txBody>
          <a:bodyPr wrap="square" rtlCol="0">
            <a:spAutoFit/>
          </a:bodyPr>
          <a:lstStyle/>
          <a:p>
            <a:r>
              <a:rPr lang="en-US" sz="1600" dirty="0">
                <a:solidFill>
                  <a:srgbClr val="996633"/>
                </a:solidFill>
                <a:latin typeface="Calibri" panose="020F0502020204030204" pitchFamily="34" charset="0"/>
                <a:cs typeface="Calibri" panose="020F0502020204030204" pitchFamily="34" charset="0"/>
              </a:rPr>
              <a:t>System Demand/Load</a:t>
            </a:r>
          </a:p>
        </p:txBody>
      </p:sp>
      <p:sp>
        <p:nvSpPr>
          <p:cNvPr id="12" name="Freeform: Shape 11">
            <a:extLst>
              <a:ext uri="{FF2B5EF4-FFF2-40B4-BE49-F238E27FC236}">
                <a16:creationId xmlns:a16="http://schemas.microsoft.com/office/drawing/2014/main" id="{591788D1-DE49-4053-842C-A668A21633DD}"/>
              </a:ext>
            </a:extLst>
          </p:cNvPr>
          <p:cNvSpPr/>
          <p:nvPr/>
        </p:nvSpPr>
        <p:spPr>
          <a:xfrm>
            <a:off x="2238103" y="2360023"/>
            <a:ext cx="217714" cy="252548"/>
          </a:xfrm>
          <a:custGeom>
            <a:avLst/>
            <a:gdLst>
              <a:gd name="connsiteX0" fmla="*/ 217714 w 217714"/>
              <a:gd name="connsiteY0" fmla="*/ 0 h 252548"/>
              <a:gd name="connsiteX1" fmla="*/ 87086 w 217714"/>
              <a:gd name="connsiteY1" fmla="*/ 8708 h 252548"/>
              <a:gd name="connsiteX2" fmla="*/ 0 w 217714"/>
              <a:gd name="connsiteY2" fmla="*/ 252548 h 252548"/>
            </a:gdLst>
            <a:ahLst/>
            <a:cxnLst>
              <a:cxn ang="0">
                <a:pos x="connsiteX0" y="connsiteY0"/>
              </a:cxn>
              <a:cxn ang="0">
                <a:pos x="connsiteX1" y="connsiteY1"/>
              </a:cxn>
              <a:cxn ang="0">
                <a:pos x="connsiteX2" y="connsiteY2"/>
              </a:cxn>
            </a:cxnLst>
            <a:rect l="l" t="t" r="r" b="b"/>
            <a:pathLst>
              <a:path w="217714" h="252548">
                <a:moveTo>
                  <a:pt x="217714" y="0"/>
                </a:moveTo>
                <a:lnTo>
                  <a:pt x="87086" y="8708"/>
                </a:lnTo>
                <a:lnTo>
                  <a:pt x="0" y="252548"/>
                </a:lnTo>
              </a:path>
            </a:pathLst>
          </a:custGeom>
          <a:noFill/>
          <a:ln>
            <a:solidFill>
              <a:srgbClr val="99663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9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298511" y="202474"/>
            <a:ext cx="9236014" cy="6369776"/>
          </a:xfrm>
        </p:spPr>
        <p:txBody>
          <a:bodyPr>
            <a:normAutofit/>
          </a:bodyPr>
          <a:lstStyle/>
          <a:p>
            <a:pPr marL="628650" marR="0" lvl="0" indent="-628650">
              <a:spcBef>
                <a:spcPts val="0"/>
              </a:spcBef>
              <a:spcAft>
                <a:spcPts val="0"/>
              </a:spcAft>
              <a:buNone/>
            </a:pPr>
            <a:r>
              <a:rPr lang="en-US" sz="2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2b)	</a:t>
            </a: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Dynamic Impact – Drum Level Controls:</a:t>
            </a:r>
          </a:p>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For steam drum units the drum level controls are very sensitive to system oscillations.  When the drum level oscillations increase to an unstable point the automatic drum level controls transfer to manual.   Operator normal reaction is usually to reduce steam flow so a new stable point can be established and the automatic drum level put back in service.  Drum level swings are a major contributor to steam unit trips. </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See Graph 2b1 for Power Transients and Graph 2b2 for drum level swings.</a:t>
            </a:r>
            <a:endParaRPr lang="en-US" dirty="0"/>
          </a:p>
        </p:txBody>
      </p:sp>
      <p:sp>
        <p:nvSpPr>
          <p:cNvPr id="2" name="Slide Number Placeholder 1">
            <a:extLst>
              <a:ext uri="{FF2B5EF4-FFF2-40B4-BE49-F238E27FC236}">
                <a16:creationId xmlns:a16="http://schemas.microsoft.com/office/drawing/2014/main" id="{82484536-E514-462C-A1A7-ED8E7FA395D3}"/>
              </a:ext>
            </a:extLst>
          </p:cNvPr>
          <p:cNvSpPr>
            <a:spLocks noGrp="1"/>
          </p:cNvSpPr>
          <p:nvPr>
            <p:ph type="sldNum" sz="quarter" idx="12"/>
          </p:nvPr>
        </p:nvSpPr>
        <p:spPr/>
        <p:txBody>
          <a:bodyPr/>
          <a:lstStyle/>
          <a:p>
            <a:fld id="{140F6486-D218-438D-AF57-3FF7E7B102B2}" type="slidenum">
              <a:rPr lang="en-US" smtClean="0"/>
              <a:t>16</a:t>
            </a:fld>
            <a:endParaRPr lang="en-US"/>
          </a:p>
        </p:txBody>
      </p:sp>
    </p:spTree>
    <p:extLst>
      <p:ext uri="{BB962C8B-B14F-4D97-AF65-F5344CB8AC3E}">
        <p14:creationId xmlns:p14="http://schemas.microsoft.com/office/powerpoint/2010/main" val="194639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215317" y="2919412"/>
            <a:ext cx="6858000" cy="619125"/>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Graph 2b1 – </a:t>
            </a:r>
            <a:r>
              <a:rPr lang="en-US" sz="2400" b="0" i="0" baseline="0" dirty="0">
                <a:solidFill>
                  <a:schemeClr val="bg1"/>
                </a:solidFill>
                <a:effectLst/>
                <a:latin typeface="Arial" panose="020B0604020202020204" pitchFamily="34" charset="0"/>
                <a:cs typeface="Arial" panose="020B0604020202020204" pitchFamily="34" charset="0"/>
              </a:rPr>
              <a:t>Control System Swing</a:t>
            </a:r>
            <a:endParaRPr lang="en-US" sz="24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6EDF79C-510B-456E-BAD2-CD1B5B33D0C6}"/>
              </a:ext>
            </a:extLst>
          </p:cNvPr>
          <p:cNvSpPr>
            <a:spLocks noGrp="1"/>
          </p:cNvSpPr>
          <p:nvPr>
            <p:ph type="sldNum" sz="quarter" idx="12"/>
          </p:nvPr>
        </p:nvSpPr>
        <p:spPr/>
        <p:txBody>
          <a:bodyPr/>
          <a:lstStyle/>
          <a:p>
            <a:fld id="{140F6486-D218-438D-AF57-3FF7E7B102B2}" type="slidenum">
              <a:rPr lang="en-US" smtClean="0"/>
              <a:t>17</a:t>
            </a:fld>
            <a:endParaRPr lang="en-US"/>
          </a:p>
        </p:txBody>
      </p:sp>
      <p:pic>
        <p:nvPicPr>
          <p:cNvPr id="8" name="Picture 7">
            <a:extLst>
              <a:ext uri="{FF2B5EF4-FFF2-40B4-BE49-F238E27FC236}">
                <a16:creationId xmlns:a16="http://schemas.microsoft.com/office/drawing/2014/main" id="{938456CA-737A-4685-AE3F-A0FC366964EC}"/>
              </a:ext>
            </a:extLst>
          </p:cNvPr>
          <p:cNvPicPr>
            <a:picLocks noChangeAspect="1"/>
          </p:cNvPicPr>
          <p:nvPr/>
        </p:nvPicPr>
        <p:blipFill>
          <a:blip r:embed="rId3"/>
          <a:stretch>
            <a:fillRect/>
          </a:stretch>
        </p:blipFill>
        <p:spPr>
          <a:xfrm>
            <a:off x="77819" y="0"/>
            <a:ext cx="9695498" cy="6858000"/>
          </a:xfrm>
          <a:prstGeom prst="rect">
            <a:avLst/>
          </a:prstGeom>
        </p:spPr>
      </p:pic>
      <p:sp>
        <p:nvSpPr>
          <p:cNvPr id="9" name="TextBox 8">
            <a:extLst>
              <a:ext uri="{FF2B5EF4-FFF2-40B4-BE49-F238E27FC236}">
                <a16:creationId xmlns:a16="http://schemas.microsoft.com/office/drawing/2014/main" id="{7C310998-B266-44B0-A43C-AE495E0F84D3}"/>
              </a:ext>
            </a:extLst>
          </p:cNvPr>
          <p:cNvSpPr txBox="1"/>
          <p:nvPr/>
        </p:nvSpPr>
        <p:spPr>
          <a:xfrm>
            <a:off x="1864954" y="434290"/>
            <a:ext cx="2417831" cy="830997"/>
          </a:xfrm>
          <a:prstGeom prst="rect">
            <a:avLst/>
          </a:prstGeom>
          <a:noFill/>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Fluctuations in unit MW Output Due to Frequency Fluctuations</a:t>
            </a:r>
          </a:p>
        </p:txBody>
      </p:sp>
      <p:sp>
        <p:nvSpPr>
          <p:cNvPr id="10" name="Freeform: Shape 9">
            <a:extLst>
              <a:ext uri="{FF2B5EF4-FFF2-40B4-BE49-F238E27FC236}">
                <a16:creationId xmlns:a16="http://schemas.microsoft.com/office/drawing/2014/main" id="{40699760-B3BC-4D11-9B56-D3B78999BB02}"/>
              </a:ext>
            </a:extLst>
          </p:cNvPr>
          <p:cNvSpPr/>
          <p:nvPr/>
        </p:nvSpPr>
        <p:spPr>
          <a:xfrm>
            <a:off x="4155028" y="849789"/>
            <a:ext cx="2074322" cy="502762"/>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70" h="793085">
                <a:moveTo>
                  <a:pt x="0" y="0"/>
                </a:moveTo>
                <a:lnTo>
                  <a:pt x="141659" y="1854"/>
                </a:lnTo>
                <a:cubicBezTo>
                  <a:pt x="293604" y="39500"/>
                  <a:pt x="461051" y="94007"/>
                  <a:pt x="911669" y="225879"/>
                </a:cubicBezTo>
                <a:lnTo>
                  <a:pt x="1217030" y="321719"/>
                </a:lnTo>
                <a:lnTo>
                  <a:pt x="2845370" y="793085"/>
                </a:lnTo>
              </a:path>
            </a:pathLst>
          </a:custGeom>
          <a:noFill/>
          <a:ln>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5597B61-CEB8-47D3-8090-3890A3946DA6}"/>
              </a:ext>
            </a:extLst>
          </p:cNvPr>
          <p:cNvSpPr/>
          <p:nvPr/>
        </p:nvSpPr>
        <p:spPr>
          <a:xfrm>
            <a:off x="3279655" y="850010"/>
            <a:ext cx="981025" cy="4064397"/>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 name="connsiteX0" fmla="*/ 0 w 1217030"/>
              <a:gd name="connsiteY0" fmla="*/ 0 h 1756023"/>
              <a:gd name="connsiteX1" fmla="*/ 141659 w 1217030"/>
              <a:gd name="connsiteY1" fmla="*/ 1854 h 1756023"/>
              <a:gd name="connsiteX2" fmla="*/ 911669 w 1217030"/>
              <a:gd name="connsiteY2" fmla="*/ 225879 h 1756023"/>
              <a:gd name="connsiteX3" fmla="*/ 1217030 w 1217030"/>
              <a:gd name="connsiteY3" fmla="*/ 321719 h 1756023"/>
              <a:gd name="connsiteX4" fmla="*/ 340231 w 1217030"/>
              <a:gd name="connsiteY4" fmla="*/ 1756023 h 1756023"/>
              <a:gd name="connsiteX0" fmla="*/ 0 w 1217030"/>
              <a:gd name="connsiteY0" fmla="*/ 0 h 1756023"/>
              <a:gd name="connsiteX1" fmla="*/ 141659 w 1217030"/>
              <a:gd name="connsiteY1" fmla="*/ 1854 h 1756023"/>
              <a:gd name="connsiteX2" fmla="*/ 911669 w 1217030"/>
              <a:gd name="connsiteY2" fmla="*/ 225879 h 1756023"/>
              <a:gd name="connsiteX3" fmla="*/ 1217030 w 1217030"/>
              <a:gd name="connsiteY3" fmla="*/ 321719 h 1756023"/>
              <a:gd name="connsiteX4" fmla="*/ 340231 w 1217030"/>
              <a:gd name="connsiteY4"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1669"/>
              <a:gd name="connsiteY0" fmla="*/ 0 h 1756023"/>
              <a:gd name="connsiteX1" fmla="*/ 141659 w 911669"/>
              <a:gd name="connsiteY1" fmla="*/ 1854 h 1756023"/>
              <a:gd name="connsiteX2" fmla="*/ 911669 w 911669"/>
              <a:gd name="connsiteY2" fmla="*/ 225879 h 1756023"/>
              <a:gd name="connsiteX3" fmla="*/ 340231 w 911669"/>
              <a:gd name="connsiteY3" fmla="*/ 1756023 h 1756023"/>
              <a:gd name="connsiteX0" fmla="*/ 0 w 915115"/>
              <a:gd name="connsiteY0" fmla="*/ 0 h 1756023"/>
              <a:gd name="connsiteX1" fmla="*/ 141659 w 915115"/>
              <a:gd name="connsiteY1" fmla="*/ 1854 h 1756023"/>
              <a:gd name="connsiteX2" fmla="*/ 915115 w 915115"/>
              <a:gd name="connsiteY2" fmla="*/ 225879 h 1756023"/>
              <a:gd name="connsiteX3" fmla="*/ 340231 w 915115"/>
              <a:gd name="connsiteY3" fmla="*/ 1756023 h 1756023"/>
              <a:gd name="connsiteX0" fmla="*/ 0 w 915115"/>
              <a:gd name="connsiteY0" fmla="*/ 0 h 1756023"/>
              <a:gd name="connsiteX1" fmla="*/ 141659 w 915115"/>
              <a:gd name="connsiteY1" fmla="*/ 1854 h 1756023"/>
              <a:gd name="connsiteX2" fmla="*/ 915115 w 915115"/>
              <a:gd name="connsiteY2" fmla="*/ 225879 h 1756023"/>
              <a:gd name="connsiteX3" fmla="*/ 340231 w 915115"/>
              <a:gd name="connsiteY3" fmla="*/ 1756023 h 1756023"/>
              <a:gd name="connsiteX0" fmla="*/ 0 w 915115"/>
              <a:gd name="connsiteY0" fmla="*/ 0 h 1756023"/>
              <a:gd name="connsiteX1" fmla="*/ 141659 w 915115"/>
              <a:gd name="connsiteY1" fmla="*/ 1854 h 1756023"/>
              <a:gd name="connsiteX2" fmla="*/ 915115 w 915115"/>
              <a:gd name="connsiteY2" fmla="*/ 225879 h 1756023"/>
              <a:gd name="connsiteX3" fmla="*/ 340231 w 915115"/>
              <a:gd name="connsiteY3" fmla="*/ 1756023 h 1756023"/>
              <a:gd name="connsiteX0" fmla="*/ 0 w 915115"/>
              <a:gd name="connsiteY0" fmla="*/ 0 h 1756023"/>
              <a:gd name="connsiteX1" fmla="*/ 141659 w 915115"/>
              <a:gd name="connsiteY1" fmla="*/ 1854 h 1756023"/>
              <a:gd name="connsiteX2" fmla="*/ 915115 w 915115"/>
              <a:gd name="connsiteY2" fmla="*/ 225879 h 1756023"/>
              <a:gd name="connsiteX3" fmla="*/ 340231 w 915115"/>
              <a:gd name="connsiteY3" fmla="*/ 1756023 h 1756023"/>
              <a:gd name="connsiteX0" fmla="*/ 0 w 340231"/>
              <a:gd name="connsiteY0" fmla="*/ 0 h 1756023"/>
              <a:gd name="connsiteX1" fmla="*/ 141659 w 340231"/>
              <a:gd name="connsiteY1" fmla="*/ 1854 h 1756023"/>
              <a:gd name="connsiteX2" fmla="*/ 340231 w 340231"/>
              <a:gd name="connsiteY2" fmla="*/ 1756023 h 1756023"/>
              <a:gd name="connsiteX0" fmla="*/ 0 w 340231"/>
              <a:gd name="connsiteY0" fmla="*/ 231946 h 1987969"/>
              <a:gd name="connsiteX1" fmla="*/ 107201 w 340231"/>
              <a:gd name="connsiteY1" fmla="*/ 0 h 1987969"/>
              <a:gd name="connsiteX2" fmla="*/ 340231 w 340231"/>
              <a:gd name="connsiteY2" fmla="*/ 1987969 h 1987969"/>
              <a:gd name="connsiteX0" fmla="*/ 0 w 374690"/>
              <a:gd name="connsiteY0" fmla="*/ 2109 h 1987969"/>
              <a:gd name="connsiteX1" fmla="*/ 141660 w 374690"/>
              <a:gd name="connsiteY1" fmla="*/ 0 h 1987969"/>
              <a:gd name="connsiteX2" fmla="*/ 374690 w 374690"/>
              <a:gd name="connsiteY2" fmla="*/ 1987969 h 1987969"/>
              <a:gd name="connsiteX0" fmla="*/ 1203011 w 1346301"/>
              <a:gd name="connsiteY0" fmla="*/ 2109 h 6411409"/>
              <a:gd name="connsiteX1" fmla="*/ 1344671 w 1346301"/>
              <a:gd name="connsiteY1" fmla="*/ 0 h 6411409"/>
              <a:gd name="connsiteX2" fmla="*/ 874 w 1346301"/>
              <a:gd name="connsiteY2" fmla="*/ 6411409 h 6411409"/>
              <a:gd name="connsiteX0" fmla="*/ 1202137 w 1345570"/>
              <a:gd name="connsiteY0" fmla="*/ 2109 h 6411409"/>
              <a:gd name="connsiteX1" fmla="*/ 1343797 w 1345570"/>
              <a:gd name="connsiteY1" fmla="*/ 0 h 6411409"/>
              <a:gd name="connsiteX2" fmla="*/ 0 w 1345570"/>
              <a:gd name="connsiteY2" fmla="*/ 6411409 h 6411409"/>
              <a:gd name="connsiteX0" fmla="*/ 1202137 w 1345684"/>
              <a:gd name="connsiteY0" fmla="*/ 2109 h 6411409"/>
              <a:gd name="connsiteX1" fmla="*/ 1343797 w 1345684"/>
              <a:gd name="connsiteY1" fmla="*/ 0 h 6411409"/>
              <a:gd name="connsiteX2" fmla="*/ 0 w 1345684"/>
              <a:gd name="connsiteY2" fmla="*/ 6411409 h 6411409"/>
            </a:gdLst>
            <a:ahLst/>
            <a:cxnLst>
              <a:cxn ang="0">
                <a:pos x="connsiteX0" y="connsiteY0"/>
              </a:cxn>
              <a:cxn ang="0">
                <a:pos x="connsiteX1" y="connsiteY1"/>
              </a:cxn>
              <a:cxn ang="0">
                <a:pos x="connsiteX2" y="connsiteY2"/>
              </a:cxn>
            </a:cxnLst>
            <a:rect l="l" t="t" r="r" b="b"/>
            <a:pathLst>
              <a:path w="1345684" h="6411409">
                <a:moveTo>
                  <a:pt x="1202137" y="2109"/>
                </a:moveTo>
                <a:lnTo>
                  <a:pt x="1343797" y="0"/>
                </a:lnTo>
                <a:cubicBezTo>
                  <a:pt x="1400502" y="292671"/>
                  <a:pt x="161706" y="5771209"/>
                  <a:pt x="0" y="6411409"/>
                </a:cubicBezTo>
              </a:path>
            </a:pathLst>
          </a:custGeom>
          <a:noFill/>
          <a:ln>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489D625-7D62-432E-9A96-E96CF3EDA95D}"/>
              </a:ext>
            </a:extLst>
          </p:cNvPr>
          <p:cNvSpPr txBox="1"/>
          <p:nvPr/>
        </p:nvSpPr>
        <p:spPr>
          <a:xfrm>
            <a:off x="2199128" y="2159642"/>
            <a:ext cx="2417831" cy="338554"/>
          </a:xfrm>
          <a:prstGeom prst="rect">
            <a:avLst/>
          </a:prstGeom>
          <a:noFill/>
        </p:spPr>
        <p:txBody>
          <a:bodyPr wrap="square" rtlCol="0">
            <a:spAutoFit/>
          </a:bodyPr>
          <a:lstStyle/>
          <a:p>
            <a:r>
              <a:rPr lang="en-US" sz="1600" dirty="0">
                <a:solidFill>
                  <a:srgbClr val="996633"/>
                </a:solidFill>
                <a:latin typeface="Calibri" panose="020F0502020204030204" pitchFamily="34" charset="0"/>
                <a:cs typeface="Calibri" panose="020F0502020204030204" pitchFamily="34" charset="0"/>
              </a:rPr>
              <a:t>System Demand</a:t>
            </a:r>
          </a:p>
        </p:txBody>
      </p:sp>
      <p:sp>
        <p:nvSpPr>
          <p:cNvPr id="4" name="Freeform: Shape 3">
            <a:extLst>
              <a:ext uri="{FF2B5EF4-FFF2-40B4-BE49-F238E27FC236}">
                <a16:creationId xmlns:a16="http://schemas.microsoft.com/office/drawing/2014/main" id="{2D822DA5-9CF5-4FF1-83DD-10E3593D8D4A}"/>
              </a:ext>
            </a:extLst>
          </p:cNvPr>
          <p:cNvSpPr/>
          <p:nvPr/>
        </p:nvSpPr>
        <p:spPr>
          <a:xfrm>
            <a:off x="2009775" y="2324100"/>
            <a:ext cx="219075" cy="266700"/>
          </a:xfrm>
          <a:custGeom>
            <a:avLst/>
            <a:gdLst>
              <a:gd name="connsiteX0" fmla="*/ 219075 w 219075"/>
              <a:gd name="connsiteY0" fmla="*/ 0 h 266700"/>
              <a:gd name="connsiteX1" fmla="*/ 66675 w 219075"/>
              <a:gd name="connsiteY1" fmla="*/ 0 h 266700"/>
              <a:gd name="connsiteX2" fmla="*/ 0 w 219075"/>
              <a:gd name="connsiteY2" fmla="*/ 266700 h 266700"/>
            </a:gdLst>
            <a:ahLst/>
            <a:cxnLst>
              <a:cxn ang="0">
                <a:pos x="connsiteX0" y="connsiteY0"/>
              </a:cxn>
              <a:cxn ang="0">
                <a:pos x="connsiteX1" y="connsiteY1"/>
              </a:cxn>
              <a:cxn ang="0">
                <a:pos x="connsiteX2" y="connsiteY2"/>
              </a:cxn>
            </a:cxnLst>
            <a:rect l="l" t="t" r="r" b="b"/>
            <a:pathLst>
              <a:path w="219075" h="266700">
                <a:moveTo>
                  <a:pt x="219075" y="0"/>
                </a:moveTo>
                <a:lnTo>
                  <a:pt x="66675" y="0"/>
                </a:lnTo>
                <a:lnTo>
                  <a:pt x="0" y="266700"/>
                </a:lnTo>
              </a:path>
            </a:pathLst>
          </a:custGeom>
          <a:noFill/>
          <a:ln>
            <a:solidFill>
              <a:srgbClr val="996633"/>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84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215317" y="2919412"/>
            <a:ext cx="6858000" cy="619125"/>
          </a:xfrm>
        </p:spPr>
        <p:txBody>
          <a:bodyPr>
            <a:normAutofit fontScale="90000"/>
          </a:bodyPr>
          <a:lstStyle/>
          <a:p>
            <a:r>
              <a:rPr lang="en-US" sz="2400" dirty="0">
                <a:solidFill>
                  <a:schemeClr val="bg1"/>
                </a:solidFill>
                <a:latin typeface="Arial" panose="020B0604020202020204" pitchFamily="34" charset="0"/>
                <a:cs typeface="Arial" panose="020B0604020202020204" pitchFamily="34" charset="0"/>
              </a:rPr>
              <a:t>Graph 2b2 – </a:t>
            </a:r>
            <a:r>
              <a:rPr lang="en-US" sz="2400" b="0" i="0" baseline="0" dirty="0">
                <a:solidFill>
                  <a:schemeClr val="bg1"/>
                </a:solidFill>
                <a:effectLst/>
                <a:latin typeface="Arial" panose="020B0604020202020204" pitchFamily="34" charset="0"/>
                <a:cs typeface="Arial" panose="020B0604020202020204" pitchFamily="34" charset="0"/>
              </a:rPr>
              <a:t>Control System Swing With Drum Level</a:t>
            </a:r>
            <a:endParaRPr lang="en-US" sz="24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6EDF79C-510B-456E-BAD2-CD1B5B33D0C6}"/>
              </a:ext>
            </a:extLst>
          </p:cNvPr>
          <p:cNvSpPr>
            <a:spLocks noGrp="1"/>
          </p:cNvSpPr>
          <p:nvPr>
            <p:ph type="sldNum" sz="quarter" idx="12"/>
          </p:nvPr>
        </p:nvSpPr>
        <p:spPr/>
        <p:txBody>
          <a:bodyPr/>
          <a:lstStyle/>
          <a:p>
            <a:fld id="{140F6486-D218-438D-AF57-3FF7E7B102B2}" type="slidenum">
              <a:rPr lang="en-US" smtClean="0"/>
              <a:t>18</a:t>
            </a:fld>
            <a:endParaRPr lang="en-US"/>
          </a:p>
        </p:txBody>
      </p:sp>
      <p:pic>
        <p:nvPicPr>
          <p:cNvPr id="6" name="Picture 5">
            <a:extLst>
              <a:ext uri="{FF2B5EF4-FFF2-40B4-BE49-F238E27FC236}">
                <a16:creationId xmlns:a16="http://schemas.microsoft.com/office/drawing/2014/main" id="{ED40A5B0-33D7-4231-BF83-9EDB183672E9}"/>
              </a:ext>
            </a:extLst>
          </p:cNvPr>
          <p:cNvPicPr>
            <a:picLocks noChangeAspect="1"/>
          </p:cNvPicPr>
          <p:nvPr/>
        </p:nvPicPr>
        <p:blipFill>
          <a:blip r:embed="rId3"/>
          <a:stretch>
            <a:fillRect/>
          </a:stretch>
        </p:blipFill>
        <p:spPr>
          <a:xfrm>
            <a:off x="71027" y="-19050"/>
            <a:ext cx="9654217" cy="6858000"/>
          </a:xfrm>
          <a:prstGeom prst="rect">
            <a:avLst/>
          </a:prstGeom>
        </p:spPr>
      </p:pic>
      <p:sp>
        <p:nvSpPr>
          <p:cNvPr id="5" name="Freeform: Shape 4">
            <a:extLst>
              <a:ext uri="{FF2B5EF4-FFF2-40B4-BE49-F238E27FC236}">
                <a16:creationId xmlns:a16="http://schemas.microsoft.com/office/drawing/2014/main" id="{67976A20-7A29-4E31-91D5-94B3B02E24FB}"/>
              </a:ext>
            </a:extLst>
          </p:cNvPr>
          <p:cNvSpPr/>
          <p:nvPr/>
        </p:nvSpPr>
        <p:spPr>
          <a:xfrm>
            <a:off x="4021678" y="3296897"/>
            <a:ext cx="2143510" cy="502762"/>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70" h="793085">
                <a:moveTo>
                  <a:pt x="0" y="0"/>
                </a:moveTo>
                <a:lnTo>
                  <a:pt x="141659" y="1854"/>
                </a:lnTo>
                <a:cubicBezTo>
                  <a:pt x="293604" y="39500"/>
                  <a:pt x="461051" y="94007"/>
                  <a:pt x="911669" y="225879"/>
                </a:cubicBezTo>
                <a:lnTo>
                  <a:pt x="1217030" y="321719"/>
                </a:lnTo>
                <a:lnTo>
                  <a:pt x="2845370" y="793085"/>
                </a:lnTo>
              </a:path>
            </a:pathLst>
          </a:custGeom>
          <a:noFill/>
          <a:ln>
            <a:solidFill>
              <a:srgbClr val="E3A14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FD1A3C9-69BD-4BD4-8B06-64B3CBF458CF}"/>
              </a:ext>
            </a:extLst>
          </p:cNvPr>
          <p:cNvSpPr txBox="1"/>
          <p:nvPr/>
        </p:nvSpPr>
        <p:spPr>
          <a:xfrm>
            <a:off x="1265701" y="2936586"/>
            <a:ext cx="2577989" cy="584775"/>
          </a:xfrm>
          <a:prstGeom prst="rect">
            <a:avLst/>
          </a:prstGeom>
          <a:noFill/>
        </p:spPr>
        <p:txBody>
          <a:bodyPr wrap="square" rtlCol="0">
            <a:spAutoFit/>
          </a:bodyPr>
          <a:lstStyle/>
          <a:p>
            <a:r>
              <a:rPr lang="en-US" sz="1600" dirty="0">
                <a:solidFill>
                  <a:srgbClr val="E3A149"/>
                </a:solidFill>
                <a:latin typeface="Calibri" panose="020F0502020204030204" pitchFamily="34" charset="0"/>
                <a:cs typeface="Calibri" panose="020F0502020204030204" pitchFamily="34" charset="0"/>
              </a:rPr>
              <a:t>Drum Level Fluctuation Due to Frequency Fluctuation</a:t>
            </a:r>
          </a:p>
        </p:txBody>
      </p:sp>
      <p:sp>
        <p:nvSpPr>
          <p:cNvPr id="8" name="Freeform: Shape 7">
            <a:extLst>
              <a:ext uri="{FF2B5EF4-FFF2-40B4-BE49-F238E27FC236}">
                <a16:creationId xmlns:a16="http://schemas.microsoft.com/office/drawing/2014/main" id="{4057BB73-7AF0-4505-8D6D-0BA376F691C0}"/>
              </a:ext>
            </a:extLst>
          </p:cNvPr>
          <p:cNvSpPr/>
          <p:nvPr/>
        </p:nvSpPr>
        <p:spPr>
          <a:xfrm>
            <a:off x="3670697" y="3294385"/>
            <a:ext cx="1649015" cy="505274"/>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 name="connsiteX0" fmla="*/ 0 w 2845370"/>
              <a:gd name="connsiteY0" fmla="*/ 145069 h 938154"/>
              <a:gd name="connsiteX1" fmla="*/ 346118 w 2845370"/>
              <a:gd name="connsiteY1" fmla="*/ 0 h 938154"/>
              <a:gd name="connsiteX2" fmla="*/ 911669 w 2845370"/>
              <a:gd name="connsiteY2" fmla="*/ 370948 h 938154"/>
              <a:gd name="connsiteX3" fmla="*/ 1217030 w 2845370"/>
              <a:gd name="connsiteY3" fmla="*/ 466788 h 938154"/>
              <a:gd name="connsiteX4" fmla="*/ 2845370 w 2845370"/>
              <a:gd name="connsiteY4" fmla="*/ 938154 h 938154"/>
              <a:gd name="connsiteX0" fmla="*/ 0 w 2790514"/>
              <a:gd name="connsiteY0" fmla="*/ 0 h 940007"/>
              <a:gd name="connsiteX1" fmla="*/ 291262 w 2790514"/>
              <a:gd name="connsiteY1" fmla="*/ 1853 h 940007"/>
              <a:gd name="connsiteX2" fmla="*/ 856813 w 2790514"/>
              <a:gd name="connsiteY2" fmla="*/ 372801 h 940007"/>
              <a:gd name="connsiteX3" fmla="*/ 1162174 w 2790514"/>
              <a:gd name="connsiteY3" fmla="*/ 468641 h 940007"/>
              <a:gd name="connsiteX4" fmla="*/ 2790514 w 2790514"/>
              <a:gd name="connsiteY4" fmla="*/ 940007 h 940007"/>
              <a:gd name="connsiteX0" fmla="*/ 0 w 3453379"/>
              <a:gd name="connsiteY0" fmla="*/ 0 h 944704"/>
              <a:gd name="connsiteX1" fmla="*/ 954127 w 3453379"/>
              <a:gd name="connsiteY1" fmla="*/ 6550 h 944704"/>
              <a:gd name="connsiteX2" fmla="*/ 1519678 w 3453379"/>
              <a:gd name="connsiteY2" fmla="*/ 377498 h 944704"/>
              <a:gd name="connsiteX3" fmla="*/ 1825039 w 3453379"/>
              <a:gd name="connsiteY3" fmla="*/ 473338 h 944704"/>
              <a:gd name="connsiteX4" fmla="*/ 3453379 w 3453379"/>
              <a:gd name="connsiteY4" fmla="*/ 944704 h 94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379" h="944704">
                <a:moveTo>
                  <a:pt x="0" y="0"/>
                </a:moveTo>
                <a:lnTo>
                  <a:pt x="954127" y="6550"/>
                </a:lnTo>
                <a:cubicBezTo>
                  <a:pt x="1106072" y="44196"/>
                  <a:pt x="1069060" y="245626"/>
                  <a:pt x="1519678" y="377498"/>
                </a:cubicBezTo>
                <a:lnTo>
                  <a:pt x="1825039" y="473338"/>
                </a:lnTo>
                <a:lnTo>
                  <a:pt x="3453379" y="944704"/>
                </a:lnTo>
              </a:path>
            </a:pathLst>
          </a:custGeom>
          <a:noFill/>
          <a:ln>
            <a:solidFill>
              <a:srgbClr val="E3A14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991919BE-6674-4DB5-A2F9-1C17E7034110}"/>
              </a:ext>
            </a:extLst>
          </p:cNvPr>
          <p:cNvSpPr/>
          <p:nvPr/>
        </p:nvSpPr>
        <p:spPr>
          <a:xfrm flipH="1">
            <a:off x="3281611" y="3296898"/>
            <a:ext cx="818569" cy="732178"/>
          </a:xfrm>
          <a:custGeom>
            <a:avLst/>
            <a:gdLst>
              <a:gd name="connsiteX0" fmla="*/ 246832 w 246832"/>
              <a:gd name="connsiteY0" fmla="*/ 0 h 258051"/>
              <a:gd name="connsiteX1" fmla="*/ 140246 w 246832"/>
              <a:gd name="connsiteY1" fmla="*/ 5609 h 258051"/>
              <a:gd name="connsiteX2" fmla="*/ 0 w 246832"/>
              <a:gd name="connsiteY2" fmla="*/ 258051 h 258051"/>
              <a:gd name="connsiteX0" fmla="*/ 107875 w 1150442"/>
              <a:gd name="connsiteY0" fmla="*/ 0 h 1410990"/>
              <a:gd name="connsiteX1" fmla="*/ 1289 w 1150442"/>
              <a:gd name="connsiteY1" fmla="*/ 5609 h 1410990"/>
              <a:gd name="connsiteX2" fmla="*/ 1149154 w 1150442"/>
              <a:gd name="connsiteY2" fmla="*/ 1410990 h 1410990"/>
              <a:gd name="connsiteX0" fmla="*/ 108078 w 1149357"/>
              <a:gd name="connsiteY0" fmla="*/ 0 h 1410990"/>
              <a:gd name="connsiteX1" fmla="*/ 1492 w 1149357"/>
              <a:gd name="connsiteY1" fmla="*/ 5609 h 1410990"/>
              <a:gd name="connsiteX2" fmla="*/ 1149357 w 1149357"/>
              <a:gd name="connsiteY2" fmla="*/ 1410990 h 1410990"/>
              <a:gd name="connsiteX0" fmla="*/ 107204 w 2704328"/>
              <a:gd name="connsiteY0" fmla="*/ 0 h 796841"/>
              <a:gd name="connsiteX1" fmla="*/ 618 w 2704328"/>
              <a:gd name="connsiteY1" fmla="*/ 5609 h 796841"/>
              <a:gd name="connsiteX2" fmla="*/ 2704328 w 2704328"/>
              <a:gd name="connsiteY2" fmla="*/ 796841 h 796841"/>
              <a:gd name="connsiteX0" fmla="*/ 107219 w 2704343"/>
              <a:gd name="connsiteY0" fmla="*/ 0 h 796841"/>
              <a:gd name="connsiteX1" fmla="*/ 633 w 2704343"/>
              <a:gd name="connsiteY1" fmla="*/ 5609 h 796841"/>
              <a:gd name="connsiteX2" fmla="*/ 2704343 w 2704343"/>
              <a:gd name="connsiteY2" fmla="*/ 796841 h 796841"/>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60 w 2845370"/>
              <a:gd name="connsiteY1" fmla="*/ 1853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2845370 w 2845370"/>
              <a:gd name="connsiteY2" fmla="*/ 793085 h 793085"/>
              <a:gd name="connsiteX0" fmla="*/ 0 w 2845370"/>
              <a:gd name="connsiteY0" fmla="*/ 0 h 793085"/>
              <a:gd name="connsiteX1" fmla="*/ 141659 w 2845370"/>
              <a:gd name="connsiteY1" fmla="*/ 1854 h 793085"/>
              <a:gd name="connsiteX2" fmla="*/ 911669 w 2845370"/>
              <a:gd name="connsiteY2" fmla="*/ 225879 h 793085"/>
              <a:gd name="connsiteX3" fmla="*/ 2845370 w 2845370"/>
              <a:gd name="connsiteY3" fmla="*/ 793085 h 793085"/>
              <a:gd name="connsiteX0" fmla="*/ 0 w 2845370"/>
              <a:gd name="connsiteY0" fmla="*/ 0 h 793085"/>
              <a:gd name="connsiteX1" fmla="*/ 141659 w 2845370"/>
              <a:gd name="connsiteY1" fmla="*/ 1854 h 793085"/>
              <a:gd name="connsiteX2" fmla="*/ 911669 w 2845370"/>
              <a:gd name="connsiteY2" fmla="*/ 225879 h 793085"/>
              <a:gd name="connsiteX3" fmla="*/ 1217030 w 2845370"/>
              <a:gd name="connsiteY3" fmla="*/ 321719 h 793085"/>
              <a:gd name="connsiteX4" fmla="*/ 2845370 w 2845370"/>
              <a:gd name="connsiteY4" fmla="*/ 793085 h 793085"/>
              <a:gd name="connsiteX0" fmla="*/ 0 w 2845370"/>
              <a:gd name="connsiteY0" fmla="*/ 0 h 793085"/>
              <a:gd name="connsiteX1" fmla="*/ 141659 w 2845370"/>
              <a:gd name="connsiteY1" fmla="*/ 1854 h 793085"/>
              <a:gd name="connsiteX2" fmla="*/ 1217030 w 2845370"/>
              <a:gd name="connsiteY2" fmla="*/ 321719 h 793085"/>
              <a:gd name="connsiteX3" fmla="*/ 2845370 w 2845370"/>
              <a:gd name="connsiteY3" fmla="*/ 793085 h 793085"/>
              <a:gd name="connsiteX0" fmla="*/ 0 w 2845370"/>
              <a:gd name="connsiteY0" fmla="*/ 0 h 793085"/>
              <a:gd name="connsiteX1" fmla="*/ 141659 w 2845370"/>
              <a:gd name="connsiteY1" fmla="*/ 1854 h 793085"/>
              <a:gd name="connsiteX2" fmla="*/ 2845370 w 2845370"/>
              <a:gd name="connsiteY2" fmla="*/ 793085 h 793085"/>
              <a:gd name="connsiteX0" fmla="*/ 358313 w 3203683"/>
              <a:gd name="connsiteY0" fmla="*/ 0 h 793085"/>
              <a:gd name="connsiteX1" fmla="*/ 0 w 3203683"/>
              <a:gd name="connsiteY1" fmla="*/ 1854 h 793085"/>
              <a:gd name="connsiteX2" fmla="*/ 3203683 w 3203683"/>
              <a:gd name="connsiteY2" fmla="*/ 793085 h 793085"/>
              <a:gd name="connsiteX0" fmla="*/ 358313 w 3736265"/>
              <a:gd name="connsiteY0" fmla="*/ 0 h 1101042"/>
              <a:gd name="connsiteX1" fmla="*/ 0 w 3736265"/>
              <a:gd name="connsiteY1" fmla="*/ 1854 h 1101042"/>
              <a:gd name="connsiteX2" fmla="*/ 3736265 w 3736265"/>
              <a:gd name="connsiteY2" fmla="*/ 1101042 h 1101042"/>
            </a:gdLst>
            <a:ahLst/>
            <a:cxnLst>
              <a:cxn ang="0">
                <a:pos x="connsiteX0" y="connsiteY0"/>
              </a:cxn>
              <a:cxn ang="0">
                <a:pos x="connsiteX1" y="connsiteY1"/>
              </a:cxn>
              <a:cxn ang="0">
                <a:pos x="connsiteX2" y="connsiteY2"/>
              </a:cxn>
            </a:cxnLst>
            <a:rect l="l" t="t" r="r" b="b"/>
            <a:pathLst>
              <a:path w="3736265" h="1101042">
                <a:moveTo>
                  <a:pt x="358313" y="0"/>
                </a:moveTo>
                <a:lnTo>
                  <a:pt x="0" y="1854"/>
                </a:lnTo>
                <a:cubicBezTo>
                  <a:pt x="474228" y="134035"/>
                  <a:pt x="3172992" y="936202"/>
                  <a:pt x="3736265" y="1101042"/>
                </a:cubicBezTo>
              </a:path>
            </a:pathLst>
          </a:custGeom>
          <a:noFill/>
          <a:ln>
            <a:solidFill>
              <a:srgbClr val="E3A14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888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298511" y="1628774"/>
            <a:ext cx="9236014" cy="4943475"/>
          </a:xfrm>
        </p:spPr>
        <p:txBody>
          <a:bodyPr>
            <a:normAutofit/>
          </a:bodyPr>
          <a:lstStyle/>
          <a:p>
            <a:pPr marL="628650" marR="0" lvl="0" indent="-628650">
              <a:spcBef>
                <a:spcPts val="0"/>
              </a:spcBef>
              <a:spcAft>
                <a:spcPts val="0"/>
              </a:spcAft>
              <a:buNone/>
            </a:pPr>
            <a:r>
              <a:rPr lang="en-US" sz="2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2c)	</a:t>
            </a: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Dynamic Impact – BAL-001-TRE-002:</a:t>
            </a:r>
          </a:p>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In recent years control systems have been tuned to respond to frequency events so that they pass the BAL-001-TRE-002 scoring criteria.  This tuning has made control systems more vulnerable to unstable operating modes when the frequency is continually oscillating in and out of the 17 mHz deadband.  When frequency oscillations exceed 36 mHz control systems are susceptible to unstable swings which inhibit their response to real frequency events due to a loss of significant load. </a:t>
            </a:r>
          </a:p>
          <a:p>
            <a:pPr marL="0" marR="0" lvl="0" indent="0">
              <a:spcBef>
                <a:spcPts val="0"/>
              </a:spcBef>
              <a:spcAft>
                <a:spcPts val="0"/>
              </a:spcAft>
              <a:buNone/>
            </a:pPr>
            <a:endParaRPr lang="en-US" sz="2400" dirty="0">
              <a:solidFill>
                <a:schemeClr val="accent1">
                  <a:lumMod val="75000"/>
                </a:schemeClr>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endParaRPr lang="en-US" dirty="0"/>
          </a:p>
        </p:txBody>
      </p:sp>
      <p:sp>
        <p:nvSpPr>
          <p:cNvPr id="2" name="Slide Number Placeholder 1">
            <a:extLst>
              <a:ext uri="{FF2B5EF4-FFF2-40B4-BE49-F238E27FC236}">
                <a16:creationId xmlns:a16="http://schemas.microsoft.com/office/drawing/2014/main" id="{15ED5A5D-7F77-4141-95DB-931AA1E31090}"/>
              </a:ext>
            </a:extLst>
          </p:cNvPr>
          <p:cNvSpPr>
            <a:spLocks noGrp="1"/>
          </p:cNvSpPr>
          <p:nvPr>
            <p:ph type="sldNum" sz="quarter" idx="12"/>
          </p:nvPr>
        </p:nvSpPr>
        <p:spPr/>
        <p:txBody>
          <a:bodyPr/>
          <a:lstStyle/>
          <a:p>
            <a:fld id="{140F6486-D218-438D-AF57-3FF7E7B102B2}" type="slidenum">
              <a:rPr lang="en-US" smtClean="0"/>
              <a:t>19</a:t>
            </a:fld>
            <a:endParaRPr lang="en-US"/>
          </a:p>
        </p:txBody>
      </p:sp>
    </p:spTree>
    <p:extLst>
      <p:ext uri="{BB962C8B-B14F-4D97-AF65-F5344CB8AC3E}">
        <p14:creationId xmlns:p14="http://schemas.microsoft.com/office/powerpoint/2010/main" val="38399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0E65-2C82-4576-8857-57AB82FE7912}"/>
              </a:ext>
            </a:extLst>
          </p:cNvPr>
          <p:cNvSpPr>
            <a:spLocks noGrp="1"/>
          </p:cNvSpPr>
          <p:nvPr>
            <p:ph type="title"/>
          </p:nvPr>
        </p:nvSpPr>
        <p:spPr/>
        <p:txBody>
          <a:bodyPr/>
          <a:lstStyle/>
          <a:p>
            <a:r>
              <a:rPr lang="en-US" sz="3600" dirty="0">
                <a:solidFill>
                  <a:schemeClr val="accent1">
                    <a:lumMod val="75000"/>
                  </a:schemeClr>
                </a:solidFill>
              </a:rPr>
              <a:t>ROS#45 Emergency Conditions List</a:t>
            </a:r>
            <a:br>
              <a:rPr lang="en-US" sz="3600" dirty="0">
                <a:solidFill>
                  <a:schemeClr val="accent1">
                    <a:lumMod val="75000"/>
                  </a:schemeClr>
                </a:solidFill>
              </a:rPr>
            </a:br>
            <a:endParaRPr lang="en-US" dirty="0"/>
          </a:p>
        </p:txBody>
      </p:sp>
      <p:sp>
        <p:nvSpPr>
          <p:cNvPr id="3" name="Content Placeholder 2">
            <a:extLst>
              <a:ext uri="{FF2B5EF4-FFF2-40B4-BE49-F238E27FC236}">
                <a16:creationId xmlns:a16="http://schemas.microsoft.com/office/drawing/2014/main" id="{03DD5CF3-E23C-4023-9B22-DE0C306D15D3}"/>
              </a:ext>
            </a:extLst>
          </p:cNvPr>
          <p:cNvSpPr>
            <a:spLocks noGrp="1"/>
          </p:cNvSpPr>
          <p:nvPr>
            <p:ph idx="1"/>
          </p:nvPr>
        </p:nvSpPr>
        <p:spPr/>
        <p:txBody>
          <a:bodyPr/>
          <a:lstStyle/>
          <a:p>
            <a:pPr marL="0" indent="0">
              <a:buNone/>
            </a:pPr>
            <a:r>
              <a:rPr lang="en-US" sz="32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Frequency: Analyze system frequency leading up to Energy Emergency Alert conditions and determine impact of low frequency on generation and load tripping.</a:t>
            </a:r>
          </a:p>
          <a:p>
            <a:endParaRPr lang="en-US" dirty="0"/>
          </a:p>
        </p:txBody>
      </p:sp>
      <p:sp>
        <p:nvSpPr>
          <p:cNvPr id="4" name="Slide Number Placeholder 3">
            <a:extLst>
              <a:ext uri="{FF2B5EF4-FFF2-40B4-BE49-F238E27FC236}">
                <a16:creationId xmlns:a16="http://schemas.microsoft.com/office/drawing/2014/main" id="{7C632164-4206-4D28-A068-A45056E11B63}"/>
              </a:ext>
            </a:extLst>
          </p:cNvPr>
          <p:cNvSpPr>
            <a:spLocks noGrp="1"/>
          </p:cNvSpPr>
          <p:nvPr>
            <p:ph type="sldNum" sz="quarter" idx="12"/>
          </p:nvPr>
        </p:nvSpPr>
        <p:spPr/>
        <p:txBody>
          <a:bodyPr/>
          <a:lstStyle/>
          <a:p>
            <a:fld id="{140F6486-D218-438D-AF57-3FF7E7B102B2}" type="slidenum">
              <a:rPr lang="en-US" smtClean="0"/>
              <a:t>2</a:t>
            </a:fld>
            <a:endParaRPr lang="en-US"/>
          </a:p>
        </p:txBody>
      </p:sp>
    </p:spTree>
    <p:extLst>
      <p:ext uri="{BB962C8B-B14F-4D97-AF65-F5344CB8AC3E}">
        <p14:creationId xmlns:p14="http://schemas.microsoft.com/office/powerpoint/2010/main" val="703997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92895" y="0"/>
            <a:ext cx="9792353" cy="1188720"/>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3) How is the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underfrequency relay settings coordinated with loads and generators</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t>
            </a:r>
            <a:b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192895" y="1188720"/>
            <a:ext cx="9278522" cy="5522976"/>
          </a:xfrm>
        </p:spPr>
        <p:txBody>
          <a:bodyPr>
            <a:normAutofit/>
          </a:bodyPr>
          <a:lstStyle/>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The underfrequency relay settings have been established for many years and it was commonly thought that the system frequency would never pause between 59.4 Hz and 59.3 Hz;  however, we all now know it can and have observed the countdown to the total collapse of the grid.</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In slides 12 and 13 the damage of underfrequency operation below 59.6 Hz is discussed.  The trip at 59.4 Hz after 9 minutes is to protect the units from immediate damage which would prevent the grid from being quickly restored to normal capacity after an event.  </a:t>
            </a:r>
            <a:endParaRPr lang="en-US" sz="2400" b="1" i="1" dirty="0">
              <a:solidFill>
                <a:schemeClr val="accent1">
                  <a:lumMod val="75000"/>
                </a:schemeClr>
              </a:solidFill>
              <a:effectLst/>
              <a:latin typeface="Arial" panose="020B0604020202020204" pitchFamily="34" charset="0"/>
            </a:endParaRPr>
          </a:p>
          <a:p>
            <a:pPr marL="0" marR="0" lvl="0" indent="0">
              <a:spcBef>
                <a:spcPts val="0"/>
              </a:spcBef>
              <a:spcAft>
                <a:spcPts val="0"/>
              </a:spcAft>
              <a:buNone/>
            </a:pPr>
            <a:endParaRPr lang="en-US" sz="2400" b="1" dirty="0">
              <a:solidFill>
                <a:srgbClr val="444D54"/>
              </a:solidFill>
              <a:latin typeface="Arial" panose="020B060402020202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The miscoordination must be addressed as soon as possible to allow the automatic load shed steps to function correctly.</a:t>
            </a:r>
          </a:p>
          <a:p>
            <a:pPr marL="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8A096A12-8D37-4D28-A16C-A3A46553D1FD}"/>
              </a:ext>
            </a:extLst>
          </p:cNvPr>
          <p:cNvSpPr>
            <a:spLocks noGrp="1"/>
          </p:cNvSpPr>
          <p:nvPr>
            <p:ph type="sldNum" sz="quarter" idx="12"/>
          </p:nvPr>
        </p:nvSpPr>
        <p:spPr/>
        <p:txBody>
          <a:bodyPr/>
          <a:lstStyle/>
          <a:p>
            <a:fld id="{140F6486-D218-438D-AF57-3FF7E7B102B2}" type="slidenum">
              <a:rPr lang="en-US" smtClean="0"/>
              <a:t>20</a:t>
            </a:fld>
            <a:endParaRPr lang="en-US"/>
          </a:p>
        </p:txBody>
      </p:sp>
    </p:spTree>
    <p:extLst>
      <p:ext uri="{BB962C8B-B14F-4D97-AF65-F5344CB8AC3E}">
        <p14:creationId xmlns:p14="http://schemas.microsoft.com/office/powerpoint/2010/main" val="350886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043867" y="2909889"/>
            <a:ext cx="6858000" cy="1000122"/>
          </a:xfrm>
        </p:spPr>
        <p:txBody>
          <a:bodyPr>
            <a:normAutofit fontScale="90000"/>
          </a:bodyPr>
          <a:lstStyle/>
          <a:p>
            <a:r>
              <a:rPr lang="en-US" sz="2400" dirty="0">
                <a:solidFill>
                  <a:schemeClr val="bg1"/>
                </a:solidFill>
                <a:latin typeface="Arial" panose="020B0604020202020204" pitchFamily="34" charset="0"/>
                <a:cs typeface="Arial" panose="020B0604020202020204" pitchFamily="34" charset="0"/>
              </a:rPr>
              <a:t>Graph 3 </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Unfrequency</a:t>
            </a:r>
            <a:r>
              <a:rPr lang="en-US" sz="2800" dirty="0">
                <a:solidFill>
                  <a:schemeClr val="bg1"/>
                </a:solidFill>
                <a:latin typeface="Arial" panose="020B0604020202020204" pitchFamily="34" charset="0"/>
                <a:cs typeface="Arial" panose="020B0604020202020204" pitchFamily="34" charset="0"/>
              </a:rPr>
              <a:t> Relay Settings Miscoordination </a:t>
            </a:r>
            <a:r>
              <a:rPr lang="en-US" sz="2800" dirty="0">
                <a:solidFill>
                  <a:schemeClr val="bg1"/>
                </a:solidFill>
                <a:effectLst/>
                <a:latin typeface="Calibri" panose="020F0502020204030204" pitchFamily="34" charset="0"/>
                <a:ea typeface="Times New Roman" panose="02020603050405020304" pitchFamily="18" charset="0"/>
              </a:rPr>
              <a:t> </a:t>
            </a:r>
            <a:r>
              <a:rPr lang="en-US" sz="2800" baseline="30000" dirty="0">
                <a:solidFill>
                  <a:schemeClr val="bg1"/>
                </a:solidFill>
                <a:effectLst/>
                <a:latin typeface="Calibri" panose="020F0502020204030204" pitchFamily="34" charset="0"/>
                <a:ea typeface="Times New Roman" panose="02020603050405020304" pitchFamily="18" charset="0"/>
              </a:rPr>
              <a:t>[5]</a:t>
            </a:r>
            <a:br>
              <a:rPr lang="en-US" sz="2800" dirty="0">
                <a:solidFill>
                  <a:schemeClr val="bg1"/>
                </a:solidFill>
                <a:effectLst/>
                <a:latin typeface="Calibri" panose="020F0502020204030204" pitchFamily="34" charset="0"/>
                <a:ea typeface="Times New Roman" panose="02020603050405020304" pitchFamily="18" charset="0"/>
              </a:rPr>
            </a:br>
            <a:endParaRPr lang="en-US" sz="2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7C2F143-98EC-4FD7-ACC2-CF88E5AE0877}"/>
              </a:ext>
            </a:extLst>
          </p:cNvPr>
          <p:cNvPicPr/>
          <p:nvPr/>
        </p:nvPicPr>
        <p:blipFill>
          <a:blip r:embed="rId2"/>
          <a:stretch>
            <a:fillRect/>
          </a:stretch>
        </p:blipFill>
        <p:spPr>
          <a:xfrm>
            <a:off x="0" y="-19050"/>
            <a:ext cx="8412480" cy="6858000"/>
          </a:xfrm>
          <a:prstGeom prst="rect">
            <a:avLst/>
          </a:prstGeom>
        </p:spPr>
      </p:pic>
      <p:sp>
        <p:nvSpPr>
          <p:cNvPr id="3" name="Slide Number Placeholder 2">
            <a:extLst>
              <a:ext uri="{FF2B5EF4-FFF2-40B4-BE49-F238E27FC236}">
                <a16:creationId xmlns:a16="http://schemas.microsoft.com/office/drawing/2014/main" id="{492EE465-A210-40BD-8B82-5527B75153C6}"/>
              </a:ext>
            </a:extLst>
          </p:cNvPr>
          <p:cNvSpPr>
            <a:spLocks noGrp="1"/>
          </p:cNvSpPr>
          <p:nvPr>
            <p:ph type="sldNum" sz="quarter" idx="12"/>
          </p:nvPr>
        </p:nvSpPr>
        <p:spPr/>
        <p:txBody>
          <a:bodyPr/>
          <a:lstStyle/>
          <a:p>
            <a:fld id="{140F6486-D218-438D-AF57-3FF7E7B102B2}" type="slidenum">
              <a:rPr lang="en-US" smtClean="0"/>
              <a:t>21</a:t>
            </a:fld>
            <a:endParaRPr lang="en-US"/>
          </a:p>
        </p:txBody>
      </p:sp>
    </p:spTree>
    <p:extLst>
      <p:ext uri="{BB962C8B-B14F-4D97-AF65-F5344CB8AC3E}">
        <p14:creationId xmlns:p14="http://schemas.microsoft.com/office/powerpoint/2010/main" val="979182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9701348" cy="982751"/>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4)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During the EEA event how did load sources respond at 59.7 Hz and 59.3 Hz?</a:t>
            </a: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450911" y="1497874"/>
            <a:ext cx="8596668" cy="4865800"/>
          </a:xfrm>
        </p:spPr>
        <p:txBody>
          <a:bodyPr/>
          <a:lstStyle/>
          <a:p>
            <a:pPr marL="514350" marR="0" lvl="0" indent="-514350">
              <a:spcBef>
                <a:spcPts val="0"/>
              </a:spcBef>
              <a:spcAft>
                <a:spcPts val="0"/>
              </a:spcAft>
              <a:buAutoNum type="alphaLcParenR"/>
            </a:pP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Transient Impact:</a:t>
            </a:r>
          </a:p>
          <a:p>
            <a:pPr marL="514350" marR="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deployment of ~70 MWs at 59.7 Hz is shown in Graph 3a1.   It is not clear how the allotment was determined or if it is simply the measure of the NPF down-ramp.  In the Graph-3a2 provided by ERCOT includes a notation indicating 1106 MWs RRS of load resources were deployed at 1:11AM of Feb 15</a:t>
            </a:r>
            <a:r>
              <a:rPr lang="en-US" sz="2400" baseline="30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preceding the 59.7 Hz point.   </a:t>
            </a:r>
          </a:p>
          <a:p>
            <a:pPr marL="51435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514350" marR="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NPF = Net Power Flow</a:t>
            </a:r>
          </a:p>
          <a:p>
            <a:pPr marL="514350" marR="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RRRS = Responsive Reserve Responsibility Schedule.    </a:t>
            </a:r>
          </a:p>
          <a:p>
            <a:pPr marL="0" marR="0" lvl="0" indent="0">
              <a:spcBef>
                <a:spcPts val="0"/>
              </a:spcBef>
              <a:spcAft>
                <a:spcPts val="0"/>
              </a:spcAft>
              <a:buNone/>
            </a:pPr>
            <a:endParaRPr lang="en-US"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402F5B76-4419-4CA1-8760-6D4D957D4650}"/>
              </a:ext>
            </a:extLst>
          </p:cNvPr>
          <p:cNvSpPr>
            <a:spLocks noGrp="1"/>
          </p:cNvSpPr>
          <p:nvPr>
            <p:ph type="sldNum" sz="quarter" idx="12"/>
          </p:nvPr>
        </p:nvSpPr>
        <p:spPr/>
        <p:txBody>
          <a:bodyPr/>
          <a:lstStyle/>
          <a:p>
            <a:fld id="{140F6486-D218-438D-AF57-3FF7E7B102B2}" type="slidenum">
              <a:rPr lang="en-US" smtClean="0"/>
              <a:t>22</a:t>
            </a:fld>
            <a:endParaRPr lang="en-US"/>
          </a:p>
        </p:txBody>
      </p:sp>
    </p:spTree>
    <p:extLst>
      <p:ext uri="{BB962C8B-B14F-4D97-AF65-F5344CB8AC3E}">
        <p14:creationId xmlns:p14="http://schemas.microsoft.com/office/powerpoint/2010/main" val="164612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015292" y="2767014"/>
            <a:ext cx="6858000" cy="1000122"/>
          </a:xfrm>
        </p:spPr>
        <p:txBody>
          <a:bodyPr>
            <a:normAutofit fontScale="90000"/>
          </a:bodyPr>
          <a:lstStyle/>
          <a:p>
            <a:r>
              <a:rPr lang="en-US" sz="2400" dirty="0">
                <a:solidFill>
                  <a:schemeClr val="bg1"/>
                </a:solidFill>
                <a:latin typeface="Arial" panose="020B0604020202020204" pitchFamily="34" charset="0"/>
                <a:cs typeface="Arial" panose="020B0604020202020204" pitchFamily="34" charset="0"/>
              </a:rPr>
              <a:t>Graph 4a1 </a:t>
            </a:r>
            <a:r>
              <a:rPr lang="en-US" sz="2700" dirty="0">
                <a:solidFill>
                  <a:schemeClr val="bg1"/>
                </a:solidFill>
                <a:latin typeface="Arial" panose="020B0604020202020204" pitchFamily="34" charset="0"/>
                <a:cs typeface="Arial" panose="020B0604020202020204" pitchFamily="34" charset="0"/>
              </a:rPr>
              <a:t>– </a:t>
            </a:r>
            <a:r>
              <a:rPr lang="en-US" sz="2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Load Resource Deployment when frequency dropped below 59.7Hz </a:t>
            </a:r>
            <a:r>
              <a:rPr lang="en-US" sz="2700" baseline="30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a:t>
            </a:r>
            <a:br>
              <a:rPr lang="en-US" sz="27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endParaRPr lang="en-US" sz="27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5964253-BF5D-4A51-B12E-5536E2D51CC2}"/>
              </a:ext>
            </a:extLst>
          </p:cNvPr>
          <p:cNvPicPr/>
          <p:nvPr/>
        </p:nvPicPr>
        <p:blipFill>
          <a:blip r:embed="rId2"/>
          <a:stretch>
            <a:fillRect/>
          </a:stretch>
        </p:blipFill>
        <p:spPr>
          <a:xfrm>
            <a:off x="-1" y="0"/>
            <a:ext cx="9305925" cy="6858000"/>
          </a:xfrm>
          <a:prstGeom prst="rect">
            <a:avLst/>
          </a:prstGeom>
        </p:spPr>
      </p:pic>
      <p:sp>
        <p:nvSpPr>
          <p:cNvPr id="3" name="Slide Number Placeholder 2">
            <a:extLst>
              <a:ext uri="{FF2B5EF4-FFF2-40B4-BE49-F238E27FC236}">
                <a16:creationId xmlns:a16="http://schemas.microsoft.com/office/drawing/2014/main" id="{267F491E-8434-430A-9B08-8A4AB59F8B42}"/>
              </a:ext>
            </a:extLst>
          </p:cNvPr>
          <p:cNvSpPr>
            <a:spLocks noGrp="1"/>
          </p:cNvSpPr>
          <p:nvPr>
            <p:ph type="sldNum" sz="quarter" idx="12"/>
          </p:nvPr>
        </p:nvSpPr>
        <p:spPr/>
        <p:txBody>
          <a:bodyPr/>
          <a:lstStyle/>
          <a:p>
            <a:fld id="{140F6486-D218-438D-AF57-3FF7E7B102B2}" type="slidenum">
              <a:rPr lang="en-US" smtClean="0"/>
              <a:t>23</a:t>
            </a:fld>
            <a:endParaRPr lang="en-US"/>
          </a:p>
        </p:txBody>
      </p:sp>
    </p:spTree>
    <p:extLst>
      <p:ext uri="{BB962C8B-B14F-4D97-AF65-F5344CB8AC3E}">
        <p14:creationId xmlns:p14="http://schemas.microsoft.com/office/powerpoint/2010/main" val="132045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043867" y="2909889"/>
            <a:ext cx="6858000" cy="1000122"/>
          </a:xfrm>
        </p:spPr>
        <p:txBody>
          <a:bodyPr>
            <a:normAutofit fontScale="90000"/>
          </a:bodyPr>
          <a:lstStyle/>
          <a:p>
            <a:r>
              <a:rPr lang="en-US" sz="2400" dirty="0">
                <a:solidFill>
                  <a:schemeClr val="bg1"/>
                </a:solidFill>
                <a:latin typeface="Arial" panose="020B0604020202020204" pitchFamily="34" charset="0"/>
                <a:cs typeface="Arial" panose="020B0604020202020204" pitchFamily="34" charset="0"/>
              </a:rPr>
              <a:t>Graph 4a2 </a:t>
            </a:r>
            <a:r>
              <a:rPr lang="en-US" sz="2800" dirty="0">
                <a:solidFill>
                  <a:schemeClr val="bg1"/>
                </a:solidFill>
                <a:latin typeface="Arial" panose="020B0604020202020204" pitchFamily="34" charset="0"/>
                <a:cs typeface="Arial" panose="020B0604020202020204" pitchFamily="34" charset="0"/>
              </a:rPr>
              <a:t>– </a:t>
            </a:r>
            <a:r>
              <a:rPr lang="en-US" sz="2800" dirty="0">
                <a:solidFill>
                  <a:schemeClr val="bg1"/>
                </a:solidFill>
                <a:effectLst/>
                <a:latin typeface="Calibri" panose="020F0502020204030204" pitchFamily="34" charset="0"/>
                <a:ea typeface="Times New Roman" panose="02020603050405020304" pitchFamily="18" charset="0"/>
              </a:rPr>
              <a:t>Load Resource Deployment during EEA Event </a:t>
            </a:r>
            <a:r>
              <a:rPr lang="en-US" sz="2800" baseline="30000" dirty="0">
                <a:solidFill>
                  <a:schemeClr val="bg1"/>
                </a:solidFill>
                <a:effectLst/>
                <a:latin typeface="Calibri" panose="020F0502020204030204" pitchFamily="34" charset="0"/>
                <a:ea typeface="Times New Roman" panose="02020603050405020304" pitchFamily="18" charset="0"/>
              </a:rPr>
              <a:t>[4]</a:t>
            </a:r>
            <a:br>
              <a:rPr lang="en-US" sz="2800" dirty="0">
                <a:solidFill>
                  <a:schemeClr val="bg1"/>
                </a:solidFill>
                <a:effectLst/>
                <a:latin typeface="Calibri" panose="020F0502020204030204" pitchFamily="34" charset="0"/>
                <a:ea typeface="Times New Roman" panose="02020603050405020304" pitchFamily="18" charset="0"/>
              </a:rPr>
            </a:br>
            <a:endParaRPr lang="en-US" sz="28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052723-5009-451A-BED9-6C85E6FAAC01}"/>
              </a:ext>
            </a:extLst>
          </p:cNvPr>
          <p:cNvPicPr/>
          <p:nvPr/>
        </p:nvPicPr>
        <p:blipFill>
          <a:blip r:embed="rId2"/>
          <a:stretch>
            <a:fillRect/>
          </a:stretch>
        </p:blipFill>
        <p:spPr>
          <a:xfrm>
            <a:off x="0" y="0"/>
            <a:ext cx="7734300" cy="6858000"/>
          </a:xfrm>
          <a:prstGeom prst="rect">
            <a:avLst/>
          </a:prstGeom>
        </p:spPr>
      </p:pic>
      <p:sp>
        <p:nvSpPr>
          <p:cNvPr id="3" name="Slide Number Placeholder 2">
            <a:extLst>
              <a:ext uri="{FF2B5EF4-FFF2-40B4-BE49-F238E27FC236}">
                <a16:creationId xmlns:a16="http://schemas.microsoft.com/office/drawing/2014/main" id="{007BFABF-8ABA-4013-B3AD-42C6D7239E30}"/>
              </a:ext>
            </a:extLst>
          </p:cNvPr>
          <p:cNvSpPr>
            <a:spLocks noGrp="1"/>
          </p:cNvSpPr>
          <p:nvPr>
            <p:ph type="sldNum" sz="quarter" idx="12"/>
          </p:nvPr>
        </p:nvSpPr>
        <p:spPr/>
        <p:txBody>
          <a:bodyPr/>
          <a:lstStyle/>
          <a:p>
            <a:fld id="{140F6486-D218-438D-AF57-3FF7E7B102B2}" type="slidenum">
              <a:rPr lang="en-US" smtClean="0"/>
              <a:t>24</a:t>
            </a:fld>
            <a:endParaRPr lang="en-US"/>
          </a:p>
        </p:txBody>
      </p:sp>
    </p:spTree>
    <p:extLst>
      <p:ext uri="{BB962C8B-B14F-4D97-AF65-F5344CB8AC3E}">
        <p14:creationId xmlns:p14="http://schemas.microsoft.com/office/powerpoint/2010/main" val="181042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9701348" cy="982751"/>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5)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was the status of Regulation, RRS (Load and Generation), and Non-Spin?</a:t>
            </a: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450911" y="1497874"/>
            <a:ext cx="8596668" cy="4865800"/>
          </a:xfrm>
        </p:spPr>
        <p:txBody>
          <a:bodyPr>
            <a:normAutofit/>
          </a:bodyPr>
          <a:lstStyle/>
          <a:p>
            <a:pPr marL="0" indent="0">
              <a:spcBef>
                <a:spcPts val="0"/>
              </a:spcBef>
              <a:buNone/>
            </a:pPr>
            <a:r>
              <a:rPr lang="en-US" sz="2400" dirty="0">
                <a:solidFill>
                  <a:schemeClr val="accent1">
                    <a:lumMod val="75000"/>
                  </a:schemeClr>
                </a:solidFill>
                <a:effectLst/>
                <a:latin typeface="Arial" panose="020B0604020202020204" pitchFamily="34" charset="0"/>
                <a:ea typeface="Times New Roman" panose="02020603050405020304" pitchFamily="18" charset="0"/>
              </a:rPr>
              <a:t>Approximately 200 MW Regulation UP was available during the event.  It provided little control of frequency.  </a:t>
            </a: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In Graph-4 the data from the ICCP indicates that the majority of REG-UP was deployed in addition to any small amount FFR (according to ERCOT FFR was all deployed).   </a:t>
            </a:r>
          </a:p>
          <a:p>
            <a:pPr marL="0" indent="0">
              <a:spcBef>
                <a:spcPts val="0"/>
              </a:spcBef>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en-US" sz="2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1106 MWs Load Resources deployed at 1:11am is shown also in Graph 3a2.</a:t>
            </a:r>
          </a:p>
          <a:p>
            <a:pPr marL="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B0B17A61-69A7-439A-890D-DBAB54F44516}"/>
              </a:ext>
            </a:extLst>
          </p:cNvPr>
          <p:cNvSpPr>
            <a:spLocks noGrp="1"/>
          </p:cNvSpPr>
          <p:nvPr>
            <p:ph type="sldNum" sz="quarter" idx="12"/>
          </p:nvPr>
        </p:nvSpPr>
        <p:spPr/>
        <p:txBody>
          <a:bodyPr/>
          <a:lstStyle/>
          <a:p>
            <a:fld id="{140F6486-D218-438D-AF57-3FF7E7B102B2}" type="slidenum">
              <a:rPr lang="en-US" smtClean="0"/>
              <a:t>25</a:t>
            </a:fld>
            <a:endParaRPr lang="en-US"/>
          </a:p>
        </p:txBody>
      </p:sp>
    </p:spTree>
    <p:extLst>
      <p:ext uri="{BB962C8B-B14F-4D97-AF65-F5344CB8AC3E}">
        <p14:creationId xmlns:p14="http://schemas.microsoft.com/office/powerpoint/2010/main" val="412722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043867" y="2909889"/>
            <a:ext cx="6858000" cy="1000122"/>
          </a:xfrm>
        </p:spPr>
        <p:txBody>
          <a:bodyPr>
            <a:normAutofit fontScale="90000"/>
          </a:bodyPr>
          <a:lstStyle/>
          <a:p>
            <a:r>
              <a:rPr lang="en-US" sz="2400" dirty="0">
                <a:solidFill>
                  <a:schemeClr val="bg1"/>
                </a:solidFill>
                <a:latin typeface="Arial" panose="020B0604020202020204" pitchFamily="34" charset="0"/>
                <a:cs typeface="Arial" panose="020B0604020202020204" pitchFamily="34" charset="0"/>
              </a:rPr>
              <a:t>Graph 5 </a:t>
            </a:r>
            <a:r>
              <a:rPr lang="en-US" sz="2800" dirty="0">
                <a:solidFill>
                  <a:schemeClr val="bg1"/>
                </a:solidFill>
                <a:latin typeface="Arial" panose="020B0604020202020204" pitchFamily="34" charset="0"/>
                <a:cs typeface="Arial" panose="020B0604020202020204" pitchFamily="34" charset="0"/>
              </a:rPr>
              <a:t>– </a:t>
            </a:r>
            <a:r>
              <a:rPr lang="en-US" sz="2800" dirty="0">
                <a:solidFill>
                  <a:schemeClr val="bg1"/>
                </a:solidFill>
                <a:effectLst/>
                <a:latin typeface="Calibri" panose="020F0502020204030204" pitchFamily="34" charset="0"/>
                <a:ea typeface="Times New Roman" panose="02020603050405020304" pitchFamily="18" charset="0"/>
              </a:rPr>
              <a:t>Load Resource Deployment during EEA Event </a:t>
            </a:r>
            <a:r>
              <a:rPr lang="en-US" sz="2800" baseline="30000" dirty="0">
                <a:solidFill>
                  <a:schemeClr val="bg1"/>
                </a:solidFill>
                <a:effectLst/>
                <a:latin typeface="Calibri" panose="020F0502020204030204" pitchFamily="34" charset="0"/>
                <a:ea typeface="Times New Roman" panose="02020603050405020304" pitchFamily="18" charset="0"/>
              </a:rPr>
              <a:t>[4][8]</a:t>
            </a:r>
            <a:br>
              <a:rPr lang="en-US" sz="2800" dirty="0">
                <a:solidFill>
                  <a:schemeClr val="bg1"/>
                </a:solidFill>
                <a:effectLst/>
                <a:latin typeface="Calibri" panose="020F0502020204030204" pitchFamily="34" charset="0"/>
                <a:ea typeface="Times New Roman" panose="02020603050405020304" pitchFamily="18" charset="0"/>
              </a:rPr>
            </a:br>
            <a:endParaRPr lang="en-US" sz="2800"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F99E126-3551-497F-B1D1-4A0C7EBEA97F}"/>
              </a:ext>
            </a:extLst>
          </p:cNvPr>
          <p:cNvSpPr>
            <a:spLocks noGrp="1"/>
          </p:cNvSpPr>
          <p:nvPr>
            <p:ph type="sldNum" sz="quarter" idx="12"/>
          </p:nvPr>
        </p:nvSpPr>
        <p:spPr/>
        <p:txBody>
          <a:bodyPr/>
          <a:lstStyle/>
          <a:p>
            <a:fld id="{140F6486-D218-438D-AF57-3FF7E7B102B2}" type="slidenum">
              <a:rPr lang="en-US" smtClean="0"/>
              <a:t>26</a:t>
            </a:fld>
            <a:endParaRPr lang="en-US"/>
          </a:p>
        </p:txBody>
      </p:sp>
      <p:pic>
        <p:nvPicPr>
          <p:cNvPr id="9" name="Picture 8" descr="Chart, histogram&#10;&#10;Description automatically generated">
            <a:extLst>
              <a:ext uri="{FF2B5EF4-FFF2-40B4-BE49-F238E27FC236}">
                <a16:creationId xmlns:a16="http://schemas.microsoft.com/office/drawing/2014/main" id="{1D9C2146-F69D-4431-AD63-A9875F0F49CD}"/>
              </a:ext>
            </a:extLst>
          </p:cNvPr>
          <p:cNvPicPr>
            <a:picLocks noChangeAspect="1"/>
          </p:cNvPicPr>
          <p:nvPr/>
        </p:nvPicPr>
        <p:blipFill>
          <a:blip r:embed="rId2"/>
          <a:stretch>
            <a:fillRect/>
          </a:stretch>
        </p:blipFill>
        <p:spPr>
          <a:xfrm>
            <a:off x="0" y="0"/>
            <a:ext cx="9438323" cy="6858000"/>
          </a:xfrm>
          <a:prstGeom prst="rect">
            <a:avLst/>
          </a:prstGeom>
        </p:spPr>
      </p:pic>
      <p:sp>
        <p:nvSpPr>
          <p:cNvPr id="6" name="Rectangle 5">
            <a:extLst>
              <a:ext uri="{FF2B5EF4-FFF2-40B4-BE49-F238E27FC236}">
                <a16:creationId xmlns:a16="http://schemas.microsoft.com/office/drawing/2014/main" id="{71B2B223-A5D3-430F-956B-E038360DD9BF}"/>
              </a:ext>
            </a:extLst>
          </p:cNvPr>
          <p:cNvSpPr/>
          <p:nvPr/>
        </p:nvSpPr>
        <p:spPr>
          <a:xfrm>
            <a:off x="336550" y="5689600"/>
            <a:ext cx="504922" cy="60960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9B389D4-CB35-4E21-9ABB-3A2D304AA980}"/>
              </a:ext>
            </a:extLst>
          </p:cNvPr>
          <p:cNvCxnSpPr/>
          <p:nvPr/>
        </p:nvCxnSpPr>
        <p:spPr>
          <a:xfrm flipH="1">
            <a:off x="336550" y="4697413"/>
            <a:ext cx="865667" cy="99218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A8D2CB-FF8E-4692-9D56-923AE1C0919B}"/>
              </a:ext>
            </a:extLst>
          </p:cNvPr>
          <p:cNvCxnSpPr>
            <a:cxnSpLocks/>
          </p:cNvCxnSpPr>
          <p:nvPr/>
        </p:nvCxnSpPr>
        <p:spPr>
          <a:xfrm flipH="1">
            <a:off x="338692" y="5689600"/>
            <a:ext cx="863525" cy="6096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9F1365-A3C6-4666-8864-2D307320A57A}"/>
              </a:ext>
            </a:extLst>
          </p:cNvPr>
          <p:cNvCxnSpPr>
            <a:cxnSpLocks/>
          </p:cNvCxnSpPr>
          <p:nvPr/>
        </p:nvCxnSpPr>
        <p:spPr>
          <a:xfrm flipH="1">
            <a:off x="841472" y="5461000"/>
            <a:ext cx="360745" cy="2286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6E7F4E-CC22-4B8C-8DCA-40A419BC3969}"/>
              </a:ext>
            </a:extLst>
          </p:cNvPr>
          <p:cNvCxnSpPr>
            <a:cxnSpLocks/>
          </p:cNvCxnSpPr>
          <p:nvPr/>
        </p:nvCxnSpPr>
        <p:spPr>
          <a:xfrm flipH="1">
            <a:off x="841472" y="5695950"/>
            <a:ext cx="1264825" cy="6032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95A494D-3E53-4F76-B06B-5C05CB57445A}"/>
              </a:ext>
            </a:extLst>
          </p:cNvPr>
          <p:cNvPicPr>
            <a:picLocks noChangeAspect="1"/>
          </p:cNvPicPr>
          <p:nvPr/>
        </p:nvPicPr>
        <p:blipFill>
          <a:blip r:embed="rId3"/>
          <a:stretch>
            <a:fillRect/>
          </a:stretch>
        </p:blipFill>
        <p:spPr>
          <a:xfrm>
            <a:off x="1206500" y="4697413"/>
            <a:ext cx="899797" cy="992187"/>
          </a:xfrm>
          <a:prstGeom prst="rect">
            <a:avLst/>
          </a:prstGeom>
          <a:ln w="15875">
            <a:solidFill>
              <a:schemeClr val="tx1"/>
            </a:solidFill>
          </a:ln>
        </p:spPr>
      </p:pic>
    </p:spTree>
    <p:extLst>
      <p:ext uri="{BB962C8B-B14F-4D97-AF65-F5344CB8AC3E}">
        <p14:creationId xmlns:p14="http://schemas.microsoft.com/office/powerpoint/2010/main" val="16255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9701348" cy="982751"/>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6) </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How did the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Load shed process impact frequency?</a:t>
            </a: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546706" y="1593669"/>
            <a:ext cx="8596668" cy="4865800"/>
          </a:xfrm>
        </p:spPr>
        <p:txBody>
          <a:bodyPr>
            <a:normAutofit/>
          </a:bodyPr>
          <a:lstStyle/>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rPr>
              <a:t>Load shedding large blocks to a strained grid can </a:t>
            </a:r>
            <a:r>
              <a:rPr lang="en-US" sz="2400" dirty="0">
                <a:solidFill>
                  <a:schemeClr val="accent1">
                    <a:lumMod val="75000"/>
                  </a:schemeClr>
                </a:solidFill>
                <a:latin typeface="Arial" panose="020B0604020202020204" pitchFamily="34" charset="0"/>
                <a:ea typeface="Times New Roman" panose="02020603050405020304" pitchFamily="18" charset="0"/>
              </a:rPr>
              <a:t>further  push individual unit stability closer to an uncontrolled trip. Unit instability is shown in Graphs 2b1 and 2b2 as large frequency transients cause units to swing.  Load shed plans should be a stepped process to ensure that unstable frequency control is avoided.</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5D23D65B-FC52-476B-92FA-824EAE475700}"/>
              </a:ext>
            </a:extLst>
          </p:cNvPr>
          <p:cNvSpPr>
            <a:spLocks noGrp="1"/>
          </p:cNvSpPr>
          <p:nvPr>
            <p:ph type="sldNum" sz="quarter" idx="12"/>
          </p:nvPr>
        </p:nvSpPr>
        <p:spPr/>
        <p:txBody>
          <a:bodyPr/>
          <a:lstStyle/>
          <a:p>
            <a:fld id="{140F6486-D218-438D-AF57-3FF7E7B102B2}" type="slidenum">
              <a:rPr lang="en-US" smtClean="0"/>
              <a:t>27</a:t>
            </a:fld>
            <a:endParaRPr lang="en-US"/>
          </a:p>
        </p:txBody>
      </p:sp>
    </p:spTree>
    <p:extLst>
      <p:ext uri="{BB962C8B-B14F-4D97-AF65-F5344CB8AC3E}">
        <p14:creationId xmlns:p14="http://schemas.microsoft.com/office/powerpoint/2010/main" val="266519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11312434" cy="982751"/>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7)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was the cause of unit trips during the event ?</a:t>
            </a: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320283" y="1210492"/>
            <a:ext cx="8596668" cy="4865800"/>
          </a:xfrm>
        </p:spPr>
        <p:txBody>
          <a:bodyPr>
            <a:normAutofit/>
          </a:bodyPr>
          <a:lstStyle/>
          <a:p>
            <a:pPr marL="0" marR="0" lvl="0" indent="0">
              <a:spcBef>
                <a:spcPts val="0"/>
              </a:spcBef>
              <a:spcAft>
                <a:spcPts val="0"/>
              </a:spcAft>
              <a:buNone/>
            </a:pPr>
            <a:r>
              <a:rPr lang="en-US" sz="2400" dirty="0">
                <a:solidFill>
                  <a:schemeClr val="accent1">
                    <a:lumMod val="75000"/>
                  </a:schemeClr>
                </a:solidFill>
                <a:effectLst/>
                <a:latin typeface="Arial" panose="020B0604020202020204" pitchFamily="34" charset="0"/>
                <a:ea typeface="Times New Roman" panose="02020603050405020304" pitchFamily="18" charset="0"/>
              </a:rPr>
              <a:t>ERCOT supplied a list of unit trips with cause statements provided by Generators.  Most of the statements indicated the root cause was unknown.  To add to the confusion several of the time stamps and causal statements seem to be contradicting or incomplete.  </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There are indications that six units recognized they were tripped off due to unit swinging conditions.   These do not include the two units that tripped during frequency nadir transient shown in Graph 1a4.  </a:t>
            </a:r>
          </a:p>
          <a:p>
            <a:pPr marL="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714320F1-25AB-40FB-9B5C-226A440F9B07}"/>
              </a:ext>
            </a:extLst>
          </p:cNvPr>
          <p:cNvSpPr>
            <a:spLocks noGrp="1"/>
          </p:cNvSpPr>
          <p:nvPr>
            <p:ph type="sldNum" sz="quarter" idx="12"/>
          </p:nvPr>
        </p:nvSpPr>
        <p:spPr/>
        <p:txBody>
          <a:bodyPr/>
          <a:lstStyle/>
          <a:p>
            <a:fld id="{140F6486-D218-438D-AF57-3FF7E7B102B2}" type="slidenum">
              <a:rPr lang="en-US" smtClean="0"/>
              <a:t>28</a:t>
            </a:fld>
            <a:endParaRPr lang="en-US"/>
          </a:p>
        </p:txBody>
      </p:sp>
    </p:spTree>
    <p:extLst>
      <p:ext uri="{BB962C8B-B14F-4D97-AF65-F5344CB8AC3E}">
        <p14:creationId xmlns:p14="http://schemas.microsoft.com/office/powerpoint/2010/main" val="206583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11312434" cy="710537"/>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8)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are the elements of the PRC </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calculation?</a:t>
            </a:r>
            <a:b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320282" y="771525"/>
            <a:ext cx="9471417" cy="5304767"/>
          </a:xfrm>
        </p:spPr>
        <p:txBody>
          <a:bodyPr>
            <a:normAutofit lnSpcReduction="10000"/>
          </a:bodyPr>
          <a:lstStyle/>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PRC is calculated per the Nodal Protocol 6.5.7.2.  The instantaneous PRC is available on the ICCP and on the ERCOT dashboard: </a:t>
            </a:r>
            <a:r>
              <a:rPr lang="en-US" sz="2400" b="1" i="1" dirty="0">
                <a:solidFill>
                  <a:schemeClr val="accent1">
                    <a:lumMod val="75000"/>
                  </a:schemeClr>
                </a:solidFill>
                <a:effectLst/>
                <a:latin typeface="Arial" panose="020B0604020202020204" pitchFamily="34" charset="0"/>
              </a:rPr>
              <a:t>System Ancillary Service Capacity Monitor.</a:t>
            </a:r>
          </a:p>
          <a:p>
            <a:pPr marL="0" marR="0" lvl="0" indent="0">
              <a:spcBef>
                <a:spcPts val="0"/>
              </a:spcBef>
              <a:spcAft>
                <a:spcPts val="0"/>
              </a:spcAft>
              <a:buNone/>
            </a:pPr>
            <a:endParaRPr lang="en-US" sz="2400" b="1" dirty="0">
              <a:solidFill>
                <a:srgbClr val="444D54"/>
              </a:solidFill>
              <a:latin typeface="Arial" panose="020B060402020202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The PRC equation is composed of 7 factors based on unit conditions and adjustment factors.  Factor that are not included are the affects of frequency oscillations outside the deadband and repetitions of multiple transients.</a:t>
            </a:r>
          </a:p>
          <a:p>
            <a:pPr marL="0" marR="0" lvl="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endParaRPr>
          </a:p>
          <a:p>
            <a:pPr marL="0" marR="0" lvl="0" indent="0">
              <a:spcBef>
                <a:spcPts val="0"/>
              </a:spcBef>
              <a:spcAft>
                <a:spcPts val="0"/>
              </a:spcAft>
              <a:buNone/>
            </a:pPr>
            <a:r>
              <a:rPr lang="en-US" sz="2400" dirty="0">
                <a:solidFill>
                  <a:schemeClr val="accent1">
                    <a:lumMod val="75000"/>
                  </a:schemeClr>
                </a:solidFill>
                <a:latin typeface="Arial" panose="020B0604020202020204" pitchFamily="34" charset="0"/>
                <a:ea typeface="Times New Roman" panose="02020603050405020304" pitchFamily="18" charset="0"/>
              </a:rPr>
              <a:t>It is recognized that accurate PRC is an important parameter for ERCOT to manage the grid.  The challenge is that during dynamic grid operation it is difficult for generator operators to determine accurate unit capability.  Unit stability is directly related to grid stability.  Even more challenging is to predict forward unit capability without knowing how stable the grid will be in 15 minutes.</a:t>
            </a:r>
          </a:p>
          <a:p>
            <a:pPr marL="0" marR="0" indent="0">
              <a:spcBef>
                <a:spcPts val="0"/>
              </a:spcBef>
              <a:spcAft>
                <a:spcPts val="0"/>
              </a:spcAft>
              <a:buNone/>
            </a:pPr>
            <a:endParaRPr lang="en-US" sz="2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7B23D9A9-8CA9-40E1-892B-21A7BE7B37E1}"/>
              </a:ext>
            </a:extLst>
          </p:cNvPr>
          <p:cNvSpPr>
            <a:spLocks noGrp="1"/>
          </p:cNvSpPr>
          <p:nvPr>
            <p:ph type="sldNum" sz="quarter" idx="12"/>
          </p:nvPr>
        </p:nvSpPr>
        <p:spPr/>
        <p:txBody>
          <a:bodyPr/>
          <a:lstStyle/>
          <a:p>
            <a:fld id="{140F6486-D218-438D-AF57-3FF7E7B102B2}" type="slidenum">
              <a:rPr lang="en-US" smtClean="0"/>
              <a:t>29</a:t>
            </a:fld>
            <a:endParaRPr lang="en-US"/>
          </a:p>
        </p:txBody>
      </p:sp>
    </p:spTree>
    <p:extLst>
      <p:ext uri="{BB962C8B-B14F-4D97-AF65-F5344CB8AC3E}">
        <p14:creationId xmlns:p14="http://schemas.microsoft.com/office/powerpoint/2010/main" val="114918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C180-219C-4300-A186-5618CCC2E081}"/>
              </a:ext>
            </a:extLst>
          </p:cNvPr>
          <p:cNvSpPr>
            <a:spLocks noGrp="1"/>
          </p:cNvSpPr>
          <p:nvPr>
            <p:ph type="title"/>
          </p:nvPr>
        </p:nvSpPr>
        <p:spPr/>
        <p:txBody>
          <a:bodyPr/>
          <a:lstStyle/>
          <a:p>
            <a:r>
              <a:rPr lang="en-US" dirty="0"/>
              <a:t>Team Members</a:t>
            </a:r>
          </a:p>
        </p:txBody>
      </p:sp>
      <p:sp>
        <p:nvSpPr>
          <p:cNvPr id="3" name="Content Placeholder 2">
            <a:extLst>
              <a:ext uri="{FF2B5EF4-FFF2-40B4-BE49-F238E27FC236}">
                <a16:creationId xmlns:a16="http://schemas.microsoft.com/office/drawing/2014/main" id="{86F14395-7F42-4B33-A665-C79C2E9855FE}"/>
              </a:ext>
            </a:extLst>
          </p:cNvPr>
          <p:cNvSpPr>
            <a:spLocks noGrp="1"/>
          </p:cNvSpPr>
          <p:nvPr>
            <p:ph idx="1"/>
          </p:nvPr>
        </p:nvSpPr>
        <p:spPr/>
        <p:txBody>
          <a:bodyPr>
            <a:normAutofit/>
          </a:bodyPr>
          <a:lstStyle/>
          <a:p>
            <a:r>
              <a:rPr lang="en-US" sz="2000" dirty="0">
                <a:solidFill>
                  <a:schemeClr val="accent1">
                    <a:lumMod val="75000"/>
                  </a:schemeClr>
                </a:solidFill>
              </a:rPr>
              <a:t>Percy Galliguez – Brazos Electric Power Cooperative</a:t>
            </a:r>
          </a:p>
          <a:p>
            <a:r>
              <a:rPr lang="en-US" sz="2000" dirty="0">
                <a:solidFill>
                  <a:schemeClr val="accent1">
                    <a:lumMod val="75000"/>
                  </a:schemeClr>
                </a:solidFill>
              </a:rPr>
              <a:t>David Penney – Texas Reliability Entity</a:t>
            </a:r>
          </a:p>
          <a:p>
            <a:r>
              <a:rPr lang="en-US" sz="2000" dirty="0">
                <a:solidFill>
                  <a:schemeClr val="accent1">
                    <a:lumMod val="75000"/>
                  </a:schemeClr>
                </a:solidFill>
              </a:rPr>
              <a:t>Bailey Barksdale – Lower Colorado River Authority</a:t>
            </a:r>
          </a:p>
          <a:p>
            <a:r>
              <a:rPr lang="en-US" sz="2000" dirty="0">
                <a:solidFill>
                  <a:schemeClr val="accent1">
                    <a:lumMod val="75000"/>
                  </a:schemeClr>
                </a:solidFill>
              </a:rPr>
              <a:t>Albert Laurents – Lower Colorado River Authority</a:t>
            </a:r>
          </a:p>
          <a:p>
            <a:r>
              <a:rPr lang="en-US" sz="2000" dirty="0">
                <a:solidFill>
                  <a:schemeClr val="accent1">
                    <a:lumMod val="75000"/>
                  </a:schemeClr>
                </a:solidFill>
              </a:rPr>
              <a:t>John Dumas – Lower Colorado River Authority</a:t>
            </a:r>
          </a:p>
          <a:p>
            <a:r>
              <a:rPr lang="en-US" sz="2000" dirty="0">
                <a:solidFill>
                  <a:schemeClr val="accent1">
                    <a:lumMod val="75000"/>
                  </a:schemeClr>
                </a:solidFill>
              </a:rPr>
              <a:t>Bracy Nesbit - Lower Colorado River Authority</a:t>
            </a:r>
          </a:p>
        </p:txBody>
      </p:sp>
      <p:sp>
        <p:nvSpPr>
          <p:cNvPr id="4" name="Slide Number Placeholder 3">
            <a:extLst>
              <a:ext uri="{FF2B5EF4-FFF2-40B4-BE49-F238E27FC236}">
                <a16:creationId xmlns:a16="http://schemas.microsoft.com/office/drawing/2014/main" id="{55C9E2F6-DD97-4BE1-AC4E-E6329D6DDAFF}"/>
              </a:ext>
            </a:extLst>
          </p:cNvPr>
          <p:cNvSpPr>
            <a:spLocks noGrp="1"/>
          </p:cNvSpPr>
          <p:nvPr>
            <p:ph type="sldNum" sz="quarter" idx="12"/>
          </p:nvPr>
        </p:nvSpPr>
        <p:spPr/>
        <p:txBody>
          <a:bodyPr/>
          <a:lstStyle/>
          <a:p>
            <a:fld id="{140F6486-D218-438D-AF57-3FF7E7B102B2}" type="slidenum">
              <a:rPr lang="en-US" smtClean="0"/>
              <a:t>3</a:t>
            </a:fld>
            <a:endParaRPr lang="en-US"/>
          </a:p>
        </p:txBody>
      </p:sp>
    </p:spTree>
    <p:extLst>
      <p:ext uri="{BB962C8B-B14F-4D97-AF65-F5344CB8AC3E}">
        <p14:creationId xmlns:p14="http://schemas.microsoft.com/office/powerpoint/2010/main" val="411606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CE5F-64B6-4A39-8A2B-58E86A95EBD5}"/>
              </a:ext>
            </a:extLst>
          </p:cNvPr>
          <p:cNvSpPr>
            <a:spLocks noGrp="1"/>
          </p:cNvSpPr>
          <p:nvPr>
            <p:ph type="title"/>
          </p:nvPr>
        </p:nvSpPr>
        <p:spPr>
          <a:xfrm>
            <a:off x="232557" y="-87086"/>
            <a:ext cx="8596668" cy="847241"/>
          </a:xfrm>
        </p:spPr>
        <p:txBody>
          <a:bodyPr/>
          <a:lstStyle/>
          <a:p>
            <a:r>
              <a:rPr lang="en-US" dirty="0">
                <a:solidFill>
                  <a:srgbClr val="00B0F0"/>
                </a:solidFill>
              </a:rPr>
              <a:t>Recommendations</a:t>
            </a:r>
          </a:p>
        </p:txBody>
      </p:sp>
      <p:sp>
        <p:nvSpPr>
          <p:cNvPr id="3" name="Content Placeholder 2">
            <a:extLst>
              <a:ext uri="{FF2B5EF4-FFF2-40B4-BE49-F238E27FC236}">
                <a16:creationId xmlns:a16="http://schemas.microsoft.com/office/drawing/2014/main" id="{EF4AC968-F3DD-4026-AE77-AF8D32C6860B}"/>
              </a:ext>
            </a:extLst>
          </p:cNvPr>
          <p:cNvSpPr>
            <a:spLocks noGrp="1"/>
          </p:cNvSpPr>
          <p:nvPr>
            <p:ph idx="1"/>
          </p:nvPr>
        </p:nvSpPr>
        <p:spPr>
          <a:xfrm>
            <a:off x="232557" y="676656"/>
            <a:ext cx="9057216" cy="6181345"/>
          </a:xfrm>
        </p:spPr>
        <p:txBody>
          <a:bodyPr>
            <a:normAutofit fontScale="40000" lnSpcReduction="20000"/>
          </a:bodyPr>
          <a:lstStyle/>
          <a:p>
            <a:pPr marL="339725" indent="-339725">
              <a:buNone/>
            </a:pPr>
            <a:r>
              <a:rPr lang="en-US" sz="45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	ERCOT to perform studies to:</a:t>
            </a:r>
          </a:p>
          <a:p>
            <a:pPr marL="514350" indent="-174625">
              <a:buFont typeface="Wingdings" panose="05000000000000000000" pitchFamily="2" charset="2"/>
              <a:buChar char="§"/>
            </a:pPr>
            <a:r>
              <a:rPr lang="en-US" sz="45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determine how much regulation service will be needed to preserve a stable frequency.</a:t>
            </a:r>
          </a:p>
          <a:p>
            <a:pPr marL="514350" indent="-174625">
              <a:buFont typeface="Wingdings" panose="05000000000000000000" pitchFamily="2" charset="2"/>
              <a:buChar char="§"/>
            </a:pPr>
            <a:r>
              <a:rPr lang="en-US" sz="4500" dirty="0">
                <a:solidFill>
                  <a:srgbClr val="00B0F0"/>
                </a:solidFill>
                <a:latin typeface="Arial" panose="020B0604020202020204" pitchFamily="34" charset="0"/>
                <a:ea typeface="Times New Roman" panose="02020603050405020304" pitchFamily="18" charset="0"/>
                <a:cs typeface="Arial" panose="020B0604020202020204" pitchFamily="34" charset="0"/>
              </a:rPr>
              <a:t>add a criteria to adjust regulation service procured due to projected adverse weather</a:t>
            </a:r>
          </a:p>
          <a:p>
            <a:pPr marL="514350" indent="-174625">
              <a:buFont typeface="Wingdings" panose="05000000000000000000" pitchFamily="2" charset="2"/>
              <a:buChar char="§"/>
            </a:pPr>
            <a:r>
              <a:rPr lang="en-US" sz="45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tune Regulation controls to better respond to deviations; this will include normal conditions, daily wind/solar ramps, and abnormal conditions.  </a:t>
            </a:r>
          </a:p>
          <a:p>
            <a:pPr marL="0" marR="0" indent="0">
              <a:spcBef>
                <a:spcPts val="0"/>
              </a:spcBef>
              <a:spcAft>
                <a:spcPts val="0"/>
              </a:spcAft>
              <a:buNone/>
            </a:pPr>
            <a:endPar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339725" marR="0" indent="-339725">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2)  ERCOT to review the impact of the impending broadening of governor controls deadband to maintaining stable frequency control. </a:t>
            </a:r>
          </a:p>
          <a:p>
            <a:pPr marL="0" marR="0" indent="0">
              <a:spcBef>
                <a:spcPts val="0"/>
              </a:spcBef>
              <a:spcAft>
                <a:spcPts val="0"/>
              </a:spcAft>
              <a:buNone/>
            </a:pPr>
            <a:endPar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339725" marR="0" indent="-339725">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3)   ERCOT to complete a review and analysis of large load shed increments:  </a:t>
            </a:r>
          </a:p>
          <a:p>
            <a:pPr marL="514350" marR="0" lvl="0" indent="-174625">
              <a:spcBef>
                <a:spcPts val="0"/>
              </a:spcBef>
              <a:spcAft>
                <a:spcPts val="0"/>
              </a:spcAft>
              <a:buFont typeface="Symbol" panose="05050102010706020507" pitchFamily="18" charset="2"/>
              <a:buChar char=""/>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impact on frequency and system stability (related to ECL 42)</a:t>
            </a:r>
          </a:p>
          <a:p>
            <a:pPr marL="514350" marR="0" lvl="0" indent="-174625">
              <a:spcBef>
                <a:spcPts val="0"/>
              </a:spcBef>
              <a:spcAft>
                <a:spcPts val="0"/>
              </a:spcAft>
              <a:buFont typeface="Symbol" panose="05050102010706020507" pitchFamily="18" charset="2"/>
              <a:buChar char=""/>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ERCOT instructed and rotating process (related to ECL 30 &amp; ECL 4) </a:t>
            </a:r>
          </a:p>
          <a:p>
            <a:pPr marL="339725" marR="0" lvl="0" indent="0">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p>
          <a:p>
            <a:pPr marL="400050" marR="0" indent="-400050">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4)   ERCOT to review the possibility of changing the EEA Triggers to: EEA1 -2700 MW, EEA2 – 2300 MW, and EEA3 - 1750 MW to provide adequate time for recovering reserves. </a:t>
            </a:r>
          </a:p>
          <a:p>
            <a:pPr marL="0" marR="0" indent="0">
              <a:spcBef>
                <a:spcPts val="0"/>
              </a:spcBef>
              <a:spcAft>
                <a:spcPts val="0"/>
              </a:spcAft>
              <a:buNone/>
            </a:pPr>
            <a:endPar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marL="339725" marR="0" indent="-339725">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5)  ERCOT to provide proposals to simplify unit status reporting and critical data that may be needed. It is suggested that terminology be compatible with IEEE 762 </a:t>
            </a:r>
            <a:r>
              <a:rPr lang="en-US" sz="4500" baseline="30000" dirty="0">
                <a:solidFill>
                  <a:srgbClr val="00B0F0"/>
                </a:solidFill>
                <a:effectLst/>
                <a:latin typeface="Arial" panose="020B0604020202020204" pitchFamily="34" charset="0"/>
                <a:ea typeface="Calibri" panose="020F0502020204030204" pitchFamily="34" charset="0"/>
                <a:cs typeface="Arial" panose="020B0604020202020204" pitchFamily="34" charset="0"/>
              </a:rPr>
              <a:t>[7]</a:t>
            </a: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  (related to ECL 6)</a:t>
            </a:r>
          </a:p>
          <a:p>
            <a:pPr marL="0" marR="0" indent="0">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 </a:t>
            </a:r>
          </a:p>
          <a:p>
            <a:pPr marL="339725" marR="0" indent="-339725">
              <a:spcBef>
                <a:spcPts val="0"/>
              </a:spcBef>
              <a:spcAft>
                <a:spcPts val="0"/>
              </a:spcAft>
              <a:buNone/>
            </a:pPr>
            <a:r>
              <a:rPr lang="en-US" sz="4500" dirty="0">
                <a:solidFill>
                  <a:srgbClr val="00B0F0"/>
                </a:solidFill>
                <a:effectLst/>
                <a:latin typeface="Arial" panose="020B0604020202020204" pitchFamily="34" charset="0"/>
                <a:ea typeface="Calibri" panose="020F0502020204030204" pitchFamily="34" charset="0"/>
                <a:cs typeface="Arial" panose="020B0604020202020204" pitchFamily="34" charset="0"/>
              </a:rPr>
              <a:t>6)    ERCOT to review PRC calculation methods with PDCWG.  The objective is to investigate more options to improve system reliability with regard to frequency stability and generator telemetry.</a:t>
            </a:r>
          </a:p>
          <a:p>
            <a:pPr marL="0" lvl="0" indent="0">
              <a:spcBef>
                <a:spcPts val="0"/>
              </a:spcBef>
              <a:buNone/>
            </a:pPr>
            <a:endParaRPr lang="en-US" sz="38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0" indent="-742950">
              <a:spcBef>
                <a:spcPts val="0"/>
              </a:spcBef>
              <a:spcAft>
                <a:spcPts val="0"/>
              </a:spcAft>
              <a:buAutoNum type="arabicParenR" startAt="4"/>
            </a:pPr>
            <a:endParaRPr lang="en-US" sz="3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Wingdings 3" charset="2"/>
              <a:buAutoNum type="arabicParenR" startAt="2"/>
            </a:pPr>
            <a:endPar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Wingdings 3" charset="2"/>
              <a:buAutoNum type="arabicParenR" startAt="2"/>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AutoNum type="arabicParenR" startAt="2"/>
            </a:pP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F49D4D4E-EFB8-45A7-AC21-76A2E7530A85}"/>
              </a:ext>
            </a:extLst>
          </p:cNvPr>
          <p:cNvSpPr>
            <a:spLocks noGrp="1"/>
          </p:cNvSpPr>
          <p:nvPr>
            <p:ph type="sldNum" sz="quarter" idx="12"/>
          </p:nvPr>
        </p:nvSpPr>
        <p:spPr/>
        <p:txBody>
          <a:bodyPr/>
          <a:lstStyle/>
          <a:p>
            <a:fld id="{140F6486-D218-438D-AF57-3FF7E7B102B2}" type="slidenum">
              <a:rPr lang="en-US" smtClean="0"/>
              <a:t>30</a:t>
            </a:fld>
            <a:endParaRPr lang="en-US"/>
          </a:p>
        </p:txBody>
      </p:sp>
    </p:spTree>
    <p:extLst>
      <p:ext uri="{BB962C8B-B14F-4D97-AF65-F5344CB8AC3E}">
        <p14:creationId xmlns:p14="http://schemas.microsoft.com/office/powerpoint/2010/main" val="350884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41DF-2385-49CC-BFDB-010229EDDE4C}"/>
              </a:ext>
            </a:extLst>
          </p:cNvPr>
          <p:cNvSpPr>
            <a:spLocks noGrp="1"/>
          </p:cNvSpPr>
          <p:nvPr>
            <p:ph type="title"/>
          </p:nvPr>
        </p:nvSpPr>
        <p:spPr>
          <a:xfrm>
            <a:off x="677334" y="485610"/>
            <a:ext cx="8596668" cy="662053"/>
          </a:xfrm>
        </p:spPr>
        <p:txBody>
          <a:bodyPr>
            <a:normAutofit fontScale="90000"/>
          </a:bodyPr>
          <a:lstStyle/>
          <a:p>
            <a:pPr marL="0" marR="0" indent="0">
              <a:spcBef>
                <a:spcPts val="0"/>
              </a:spcBef>
              <a:spcAft>
                <a:spcPts val="0"/>
              </a:spcAft>
            </a:pPr>
            <a:r>
              <a:rPr lang="en-US" sz="3600" dirty="0">
                <a:solidFill>
                  <a:srgbClr val="00B0F0"/>
                </a:solidFill>
                <a:effectLst/>
                <a:latin typeface="Arial" panose="020B0604020202020204" pitchFamily="34" charset="0"/>
                <a:ea typeface="Times New Roman" panose="02020603050405020304" pitchFamily="18" charset="0"/>
              </a:rPr>
              <a:t>References:</a:t>
            </a:r>
            <a:br>
              <a:rPr lang="en-US" sz="3600" dirty="0">
                <a:solidFill>
                  <a:srgbClr val="00B0F0"/>
                </a:solidFill>
                <a:effectLst/>
                <a:latin typeface="Calibri" panose="020F0502020204030204" pitchFamily="34" charset="0"/>
                <a:ea typeface="Times New Roman" panose="02020603050405020304" pitchFamily="18" charset="0"/>
              </a:rPr>
            </a:br>
            <a:endParaRPr lang="en-US" dirty="0">
              <a:solidFill>
                <a:srgbClr val="00B0F0"/>
              </a:solidFill>
            </a:endParaRPr>
          </a:p>
        </p:txBody>
      </p:sp>
      <p:sp>
        <p:nvSpPr>
          <p:cNvPr id="3" name="Content Placeholder 2">
            <a:extLst>
              <a:ext uri="{FF2B5EF4-FFF2-40B4-BE49-F238E27FC236}">
                <a16:creationId xmlns:a16="http://schemas.microsoft.com/office/drawing/2014/main" id="{2C69C568-5C2E-4BE3-B569-85ED85D6FE23}"/>
              </a:ext>
            </a:extLst>
          </p:cNvPr>
          <p:cNvSpPr>
            <a:spLocks noGrp="1"/>
          </p:cNvSpPr>
          <p:nvPr>
            <p:ph idx="1"/>
          </p:nvPr>
        </p:nvSpPr>
        <p:spPr>
          <a:xfrm>
            <a:off x="696954" y="1226706"/>
            <a:ext cx="8854292" cy="5402693"/>
          </a:xfrm>
        </p:spPr>
        <p:txBody>
          <a:bodyPr vert="horz" lIns="91440" tIns="45720" rIns="91440" bIns="45720" rtlCol="0" anchor="t">
            <a:normAutofit/>
          </a:bodyPr>
          <a:lstStyle/>
          <a:p>
            <a:pPr marL="457200" marR="0" indent="-400050">
              <a:spcBef>
                <a:spcPts val="0"/>
              </a:spcBef>
              <a:spcAft>
                <a:spcPts val="0"/>
              </a:spcAft>
              <a:buNone/>
            </a:pPr>
            <a:r>
              <a:rPr lang="en-US" sz="1800" dirty="0">
                <a:solidFill>
                  <a:srgbClr val="00B0F0"/>
                </a:solidFill>
                <a:effectLst/>
                <a:latin typeface="Arial" panose="020B0604020202020204" pitchFamily="34" charset="0"/>
                <a:ea typeface="Times New Roman" panose="02020603050405020304" pitchFamily="18" charset="0"/>
              </a:rPr>
              <a:t>[1]	Mago, Nitika, April 8, 2021, FEB 2021 WINTER EVENT RRS DEPLOYMENT PRC NON FME REPORTS, Presented at the April 8, 2021 ERCOT PDCWG</a:t>
            </a:r>
            <a:endParaRPr lang="en-US" sz="1800" dirty="0">
              <a:solidFill>
                <a:srgbClr val="00B0F0"/>
              </a:solidFill>
              <a:effectLst/>
              <a:latin typeface="Calibri" panose="020F0502020204030204" pitchFamily="34" charset="0"/>
              <a:ea typeface="Times New Roman" panose="02020603050405020304" pitchFamily="18" charset="0"/>
            </a:endParaRPr>
          </a:p>
          <a:p>
            <a:pPr marL="457200" marR="0" indent="-400050">
              <a:spcBef>
                <a:spcPts val="0"/>
              </a:spcBef>
              <a:spcAft>
                <a:spcPts val="0"/>
              </a:spcAft>
              <a:buNone/>
            </a:pPr>
            <a:r>
              <a:rPr lang="en-US" sz="1800" dirty="0">
                <a:solidFill>
                  <a:srgbClr val="00B0F0"/>
                </a:solidFill>
                <a:effectLst/>
                <a:latin typeface="Arial" panose="020B0604020202020204" pitchFamily="34" charset="0"/>
                <a:ea typeface="Times New Roman" panose="02020603050405020304" pitchFamily="18" charset="0"/>
              </a:rPr>
              <a:t>[2]	C37.106 IEEE Guide for Abnormal Frequency Protection for Power Generating Plants</a:t>
            </a:r>
            <a:endParaRPr lang="en-US" sz="1800" dirty="0">
              <a:solidFill>
                <a:srgbClr val="00B0F0"/>
              </a:solidFill>
              <a:effectLst/>
              <a:latin typeface="Calibri" panose="020F0502020204030204" pitchFamily="34" charset="0"/>
              <a:ea typeface="Times New Roman" panose="02020603050405020304" pitchFamily="18" charset="0"/>
            </a:endParaRPr>
          </a:p>
          <a:p>
            <a:pPr marL="396875" indent="-339725">
              <a:spcBef>
                <a:spcPts val="0"/>
              </a:spcBef>
              <a:buNone/>
            </a:pPr>
            <a:r>
              <a:rPr lang="en-US" dirty="0">
                <a:solidFill>
                  <a:srgbClr val="00B0F0"/>
                </a:solidFill>
                <a:latin typeface="Arial"/>
                <a:ea typeface="Times New Roman" panose="02020603050405020304" pitchFamily="18" charset="0"/>
                <a:cs typeface="Arial"/>
              </a:rPr>
              <a:t>[3] IEEE 1129 IEEE Guide for Online Monitoring of large Generators </a:t>
            </a:r>
          </a:p>
          <a:p>
            <a:pPr marL="396875" indent="-339725">
              <a:spcBef>
                <a:spcPts val="0"/>
              </a:spcBef>
              <a:buNone/>
            </a:pPr>
            <a:r>
              <a:rPr lang="en-US" sz="1800" dirty="0">
                <a:solidFill>
                  <a:srgbClr val="00B0F0"/>
                </a:solidFill>
                <a:effectLst/>
                <a:latin typeface="Arial"/>
                <a:ea typeface="Times New Roman" panose="02020603050405020304" pitchFamily="18" charset="0"/>
                <a:cs typeface="Arial"/>
              </a:rPr>
              <a:t>[4]	Mago, Nitika, July 15, 2021, EMAIL: ROS Emergency Conditions List PDCWG #45 Item</a:t>
            </a:r>
          </a:p>
          <a:p>
            <a:pPr marL="396875" marR="0" indent="-339725">
              <a:spcBef>
                <a:spcPts val="0"/>
              </a:spcBef>
              <a:spcAft>
                <a:spcPts val="0"/>
              </a:spcAft>
              <a:buNone/>
            </a:pPr>
            <a:r>
              <a:rPr lang="en-US" sz="1800" dirty="0">
                <a:solidFill>
                  <a:srgbClr val="00B0F0"/>
                </a:solidFill>
                <a:effectLst/>
                <a:latin typeface="Arial" panose="020B0604020202020204" pitchFamily="34" charset="0"/>
                <a:ea typeface="Times New Roman" panose="02020603050405020304" pitchFamily="18" charset="0"/>
              </a:rPr>
              <a:t>[5]	NERC, May 29, 2015, </a:t>
            </a:r>
            <a:r>
              <a:rPr lang="x-none" sz="1800" dirty="0">
                <a:solidFill>
                  <a:srgbClr val="00B0F0"/>
                </a:solidFill>
                <a:effectLst/>
                <a:latin typeface="Arial" panose="020B0604020202020204" pitchFamily="34" charset="0"/>
                <a:ea typeface="Times New Roman" panose="02020603050405020304" pitchFamily="18" charset="0"/>
              </a:rPr>
              <a:t>PRC-024-2 </a:t>
            </a:r>
            <a:r>
              <a:rPr lang="en-US" sz="1800" dirty="0">
                <a:solidFill>
                  <a:srgbClr val="00B0F0"/>
                </a:solidFill>
                <a:effectLst/>
                <a:latin typeface="Arial" panose="020B0604020202020204" pitchFamily="34" charset="0"/>
                <a:ea typeface="Times New Roman" panose="02020603050405020304" pitchFamily="18" charset="0"/>
              </a:rPr>
              <a:t>-</a:t>
            </a:r>
            <a:r>
              <a:rPr lang="x-none" sz="1800" dirty="0">
                <a:solidFill>
                  <a:srgbClr val="00B0F0"/>
                </a:solidFill>
                <a:effectLst/>
                <a:latin typeface="Arial" panose="020B0604020202020204" pitchFamily="34" charset="0"/>
                <a:ea typeface="Times New Roman" panose="02020603050405020304" pitchFamily="18" charset="0"/>
              </a:rPr>
              <a:t> Generator Frequency and Voltage Protective Relay Settings</a:t>
            </a:r>
            <a:endParaRPr lang="en-US" sz="1800" dirty="0">
              <a:solidFill>
                <a:srgbClr val="00B0F0"/>
              </a:solidFill>
              <a:effectLst/>
              <a:latin typeface="Calibri" panose="020F0502020204030204" pitchFamily="34" charset="0"/>
              <a:ea typeface="Times New Roman" panose="02020603050405020304" pitchFamily="18" charset="0"/>
            </a:endParaRPr>
          </a:p>
          <a:p>
            <a:pPr marL="396875" marR="0" indent="-339725">
              <a:spcBef>
                <a:spcPts val="0"/>
              </a:spcBef>
              <a:spcAft>
                <a:spcPts val="0"/>
              </a:spcAft>
              <a:buNone/>
            </a:pPr>
            <a:r>
              <a:rPr lang="en-US" sz="1800" dirty="0">
                <a:solidFill>
                  <a:srgbClr val="00B0F0"/>
                </a:solidFill>
                <a:effectLst/>
                <a:latin typeface="Arial" panose="020B0604020202020204" pitchFamily="34" charset="0"/>
                <a:ea typeface="Times New Roman" panose="02020603050405020304" pitchFamily="18" charset="0"/>
              </a:rPr>
              <a:t>[6]	ERCOT, June 1, 2021, Nodal Operating Guide section 2.6.2 </a:t>
            </a:r>
            <a:r>
              <a:rPr lang="x-none" sz="1800" dirty="0">
                <a:solidFill>
                  <a:srgbClr val="00B0F0"/>
                </a:solidFill>
                <a:effectLst/>
                <a:latin typeface="Arial" panose="020B0604020202020204" pitchFamily="34" charset="0"/>
                <a:ea typeface="Times New Roman" panose="02020603050405020304" pitchFamily="18" charset="0"/>
              </a:rPr>
              <a:t>Generators</a:t>
            </a:r>
            <a:r>
              <a:rPr lang="en-US" sz="1800" dirty="0">
                <a:solidFill>
                  <a:srgbClr val="00B0F0"/>
                </a:solidFill>
                <a:effectLst/>
                <a:latin typeface="Arial" panose="020B0604020202020204" pitchFamily="34" charset="0"/>
                <a:ea typeface="Times New Roman" panose="02020603050405020304" pitchFamily="18" charset="0"/>
              </a:rPr>
              <a:t> (Under-</a:t>
            </a:r>
            <a:r>
              <a:rPr lang="x-none" sz="1800" dirty="0">
                <a:solidFill>
                  <a:srgbClr val="00B0F0"/>
                </a:solidFill>
                <a:effectLst/>
                <a:latin typeface="Arial" panose="020B0604020202020204" pitchFamily="34" charset="0"/>
                <a:ea typeface="Times New Roman" panose="02020603050405020304" pitchFamily="18" charset="0"/>
              </a:rPr>
              <a:t>Frequency Protective Relay Settings</a:t>
            </a:r>
            <a:r>
              <a:rPr lang="en-US" sz="1800" dirty="0">
                <a:solidFill>
                  <a:srgbClr val="00B0F0"/>
                </a:solidFill>
                <a:effectLst/>
                <a:latin typeface="Arial" panose="020B0604020202020204" pitchFamily="34" charset="0"/>
                <a:ea typeface="Times New Roman" panose="02020603050405020304" pitchFamily="18" charset="0"/>
              </a:rPr>
              <a:t>)</a:t>
            </a:r>
          </a:p>
          <a:p>
            <a:pPr marL="401638" indent="-346075" algn="l">
              <a:spcBef>
                <a:spcPts val="0"/>
              </a:spcBef>
              <a:buNone/>
            </a:pPr>
            <a:r>
              <a:rPr lang="en-US" sz="1800" dirty="0">
                <a:solidFill>
                  <a:srgbClr val="00B0F0"/>
                </a:solidFill>
                <a:effectLst/>
                <a:latin typeface="Arial" panose="020B0604020202020204" pitchFamily="34" charset="0"/>
                <a:ea typeface="Times New Roman" panose="02020603050405020304" pitchFamily="18" charset="0"/>
              </a:rPr>
              <a:t>[7]	</a:t>
            </a:r>
            <a:r>
              <a:rPr lang="en-US" dirty="0">
                <a:solidFill>
                  <a:srgbClr val="00B0F0"/>
                </a:solidFill>
                <a:latin typeface="Arial" panose="020B0604020202020204" pitchFamily="34" charset="0"/>
                <a:ea typeface="Times New Roman" panose="02020603050405020304" pitchFamily="18" charset="0"/>
                <a:cs typeface="Arial" panose="020B0604020202020204" pitchFamily="34" charset="0"/>
              </a:rPr>
              <a:t>IEEE 762 IEEE </a:t>
            </a:r>
            <a:r>
              <a:rPr lang="en-US" sz="1800" i="0" u="none" strike="noStrike" baseline="0" dirty="0">
                <a:solidFill>
                  <a:srgbClr val="00B0F0"/>
                </a:solidFill>
                <a:latin typeface="Arial" panose="020B0604020202020204" pitchFamily="34" charset="0"/>
                <a:cs typeface="Arial" panose="020B0604020202020204" pitchFamily="34" charset="0"/>
              </a:rPr>
              <a:t>Standard Definitions for Use in Reporting Electric Generating Unit Reliability, Availability, and Productivity</a:t>
            </a:r>
          </a:p>
          <a:p>
            <a:pPr marL="401638" indent="-346075">
              <a:spcBef>
                <a:spcPts val="0"/>
              </a:spcBef>
              <a:buNone/>
            </a:pPr>
            <a:r>
              <a:rPr lang="en-US" sz="1800" dirty="0">
                <a:solidFill>
                  <a:srgbClr val="00B0F0"/>
                </a:solidFill>
                <a:effectLst/>
                <a:latin typeface="Arial"/>
                <a:ea typeface="Times New Roman" panose="02020603050405020304" pitchFamily="18" charset="0"/>
                <a:cs typeface="Arial"/>
              </a:rPr>
              <a:t>[8]	Mago, Nitika, August 6, 2021, EMAIL: ROS Emergency Conditions List PDCWG #45 Item</a:t>
            </a:r>
          </a:p>
          <a:p>
            <a:pPr marL="457200" marR="0" indent="-400050">
              <a:spcBef>
                <a:spcPts val="0"/>
              </a:spcBef>
              <a:spcAft>
                <a:spcPts val="0"/>
              </a:spcAft>
              <a:buNone/>
            </a:pPr>
            <a:r>
              <a:rPr lang="en-US" sz="1800" dirty="0">
                <a:solidFill>
                  <a:srgbClr val="00B0F0"/>
                </a:solidFill>
                <a:effectLst/>
                <a:latin typeface="Arial" panose="020B0604020202020204" pitchFamily="34" charset="0"/>
                <a:ea typeface="Times New Roman" panose="02020603050405020304" pitchFamily="18" charset="0"/>
              </a:rPr>
              <a:t>[9]	Review of February 2021 Extreme Cold Weather Event – ERCOT Presentation, ERCOT, Bill Magness, February 24, 2021 (</a:t>
            </a:r>
            <a:r>
              <a:rPr lang="en-US" sz="1800" i="1" dirty="0">
                <a:solidFill>
                  <a:srgbClr val="00B0F0"/>
                </a:solidFill>
                <a:effectLst/>
                <a:latin typeface="Arial" panose="020B0604020202020204" pitchFamily="34" charset="0"/>
                <a:ea typeface="Times New Roman" panose="02020603050405020304" pitchFamily="18" charset="0"/>
              </a:rPr>
              <a:t>referenced for event times</a:t>
            </a:r>
            <a:r>
              <a:rPr lang="en-US" sz="1800" dirty="0">
                <a:solidFill>
                  <a:srgbClr val="00B0F0"/>
                </a:solidFill>
                <a:effectLst/>
                <a:latin typeface="Arial" panose="020B0604020202020204" pitchFamily="34" charset="0"/>
                <a:ea typeface="Times New Roman" panose="02020603050405020304" pitchFamily="18" charset="0"/>
              </a:rPr>
              <a:t>)</a:t>
            </a:r>
            <a:endParaRPr lang="en-US" sz="1800" dirty="0">
              <a:solidFill>
                <a:srgbClr val="00B0F0"/>
              </a:solidFill>
              <a:effectLst/>
              <a:latin typeface="Calibri" panose="020F0502020204030204" pitchFamily="34" charset="0"/>
              <a:ea typeface="Times New Roman" panose="02020603050405020304" pitchFamily="18" charset="0"/>
            </a:endParaRPr>
          </a:p>
          <a:p>
            <a:pPr marL="285750" marR="0" indent="-28575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5FC7B9EB-83FF-493D-B807-C4CD0952C8C1}"/>
              </a:ext>
            </a:extLst>
          </p:cNvPr>
          <p:cNvSpPr>
            <a:spLocks noGrp="1"/>
          </p:cNvSpPr>
          <p:nvPr>
            <p:ph type="sldNum" sz="quarter" idx="12"/>
          </p:nvPr>
        </p:nvSpPr>
        <p:spPr/>
        <p:txBody>
          <a:bodyPr/>
          <a:lstStyle/>
          <a:p>
            <a:fld id="{140F6486-D218-438D-AF57-3FF7E7B102B2}" type="slidenum">
              <a:rPr lang="en-US" smtClean="0"/>
              <a:t>31</a:t>
            </a:fld>
            <a:endParaRPr lang="en-US"/>
          </a:p>
        </p:txBody>
      </p:sp>
    </p:spTree>
    <p:extLst>
      <p:ext uri="{BB962C8B-B14F-4D97-AF65-F5344CB8AC3E}">
        <p14:creationId xmlns:p14="http://schemas.microsoft.com/office/powerpoint/2010/main" val="352796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CE5F-64B6-4A39-8A2B-58E86A95EBD5}"/>
              </a:ext>
            </a:extLst>
          </p:cNvPr>
          <p:cNvSpPr>
            <a:spLocks noGrp="1"/>
          </p:cNvSpPr>
          <p:nvPr>
            <p:ph type="title"/>
          </p:nvPr>
        </p:nvSpPr>
        <p:spPr>
          <a:xfrm>
            <a:off x="677334" y="609600"/>
            <a:ext cx="8596668" cy="847241"/>
          </a:xfrm>
        </p:spPr>
        <p:txBody>
          <a:bodyPr/>
          <a:lstStyle/>
          <a:p>
            <a:r>
              <a:rPr lang="en-US" dirty="0"/>
              <a:t>Issues Investigated</a:t>
            </a:r>
          </a:p>
        </p:txBody>
      </p:sp>
      <p:sp>
        <p:nvSpPr>
          <p:cNvPr id="3" name="Content Placeholder 2">
            <a:extLst>
              <a:ext uri="{FF2B5EF4-FFF2-40B4-BE49-F238E27FC236}">
                <a16:creationId xmlns:a16="http://schemas.microsoft.com/office/drawing/2014/main" id="{EF4AC968-F3DD-4026-AE77-AF8D32C6860B}"/>
              </a:ext>
            </a:extLst>
          </p:cNvPr>
          <p:cNvSpPr>
            <a:spLocks noGrp="1"/>
          </p:cNvSpPr>
          <p:nvPr>
            <p:ph idx="1"/>
          </p:nvPr>
        </p:nvSpPr>
        <p:spPr>
          <a:xfrm>
            <a:off x="677334" y="1408173"/>
            <a:ext cx="8596668" cy="4739504"/>
          </a:xfrm>
        </p:spPr>
        <p:txBody>
          <a:bodyPr>
            <a:normAutofit/>
          </a:bodyPr>
          <a:lstStyle/>
          <a:p>
            <a:pPr marL="336550" indent="-336550">
              <a:buNone/>
            </a:pPr>
            <a:r>
              <a:rPr lang="en-US" dirty="0">
                <a:solidFill>
                  <a:schemeClr val="accent1">
                    <a:lumMod val="75000"/>
                  </a:schemeClr>
                </a:solidFill>
                <a:latin typeface="Arial" panose="020B0604020202020204" pitchFamily="34" charset="0"/>
                <a:cs typeface="Arial" panose="020B0604020202020204" pitchFamily="34" charset="0"/>
              </a:rPr>
              <a:t>1)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How did the lower frequency affect a unit’s ability to respond to larger frequency deviations? </a:t>
            </a:r>
          </a:p>
          <a:p>
            <a:pPr>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is the impact of continued unstable frequency deviations on unit control systems?</a:t>
            </a:r>
          </a:p>
          <a:p>
            <a:pPr marL="457200" indent="-457200">
              <a:buFont typeface="Wingdings 3" charset="2"/>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Review underfrequency relay setting coordination with loads and generators</a:t>
            </a:r>
            <a:endPar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Wingdings 3" charset="2"/>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During the EEA event how did load sources respond at 59.7</a:t>
            </a:r>
            <a:r>
              <a:rPr lang="en-US" baseline="30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Hz and 59.3</a:t>
            </a:r>
            <a:r>
              <a:rPr lang="en-US" baseline="30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Hz?</a:t>
            </a:r>
          </a:p>
          <a:p>
            <a:pPr marL="457200" indent="-457200">
              <a:buFont typeface="Wingdings 3" charset="2"/>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was the status of Regulation, RRS (Load and Generation), and Non-Spin?</a:t>
            </a:r>
          </a:p>
          <a:p>
            <a:pPr marL="457200" indent="-457200">
              <a:buFont typeface="Wingdings 3" charset="2"/>
              <a:buAutoNum type="arabicParenR" startAt="2"/>
            </a:pP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How did the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Load shed process impact frequency?</a:t>
            </a:r>
          </a:p>
          <a:p>
            <a:pPr marL="457200" indent="-457200">
              <a:buFont typeface="Wingdings 3" charset="2"/>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was the cause of unit trips during the event ?</a:t>
            </a:r>
          </a:p>
          <a:p>
            <a:pPr marL="457200" indent="-457200">
              <a:buFont typeface="Wingdings 3" charset="2"/>
              <a:buAutoNum type="arabicParenR" startAt="2"/>
            </a:pP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What are the elements of the PRC </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calculation?</a:t>
            </a:r>
            <a:endPar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Wingdings 3" charset="2"/>
              <a:buAutoNum type="arabicParenR" startAt="2"/>
            </a:pPr>
            <a:endParaRPr lang="en-US" sz="1800" dirty="0">
              <a:effectLst/>
              <a:latin typeface="Calibri" panose="020F0502020204030204" pitchFamily="34" charset="0"/>
              <a:ea typeface="Times New Roman" panose="02020603050405020304" pitchFamily="18" charset="0"/>
            </a:endParaRPr>
          </a:p>
          <a:p>
            <a:pPr marL="457200" indent="-457200">
              <a:buAutoNum type="arabicParenR" startAt="2"/>
            </a:pPr>
            <a:endParaRPr lang="en-US" sz="20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20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BD2536C6-6CEF-47DB-A885-F027B4C2112C}"/>
              </a:ext>
            </a:extLst>
          </p:cNvPr>
          <p:cNvSpPr>
            <a:spLocks noGrp="1"/>
          </p:cNvSpPr>
          <p:nvPr>
            <p:ph type="sldNum" sz="quarter" idx="12"/>
          </p:nvPr>
        </p:nvSpPr>
        <p:spPr/>
        <p:txBody>
          <a:bodyPr/>
          <a:lstStyle/>
          <a:p>
            <a:fld id="{140F6486-D218-438D-AF57-3FF7E7B102B2}" type="slidenum">
              <a:rPr lang="en-US" smtClean="0"/>
              <a:t>4</a:t>
            </a:fld>
            <a:endParaRPr lang="en-US"/>
          </a:p>
        </p:txBody>
      </p:sp>
    </p:spTree>
    <p:extLst>
      <p:ext uri="{BB962C8B-B14F-4D97-AF65-F5344CB8AC3E}">
        <p14:creationId xmlns:p14="http://schemas.microsoft.com/office/powerpoint/2010/main" val="282365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5B70-E21D-4C11-9F8C-8CF12F2BE60C}"/>
              </a:ext>
            </a:extLst>
          </p:cNvPr>
          <p:cNvSpPr>
            <a:spLocks noGrp="1"/>
          </p:cNvSpPr>
          <p:nvPr>
            <p:ph type="title"/>
          </p:nvPr>
        </p:nvSpPr>
        <p:spPr>
          <a:xfrm>
            <a:off x="165463" y="156238"/>
            <a:ext cx="9701348" cy="982751"/>
          </a:xfrm>
        </p:spPr>
        <p:txBody>
          <a:bodyPr>
            <a:normAutofit fontScale="90000"/>
          </a:bodyPr>
          <a:lstStyle/>
          <a:p>
            <a:pPr marL="336550" indent="-336550"/>
            <a:r>
              <a:rPr lang="en-US" dirty="0">
                <a:solidFill>
                  <a:schemeClr val="accent1">
                    <a:lumMod val="75000"/>
                  </a:schemeClr>
                </a:solidFill>
                <a:latin typeface="Arial" panose="020B0604020202020204" pitchFamily="34" charset="0"/>
                <a:cs typeface="Arial" panose="020B0604020202020204" pitchFamily="34" charset="0"/>
              </a:rPr>
              <a:t>1) </a:t>
            </a:r>
            <a: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How did the lower frequency affect a unit’s ability to respond to larger frequency deviations? </a:t>
            </a:r>
            <a:br>
              <a:rPr lang="en-US"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0697C-7C6D-4FFB-A327-F1BC80A3B79A}"/>
              </a:ext>
            </a:extLst>
          </p:cNvPr>
          <p:cNvSpPr>
            <a:spLocks noGrp="1"/>
          </p:cNvSpPr>
          <p:nvPr>
            <p:ph idx="1"/>
          </p:nvPr>
        </p:nvSpPr>
        <p:spPr>
          <a:xfrm>
            <a:off x="165463" y="1261872"/>
            <a:ext cx="9872665" cy="5596128"/>
          </a:xfrm>
        </p:spPr>
        <p:txBody>
          <a:bodyPr>
            <a:normAutofit lnSpcReduction="10000"/>
          </a:bodyPr>
          <a:lstStyle/>
          <a:p>
            <a:pPr marL="514350" marR="0" lvl="0" indent="-514350">
              <a:spcBef>
                <a:spcPts val="0"/>
              </a:spcBef>
              <a:spcAft>
                <a:spcPts val="0"/>
              </a:spcAft>
              <a:buAutoNum type="alphaLcParenR"/>
            </a:pPr>
            <a:r>
              <a:rPr lang="en-US" sz="2800" b="1" u="sng"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Transient Impact:</a:t>
            </a:r>
          </a:p>
          <a:p>
            <a:pPr marL="457200" marR="0" lvl="0" indent="0">
              <a:spcBef>
                <a:spcPts val="0"/>
              </a:spcBef>
              <a:spcAft>
                <a:spcPts val="0"/>
              </a:spcAft>
              <a:buNone/>
            </a:pP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changing frequency outside the deadband caused the rotating units to start then to reverse turbine governor action which reduced the unit’s ability to respond to further deviations. </a:t>
            </a:r>
          </a:p>
          <a:p>
            <a:pPr marL="0" marR="0" lvl="0" indent="0">
              <a:spcBef>
                <a:spcPts val="0"/>
              </a:spcBef>
              <a:spcAft>
                <a:spcPts val="0"/>
              </a:spcAft>
              <a:buNone/>
            </a:pPr>
            <a:endParaRPr lang="en-US"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1262063" indent="-804863">
              <a:spcBef>
                <a:spcPts val="0"/>
              </a:spcBef>
              <a:buNone/>
            </a:pPr>
            <a:r>
              <a:rPr lang="en-US" sz="2800" b="1"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Graph 1a1</a:t>
            </a: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shows the frequency transients and the initiation of imbalance which drives frequency lower. </a:t>
            </a:r>
          </a:p>
          <a:p>
            <a:pPr marL="1262063" marR="0" indent="-804863">
              <a:spcBef>
                <a:spcPts val="0"/>
              </a:spcBef>
              <a:spcAft>
                <a:spcPts val="0"/>
              </a:spcAft>
              <a:buNone/>
            </a:pPr>
            <a:r>
              <a:rPr lang="en-US" sz="2800" b="1"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Graph 1a2</a:t>
            </a: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the frequency continues to decay and become increasingly unstable which started units to swing.</a:t>
            </a:r>
          </a:p>
          <a:p>
            <a:pPr marL="1262063" marR="0" indent="-804863">
              <a:spcBef>
                <a:spcPts val="0"/>
              </a:spcBef>
              <a:spcAft>
                <a:spcPts val="0"/>
              </a:spcAft>
              <a:buNone/>
            </a:pPr>
            <a:r>
              <a:rPr lang="en-US" sz="2800" b="1"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Graph 1a3</a:t>
            </a: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the frequency nadir is shown along with the needed load sheds to stabilize system.</a:t>
            </a:r>
          </a:p>
          <a:p>
            <a:pPr marL="1198563" indent="-741363">
              <a:buNone/>
            </a:pPr>
            <a:r>
              <a:rPr lang="en-US" sz="2800" b="1"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Graph 1a4</a:t>
            </a: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the ERCOT Graph shows lack </a:t>
            </a:r>
            <a:r>
              <a:rPr lang="en-US" sz="2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of governor response and trips </a:t>
            </a:r>
            <a:r>
              <a:rPr lang="en-US" sz="2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during the frequency transient.  </a:t>
            </a:r>
          </a:p>
          <a:p>
            <a:pPr marL="1198563" indent="-741363">
              <a:buNone/>
            </a:pPr>
            <a:endParaRPr lang="en-US" sz="2800" dirty="0"/>
          </a:p>
        </p:txBody>
      </p:sp>
      <p:sp>
        <p:nvSpPr>
          <p:cNvPr id="4" name="Slide Number Placeholder 3">
            <a:extLst>
              <a:ext uri="{FF2B5EF4-FFF2-40B4-BE49-F238E27FC236}">
                <a16:creationId xmlns:a16="http://schemas.microsoft.com/office/drawing/2014/main" id="{D6A4C8DC-C0C5-4F5C-9FEC-22866D0C573A}"/>
              </a:ext>
            </a:extLst>
          </p:cNvPr>
          <p:cNvSpPr>
            <a:spLocks noGrp="1"/>
          </p:cNvSpPr>
          <p:nvPr>
            <p:ph type="sldNum" sz="quarter" idx="12"/>
          </p:nvPr>
        </p:nvSpPr>
        <p:spPr/>
        <p:txBody>
          <a:bodyPr/>
          <a:lstStyle/>
          <a:p>
            <a:fld id="{140F6486-D218-438D-AF57-3FF7E7B102B2}" type="slidenum">
              <a:rPr lang="en-US" smtClean="0"/>
              <a:t>5</a:t>
            </a:fld>
            <a:endParaRPr lang="en-US"/>
          </a:p>
        </p:txBody>
      </p:sp>
    </p:spTree>
    <p:extLst>
      <p:ext uri="{BB962C8B-B14F-4D97-AF65-F5344CB8AC3E}">
        <p14:creationId xmlns:p14="http://schemas.microsoft.com/office/powerpoint/2010/main" val="382447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7971972" y="2241731"/>
            <a:ext cx="6858000" cy="1320800"/>
          </a:xfrm>
        </p:spPr>
        <p:txBody>
          <a:bodyPr/>
          <a:lstStyle/>
          <a:p>
            <a:r>
              <a:rPr lang="en-US" dirty="0">
                <a:solidFill>
                  <a:schemeClr val="bg1"/>
                </a:solidFill>
              </a:rPr>
              <a:t>Graph 1a1 – </a:t>
            </a:r>
            <a:br>
              <a:rPr lang="en-US" dirty="0">
                <a:solidFill>
                  <a:schemeClr val="bg1"/>
                </a:solidFill>
              </a:rPr>
            </a:br>
            <a:r>
              <a:rPr lang="en-US" dirty="0">
                <a:solidFill>
                  <a:schemeClr val="bg1"/>
                </a:solidFill>
              </a:rPr>
              <a:t>Frequency Becoming Unstable</a:t>
            </a:r>
          </a:p>
        </p:txBody>
      </p:sp>
      <p:pic>
        <p:nvPicPr>
          <p:cNvPr id="5" name="Picture 4">
            <a:extLst>
              <a:ext uri="{FF2B5EF4-FFF2-40B4-BE49-F238E27FC236}">
                <a16:creationId xmlns:a16="http://schemas.microsoft.com/office/drawing/2014/main" id="{0E3B8D00-804C-411E-8B1D-B64B5E3D1AEA}"/>
              </a:ext>
            </a:extLst>
          </p:cNvPr>
          <p:cNvPicPr>
            <a:picLocks noChangeAspect="1"/>
          </p:cNvPicPr>
          <p:nvPr/>
        </p:nvPicPr>
        <p:blipFill>
          <a:blip r:embed="rId2"/>
          <a:stretch>
            <a:fillRect/>
          </a:stretch>
        </p:blipFill>
        <p:spPr>
          <a:xfrm>
            <a:off x="-1" y="0"/>
            <a:ext cx="9435101" cy="6858000"/>
          </a:xfrm>
          <a:prstGeom prst="rect">
            <a:avLst/>
          </a:prstGeom>
        </p:spPr>
      </p:pic>
      <p:sp>
        <p:nvSpPr>
          <p:cNvPr id="3" name="Slide Number Placeholder 2">
            <a:extLst>
              <a:ext uri="{FF2B5EF4-FFF2-40B4-BE49-F238E27FC236}">
                <a16:creationId xmlns:a16="http://schemas.microsoft.com/office/drawing/2014/main" id="{05FC80EC-8F26-4BBD-A438-BA2EB4143BF5}"/>
              </a:ext>
            </a:extLst>
          </p:cNvPr>
          <p:cNvSpPr>
            <a:spLocks noGrp="1"/>
          </p:cNvSpPr>
          <p:nvPr>
            <p:ph type="sldNum" sz="quarter" idx="12"/>
          </p:nvPr>
        </p:nvSpPr>
        <p:spPr/>
        <p:txBody>
          <a:bodyPr/>
          <a:lstStyle/>
          <a:p>
            <a:fld id="{140F6486-D218-438D-AF57-3FF7E7B102B2}" type="slidenum">
              <a:rPr lang="en-US" smtClean="0"/>
              <a:t>6</a:t>
            </a:fld>
            <a:endParaRPr lang="en-US"/>
          </a:p>
        </p:txBody>
      </p:sp>
      <p:sp>
        <p:nvSpPr>
          <p:cNvPr id="4" name="Oval 3">
            <a:extLst>
              <a:ext uri="{FF2B5EF4-FFF2-40B4-BE49-F238E27FC236}">
                <a16:creationId xmlns:a16="http://schemas.microsoft.com/office/drawing/2014/main" id="{10CF4480-E28C-4F57-AB3C-3508AA4A8F6F}"/>
              </a:ext>
            </a:extLst>
          </p:cNvPr>
          <p:cNvSpPr/>
          <p:nvPr/>
        </p:nvSpPr>
        <p:spPr>
          <a:xfrm>
            <a:off x="783771" y="3910149"/>
            <a:ext cx="548640" cy="9231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369A203-24ED-4F04-9E59-885EF91FEC88}"/>
              </a:ext>
            </a:extLst>
          </p:cNvPr>
          <p:cNvSpPr/>
          <p:nvPr/>
        </p:nvSpPr>
        <p:spPr>
          <a:xfrm>
            <a:off x="1297577" y="4624251"/>
            <a:ext cx="722812" cy="296092"/>
          </a:xfrm>
          <a:custGeom>
            <a:avLst/>
            <a:gdLst>
              <a:gd name="connsiteX0" fmla="*/ 722812 w 722812"/>
              <a:gd name="connsiteY0" fmla="*/ 296092 h 296092"/>
              <a:gd name="connsiteX1" fmla="*/ 566057 w 722812"/>
              <a:gd name="connsiteY1" fmla="*/ 296092 h 296092"/>
              <a:gd name="connsiteX2" fmla="*/ 0 w 722812"/>
              <a:gd name="connsiteY2" fmla="*/ 0 h 296092"/>
            </a:gdLst>
            <a:ahLst/>
            <a:cxnLst>
              <a:cxn ang="0">
                <a:pos x="connsiteX0" y="connsiteY0"/>
              </a:cxn>
              <a:cxn ang="0">
                <a:pos x="connsiteX1" y="connsiteY1"/>
              </a:cxn>
              <a:cxn ang="0">
                <a:pos x="connsiteX2" y="connsiteY2"/>
              </a:cxn>
            </a:cxnLst>
            <a:rect l="l" t="t" r="r" b="b"/>
            <a:pathLst>
              <a:path w="722812" h="296092">
                <a:moveTo>
                  <a:pt x="722812" y="296092"/>
                </a:moveTo>
                <a:lnTo>
                  <a:pt x="566057" y="296092"/>
                </a:lnTo>
                <a:lnTo>
                  <a:pt x="0" y="0"/>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2E190F-B610-40E6-A7AC-F0C5565EAA55}"/>
              </a:ext>
            </a:extLst>
          </p:cNvPr>
          <p:cNvSpPr txBox="1"/>
          <p:nvPr/>
        </p:nvSpPr>
        <p:spPr>
          <a:xfrm>
            <a:off x="2020389" y="4643344"/>
            <a:ext cx="2508068"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Frequency dip reduces governors' ability to respond to real FME due to loss of generation resource</a:t>
            </a:r>
          </a:p>
        </p:txBody>
      </p:sp>
    </p:spTree>
    <p:extLst>
      <p:ext uri="{BB962C8B-B14F-4D97-AF65-F5344CB8AC3E}">
        <p14:creationId xmlns:p14="http://schemas.microsoft.com/office/powerpoint/2010/main" val="89835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026908" y="2692908"/>
            <a:ext cx="7010400" cy="1319784"/>
          </a:xfrm>
        </p:spPr>
        <p:txBody>
          <a:bodyPr>
            <a:normAutofit/>
          </a:bodyPr>
          <a:lstStyle/>
          <a:p>
            <a:r>
              <a:rPr lang="en-US" sz="3200" dirty="0">
                <a:solidFill>
                  <a:schemeClr val="bg1"/>
                </a:solidFill>
              </a:rPr>
              <a:t>Graph 1a2 – </a:t>
            </a:r>
            <a:br>
              <a:rPr lang="en-US" sz="3200" dirty="0">
                <a:solidFill>
                  <a:schemeClr val="bg1"/>
                </a:solidFill>
              </a:rPr>
            </a:br>
            <a:r>
              <a:rPr lang="en-US" sz="2600" dirty="0">
                <a:solidFill>
                  <a:schemeClr val="bg1"/>
                </a:solidFill>
              </a:rPr>
              <a:t>Load Shed Needed to Recover Frequency </a:t>
            </a:r>
            <a:r>
              <a:rPr lang="en-US" sz="2600" baseline="30000" dirty="0">
                <a:solidFill>
                  <a:schemeClr val="bg1"/>
                </a:solidFill>
              </a:rPr>
              <a:t>[9] </a:t>
            </a:r>
          </a:p>
        </p:txBody>
      </p:sp>
      <p:sp>
        <p:nvSpPr>
          <p:cNvPr id="3" name="Slide Number Placeholder 2">
            <a:extLst>
              <a:ext uri="{FF2B5EF4-FFF2-40B4-BE49-F238E27FC236}">
                <a16:creationId xmlns:a16="http://schemas.microsoft.com/office/drawing/2014/main" id="{55F38EFF-B807-4027-B3AB-40AE6A95D0BE}"/>
              </a:ext>
            </a:extLst>
          </p:cNvPr>
          <p:cNvSpPr>
            <a:spLocks noGrp="1"/>
          </p:cNvSpPr>
          <p:nvPr>
            <p:ph type="sldNum" sz="quarter" idx="12"/>
          </p:nvPr>
        </p:nvSpPr>
        <p:spPr/>
        <p:txBody>
          <a:bodyPr/>
          <a:lstStyle/>
          <a:p>
            <a:fld id="{140F6486-D218-438D-AF57-3FF7E7B102B2}" type="slidenum">
              <a:rPr lang="en-US" smtClean="0"/>
              <a:t>7</a:t>
            </a:fld>
            <a:endParaRPr lang="en-US"/>
          </a:p>
        </p:txBody>
      </p:sp>
      <p:pic>
        <p:nvPicPr>
          <p:cNvPr id="5" name="Picture 4">
            <a:extLst>
              <a:ext uri="{FF2B5EF4-FFF2-40B4-BE49-F238E27FC236}">
                <a16:creationId xmlns:a16="http://schemas.microsoft.com/office/drawing/2014/main" id="{40B606E1-84E5-413D-A558-47893715F029}"/>
              </a:ext>
            </a:extLst>
          </p:cNvPr>
          <p:cNvPicPr>
            <a:picLocks noChangeAspect="1"/>
          </p:cNvPicPr>
          <p:nvPr/>
        </p:nvPicPr>
        <p:blipFill>
          <a:blip r:embed="rId2"/>
          <a:stretch>
            <a:fillRect/>
          </a:stretch>
        </p:blipFill>
        <p:spPr>
          <a:xfrm>
            <a:off x="63309" y="0"/>
            <a:ext cx="9417978" cy="6858000"/>
          </a:xfrm>
          <a:prstGeom prst="rect">
            <a:avLst/>
          </a:prstGeom>
        </p:spPr>
      </p:pic>
    </p:spTree>
    <p:extLst>
      <p:ext uri="{BB962C8B-B14F-4D97-AF65-F5344CB8AC3E}">
        <p14:creationId xmlns:p14="http://schemas.microsoft.com/office/powerpoint/2010/main" val="305098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4DADC-2F91-41A2-BAD1-6DA94AA4C8EE}"/>
              </a:ext>
            </a:extLst>
          </p:cNvPr>
          <p:cNvPicPr>
            <a:picLocks noChangeAspect="1"/>
          </p:cNvPicPr>
          <p:nvPr/>
        </p:nvPicPr>
        <p:blipFill>
          <a:blip r:embed="rId2"/>
          <a:stretch>
            <a:fillRect/>
          </a:stretch>
        </p:blipFill>
        <p:spPr>
          <a:xfrm>
            <a:off x="0" y="0"/>
            <a:ext cx="9396484" cy="6858000"/>
          </a:xfrm>
          <a:prstGeom prst="rect">
            <a:avLst/>
          </a:prstGeom>
        </p:spPr>
      </p:pic>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102600" y="2768600"/>
            <a:ext cx="6858000" cy="1320800"/>
          </a:xfrm>
        </p:spPr>
        <p:txBody>
          <a:bodyPr>
            <a:normAutofit/>
          </a:bodyPr>
          <a:lstStyle/>
          <a:p>
            <a:r>
              <a:rPr lang="en-US" sz="3200" b="1" dirty="0">
                <a:solidFill>
                  <a:schemeClr val="bg1"/>
                </a:solidFill>
              </a:rPr>
              <a:t>Graph 1a3 – Multiple Low Sheds Needed to Stabilize Frequency </a:t>
            </a:r>
            <a:r>
              <a:rPr lang="en-US" sz="3200" b="1" baseline="30000" dirty="0">
                <a:solidFill>
                  <a:schemeClr val="bg1"/>
                </a:solidFill>
              </a:rPr>
              <a:t>[9]</a:t>
            </a:r>
            <a:endParaRPr lang="en-US" sz="3200" b="1" dirty="0">
              <a:solidFill>
                <a:schemeClr val="bg1"/>
              </a:solidFill>
            </a:endParaRPr>
          </a:p>
        </p:txBody>
      </p:sp>
      <p:sp>
        <p:nvSpPr>
          <p:cNvPr id="3" name="Slide Number Placeholder 2">
            <a:extLst>
              <a:ext uri="{FF2B5EF4-FFF2-40B4-BE49-F238E27FC236}">
                <a16:creationId xmlns:a16="http://schemas.microsoft.com/office/drawing/2014/main" id="{C8679B0F-3C2D-418E-84AE-98EF6AADB7B9}"/>
              </a:ext>
            </a:extLst>
          </p:cNvPr>
          <p:cNvSpPr>
            <a:spLocks noGrp="1"/>
          </p:cNvSpPr>
          <p:nvPr>
            <p:ph type="sldNum" sz="quarter" idx="12"/>
          </p:nvPr>
        </p:nvSpPr>
        <p:spPr/>
        <p:txBody>
          <a:bodyPr/>
          <a:lstStyle/>
          <a:p>
            <a:fld id="{140F6486-D218-438D-AF57-3FF7E7B102B2}" type="slidenum">
              <a:rPr lang="en-US" smtClean="0"/>
              <a:t>8</a:t>
            </a:fld>
            <a:endParaRPr lang="en-US"/>
          </a:p>
        </p:txBody>
      </p:sp>
      <p:sp>
        <p:nvSpPr>
          <p:cNvPr id="4" name="TextBox 3">
            <a:extLst>
              <a:ext uri="{FF2B5EF4-FFF2-40B4-BE49-F238E27FC236}">
                <a16:creationId xmlns:a16="http://schemas.microsoft.com/office/drawing/2014/main" id="{BA5A5ACD-3FB8-4121-86AC-D413F18353A5}"/>
              </a:ext>
            </a:extLst>
          </p:cNvPr>
          <p:cNvSpPr txBox="1"/>
          <p:nvPr/>
        </p:nvSpPr>
        <p:spPr>
          <a:xfrm>
            <a:off x="2014510" y="795112"/>
            <a:ext cx="1881051" cy="369332"/>
          </a:xfrm>
          <a:prstGeom prst="rect">
            <a:avLst/>
          </a:prstGeom>
          <a:noFill/>
        </p:spPr>
        <p:txBody>
          <a:bodyPr wrap="square" rtlCol="0">
            <a:spAutoFit/>
          </a:bodyPr>
          <a:lstStyle/>
          <a:p>
            <a:r>
              <a:rPr lang="en-US" dirty="0">
                <a:solidFill>
                  <a:srgbClr val="00B050"/>
                </a:solidFill>
              </a:rPr>
              <a:t>System Demand</a:t>
            </a:r>
          </a:p>
        </p:txBody>
      </p:sp>
      <p:sp>
        <p:nvSpPr>
          <p:cNvPr id="5" name="Freeform: Shape 4">
            <a:extLst>
              <a:ext uri="{FF2B5EF4-FFF2-40B4-BE49-F238E27FC236}">
                <a16:creationId xmlns:a16="http://schemas.microsoft.com/office/drawing/2014/main" id="{8A088144-A44E-4396-967E-1B1784E15952}"/>
              </a:ext>
            </a:extLst>
          </p:cNvPr>
          <p:cNvSpPr/>
          <p:nvPr/>
        </p:nvSpPr>
        <p:spPr>
          <a:xfrm>
            <a:off x="3692393" y="984112"/>
            <a:ext cx="283090" cy="1336621"/>
          </a:xfrm>
          <a:custGeom>
            <a:avLst/>
            <a:gdLst>
              <a:gd name="connsiteX0" fmla="*/ 0 w 661852"/>
              <a:gd name="connsiteY0" fmla="*/ 17417 h 1323703"/>
              <a:gd name="connsiteX1" fmla="*/ 235132 w 661852"/>
              <a:gd name="connsiteY1" fmla="*/ 0 h 1323703"/>
              <a:gd name="connsiteX2" fmla="*/ 661852 w 661852"/>
              <a:gd name="connsiteY2" fmla="*/ 1323703 h 1323703"/>
              <a:gd name="connsiteX0" fmla="*/ 0 w 980568"/>
              <a:gd name="connsiteY0" fmla="*/ 0 h 1306286"/>
              <a:gd name="connsiteX1" fmla="*/ 957943 w 980568"/>
              <a:gd name="connsiteY1" fmla="*/ 1 h 1306286"/>
              <a:gd name="connsiteX2" fmla="*/ 661852 w 980568"/>
              <a:gd name="connsiteY2" fmla="*/ 1306286 h 1306286"/>
              <a:gd name="connsiteX0" fmla="*/ 0 w 957943"/>
              <a:gd name="connsiteY0" fmla="*/ 0 h 1306286"/>
              <a:gd name="connsiteX1" fmla="*/ 957943 w 957943"/>
              <a:gd name="connsiteY1" fmla="*/ 1 h 1306286"/>
              <a:gd name="connsiteX2" fmla="*/ 661852 w 957943"/>
              <a:gd name="connsiteY2" fmla="*/ 1306286 h 1306286"/>
              <a:gd name="connsiteX0" fmla="*/ 126165 w 352588"/>
              <a:gd name="connsiteY0" fmla="*/ 0 h 1306286"/>
              <a:gd name="connsiteX1" fmla="*/ 352588 w 352588"/>
              <a:gd name="connsiteY1" fmla="*/ 1 h 1306286"/>
              <a:gd name="connsiteX2" fmla="*/ 56497 w 352588"/>
              <a:gd name="connsiteY2" fmla="*/ 1306286 h 1306286"/>
              <a:gd name="connsiteX0" fmla="*/ 126165 w 352588"/>
              <a:gd name="connsiteY0" fmla="*/ 0 h 1306286"/>
              <a:gd name="connsiteX1" fmla="*/ 352588 w 352588"/>
              <a:gd name="connsiteY1" fmla="*/ 1 h 1306286"/>
              <a:gd name="connsiteX2" fmla="*/ 56497 w 352588"/>
              <a:gd name="connsiteY2" fmla="*/ 1306286 h 1306286"/>
              <a:gd name="connsiteX0" fmla="*/ 119089 w 345512"/>
              <a:gd name="connsiteY0" fmla="*/ 0 h 1327955"/>
              <a:gd name="connsiteX1" fmla="*/ 345512 w 345512"/>
              <a:gd name="connsiteY1" fmla="*/ 1 h 1327955"/>
              <a:gd name="connsiteX2" fmla="*/ 58088 w 345512"/>
              <a:gd name="connsiteY2" fmla="*/ 1327955 h 1327955"/>
              <a:gd name="connsiteX0" fmla="*/ 61001 w 287424"/>
              <a:gd name="connsiteY0" fmla="*/ 0 h 1327955"/>
              <a:gd name="connsiteX1" fmla="*/ 287424 w 287424"/>
              <a:gd name="connsiteY1" fmla="*/ 1 h 1327955"/>
              <a:gd name="connsiteX2" fmla="*/ 0 w 287424"/>
              <a:gd name="connsiteY2" fmla="*/ 1327955 h 1327955"/>
              <a:gd name="connsiteX0" fmla="*/ 61001 w 283090"/>
              <a:gd name="connsiteY0" fmla="*/ 8666 h 1336621"/>
              <a:gd name="connsiteX1" fmla="*/ 283090 w 283090"/>
              <a:gd name="connsiteY1" fmla="*/ 0 h 1336621"/>
              <a:gd name="connsiteX2" fmla="*/ 0 w 283090"/>
              <a:gd name="connsiteY2" fmla="*/ 1336621 h 1336621"/>
              <a:gd name="connsiteX0" fmla="*/ 61001 w 283090"/>
              <a:gd name="connsiteY0" fmla="*/ 8666 h 1336621"/>
              <a:gd name="connsiteX1" fmla="*/ 283090 w 283090"/>
              <a:gd name="connsiteY1" fmla="*/ 0 h 1336621"/>
              <a:gd name="connsiteX2" fmla="*/ 0 w 283090"/>
              <a:gd name="connsiteY2" fmla="*/ 1336621 h 1336621"/>
              <a:gd name="connsiteX0" fmla="*/ 61001 w 283090"/>
              <a:gd name="connsiteY0" fmla="*/ 4332 h 1336621"/>
              <a:gd name="connsiteX1" fmla="*/ 283090 w 283090"/>
              <a:gd name="connsiteY1" fmla="*/ 0 h 1336621"/>
              <a:gd name="connsiteX2" fmla="*/ 0 w 283090"/>
              <a:gd name="connsiteY2" fmla="*/ 1336621 h 1336621"/>
            </a:gdLst>
            <a:ahLst/>
            <a:cxnLst>
              <a:cxn ang="0">
                <a:pos x="connsiteX0" y="connsiteY0"/>
              </a:cxn>
              <a:cxn ang="0">
                <a:pos x="connsiteX1" y="connsiteY1"/>
              </a:cxn>
              <a:cxn ang="0">
                <a:pos x="connsiteX2" y="connsiteY2"/>
              </a:cxn>
            </a:cxnLst>
            <a:rect l="l" t="t" r="r" b="b"/>
            <a:pathLst>
              <a:path w="283090" h="1336621">
                <a:moveTo>
                  <a:pt x="61001" y="4332"/>
                </a:moveTo>
                <a:lnTo>
                  <a:pt x="283090" y="0"/>
                </a:lnTo>
                <a:cubicBezTo>
                  <a:pt x="2861" y="1337846"/>
                  <a:pt x="282458" y="15656"/>
                  <a:pt x="0" y="1336621"/>
                </a:cubicBezTo>
              </a:path>
            </a:pathLst>
          </a:custGeom>
          <a:noFill/>
          <a:ln>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EB46983-7DAC-4B81-829F-5ACFD385C4BD}"/>
              </a:ext>
            </a:extLst>
          </p:cNvPr>
          <p:cNvSpPr txBox="1"/>
          <p:nvPr/>
        </p:nvSpPr>
        <p:spPr>
          <a:xfrm>
            <a:off x="1802674" y="4818472"/>
            <a:ext cx="992842" cy="369332"/>
          </a:xfrm>
          <a:prstGeom prst="rect">
            <a:avLst/>
          </a:prstGeom>
          <a:noFill/>
        </p:spPr>
        <p:txBody>
          <a:bodyPr wrap="square" rtlCol="0">
            <a:spAutoFit/>
          </a:bodyPr>
          <a:lstStyle/>
          <a:p>
            <a:r>
              <a:rPr lang="en-US" dirty="0">
                <a:solidFill>
                  <a:srgbClr val="0070C0"/>
                </a:solidFill>
              </a:rPr>
              <a:t>PRC</a:t>
            </a:r>
          </a:p>
        </p:txBody>
      </p:sp>
      <p:sp>
        <p:nvSpPr>
          <p:cNvPr id="9" name="Freeform: Shape 8">
            <a:extLst>
              <a:ext uri="{FF2B5EF4-FFF2-40B4-BE49-F238E27FC236}">
                <a16:creationId xmlns:a16="http://schemas.microsoft.com/office/drawing/2014/main" id="{58BEC99D-487A-4191-AA49-BCCCAD3FFCDD}"/>
              </a:ext>
            </a:extLst>
          </p:cNvPr>
          <p:cNvSpPr/>
          <p:nvPr/>
        </p:nvSpPr>
        <p:spPr>
          <a:xfrm>
            <a:off x="2299095" y="5003138"/>
            <a:ext cx="283090" cy="788062"/>
          </a:xfrm>
          <a:custGeom>
            <a:avLst/>
            <a:gdLst>
              <a:gd name="connsiteX0" fmla="*/ 0 w 661852"/>
              <a:gd name="connsiteY0" fmla="*/ 17417 h 1323703"/>
              <a:gd name="connsiteX1" fmla="*/ 235132 w 661852"/>
              <a:gd name="connsiteY1" fmla="*/ 0 h 1323703"/>
              <a:gd name="connsiteX2" fmla="*/ 661852 w 661852"/>
              <a:gd name="connsiteY2" fmla="*/ 1323703 h 1323703"/>
              <a:gd name="connsiteX0" fmla="*/ 0 w 980568"/>
              <a:gd name="connsiteY0" fmla="*/ 0 h 1306286"/>
              <a:gd name="connsiteX1" fmla="*/ 957943 w 980568"/>
              <a:gd name="connsiteY1" fmla="*/ 1 h 1306286"/>
              <a:gd name="connsiteX2" fmla="*/ 661852 w 980568"/>
              <a:gd name="connsiteY2" fmla="*/ 1306286 h 1306286"/>
              <a:gd name="connsiteX0" fmla="*/ 0 w 957943"/>
              <a:gd name="connsiteY0" fmla="*/ 0 h 1306286"/>
              <a:gd name="connsiteX1" fmla="*/ 957943 w 957943"/>
              <a:gd name="connsiteY1" fmla="*/ 1 h 1306286"/>
              <a:gd name="connsiteX2" fmla="*/ 661852 w 957943"/>
              <a:gd name="connsiteY2" fmla="*/ 1306286 h 1306286"/>
              <a:gd name="connsiteX0" fmla="*/ 126165 w 352588"/>
              <a:gd name="connsiteY0" fmla="*/ 0 h 1306286"/>
              <a:gd name="connsiteX1" fmla="*/ 352588 w 352588"/>
              <a:gd name="connsiteY1" fmla="*/ 1 h 1306286"/>
              <a:gd name="connsiteX2" fmla="*/ 56497 w 352588"/>
              <a:gd name="connsiteY2" fmla="*/ 1306286 h 1306286"/>
              <a:gd name="connsiteX0" fmla="*/ 126165 w 352588"/>
              <a:gd name="connsiteY0" fmla="*/ 0 h 1306286"/>
              <a:gd name="connsiteX1" fmla="*/ 352588 w 352588"/>
              <a:gd name="connsiteY1" fmla="*/ 1 h 1306286"/>
              <a:gd name="connsiteX2" fmla="*/ 56497 w 352588"/>
              <a:gd name="connsiteY2" fmla="*/ 1306286 h 1306286"/>
              <a:gd name="connsiteX0" fmla="*/ 119089 w 345512"/>
              <a:gd name="connsiteY0" fmla="*/ 0 h 1327955"/>
              <a:gd name="connsiteX1" fmla="*/ 345512 w 345512"/>
              <a:gd name="connsiteY1" fmla="*/ 1 h 1327955"/>
              <a:gd name="connsiteX2" fmla="*/ 58088 w 345512"/>
              <a:gd name="connsiteY2" fmla="*/ 1327955 h 1327955"/>
              <a:gd name="connsiteX0" fmla="*/ 61001 w 287424"/>
              <a:gd name="connsiteY0" fmla="*/ 0 h 1327955"/>
              <a:gd name="connsiteX1" fmla="*/ 287424 w 287424"/>
              <a:gd name="connsiteY1" fmla="*/ 1 h 1327955"/>
              <a:gd name="connsiteX2" fmla="*/ 0 w 287424"/>
              <a:gd name="connsiteY2" fmla="*/ 1327955 h 1327955"/>
              <a:gd name="connsiteX0" fmla="*/ 61001 w 283090"/>
              <a:gd name="connsiteY0" fmla="*/ 8666 h 1336621"/>
              <a:gd name="connsiteX1" fmla="*/ 283090 w 283090"/>
              <a:gd name="connsiteY1" fmla="*/ 0 h 1336621"/>
              <a:gd name="connsiteX2" fmla="*/ 0 w 283090"/>
              <a:gd name="connsiteY2" fmla="*/ 1336621 h 1336621"/>
              <a:gd name="connsiteX0" fmla="*/ 61001 w 283090"/>
              <a:gd name="connsiteY0" fmla="*/ 8666 h 1336621"/>
              <a:gd name="connsiteX1" fmla="*/ 283090 w 283090"/>
              <a:gd name="connsiteY1" fmla="*/ 0 h 1336621"/>
              <a:gd name="connsiteX2" fmla="*/ 0 w 283090"/>
              <a:gd name="connsiteY2" fmla="*/ 1336621 h 1336621"/>
              <a:gd name="connsiteX0" fmla="*/ 61001 w 283090"/>
              <a:gd name="connsiteY0" fmla="*/ 4332 h 1336621"/>
              <a:gd name="connsiteX1" fmla="*/ 283090 w 283090"/>
              <a:gd name="connsiteY1" fmla="*/ 0 h 1336621"/>
              <a:gd name="connsiteX2" fmla="*/ 0 w 283090"/>
              <a:gd name="connsiteY2" fmla="*/ 1336621 h 1336621"/>
            </a:gdLst>
            <a:ahLst/>
            <a:cxnLst>
              <a:cxn ang="0">
                <a:pos x="connsiteX0" y="connsiteY0"/>
              </a:cxn>
              <a:cxn ang="0">
                <a:pos x="connsiteX1" y="connsiteY1"/>
              </a:cxn>
              <a:cxn ang="0">
                <a:pos x="connsiteX2" y="connsiteY2"/>
              </a:cxn>
            </a:cxnLst>
            <a:rect l="l" t="t" r="r" b="b"/>
            <a:pathLst>
              <a:path w="283090" h="1336621">
                <a:moveTo>
                  <a:pt x="61001" y="4332"/>
                </a:moveTo>
                <a:lnTo>
                  <a:pt x="283090" y="0"/>
                </a:lnTo>
                <a:cubicBezTo>
                  <a:pt x="2861" y="1337846"/>
                  <a:pt x="282458" y="15656"/>
                  <a:pt x="0" y="1336621"/>
                </a:cubicBezTo>
              </a:path>
            </a:pathLst>
          </a:custGeom>
          <a:noFill/>
          <a:ln>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96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0CE2-9CC8-4E5D-853B-819AF3EAC4BF}"/>
              </a:ext>
            </a:extLst>
          </p:cNvPr>
          <p:cNvSpPr>
            <a:spLocks noGrp="1"/>
          </p:cNvSpPr>
          <p:nvPr>
            <p:ph type="title"/>
          </p:nvPr>
        </p:nvSpPr>
        <p:spPr>
          <a:xfrm rot="16200000">
            <a:off x="8393115" y="3111497"/>
            <a:ext cx="6562723" cy="635003"/>
          </a:xfrm>
        </p:spPr>
        <p:txBody>
          <a:bodyPr>
            <a:normAutofit fontScale="90000"/>
          </a:bodyPr>
          <a:lstStyle/>
          <a:p>
            <a:r>
              <a:rPr lang="en-US" sz="2800" dirty="0">
                <a:solidFill>
                  <a:schemeClr val="bg1"/>
                </a:solidFill>
              </a:rPr>
              <a:t>Graph 1a4 – Units Unable to Provide Governor Response &amp; Tripped During Event </a:t>
            </a:r>
          </a:p>
        </p:txBody>
      </p:sp>
      <p:pic>
        <p:nvPicPr>
          <p:cNvPr id="5" name="Picture 4">
            <a:extLst>
              <a:ext uri="{FF2B5EF4-FFF2-40B4-BE49-F238E27FC236}">
                <a16:creationId xmlns:a16="http://schemas.microsoft.com/office/drawing/2014/main" id="{29115118-C693-473B-886B-56587385BE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753" y="436233"/>
            <a:ext cx="8664621" cy="6421767"/>
          </a:xfrm>
          <a:prstGeom prst="rect">
            <a:avLst/>
          </a:prstGeom>
        </p:spPr>
      </p:pic>
      <p:sp>
        <p:nvSpPr>
          <p:cNvPr id="3" name="Slide Number Placeholder 2">
            <a:extLst>
              <a:ext uri="{FF2B5EF4-FFF2-40B4-BE49-F238E27FC236}">
                <a16:creationId xmlns:a16="http://schemas.microsoft.com/office/drawing/2014/main" id="{3789BE7B-D24D-495F-8C23-6564BB0ECE79}"/>
              </a:ext>
            </a:extLst>
          </p:cNvPr>
          <p:cNvSpPr>
            <a:spLocks noGrp="1"/>
          </p:cNvSpPr>
          <p:nvPr>
            <p:ph type="sldNum" sz="quarter" idx="12"/>
          </p:nvPr>
        </p:nvSpPr>
        <p:spPr/>
        <p:txBody>
          <a:bodyPr/>
          <a:lstStyle/>
          <a:p>
            <a:fld id="{140F6486-D218-438D-AF57-3FF7E7B102B2}" type="slidenum">
              <a:rPr lang="en-US" smtClean="0"/>
              <a:t>9</a:t>
            </a:fld>
            <a:endParaRPr lang="en-US"/>
          </a:p>
        </p:txBody>
      </p:sp>
      <p:sp>
        <p:nvSpPr>
          <p:cNvPr id="6" name="TextBox 5">
            <a:extLst>
              <a:ext uri="{FF2B5EF4-FFF2-40B4-BE49-F238E27FC236}">
                <a16:creationId xmlns:a16="http://schemas.microsoft.com/office/drawing/2014/main" id="{BB448A52-1607-4DE7-9DCC-114523893EE2}"/>
              </a:ext>
            </a:extLst>
          </p:cNvPr>
          <p:cNvSpPr txBox="1"/>
          <p:nvPr/>
        </p:nvSpPr>
        <p:spPr>
          <a:xfrm>
            <a:off x="269748" y="66901"/>
            <a:ext cx="8910828" cy="369332"/>
          </a:xfrm>
          <a:prstGeom prst="rect">
            <a:avLst/>
          </a:prstGeom>
          <a:noFill/>
        </p:spPr>
        <p:txBody>
          <a:bodyPr wrap="square">
            <a:spAutoFit/>
          </a:bodyPr>
          <a:lstStyle/>
          <a:p>
            <a:pPr marL="0" marR="0" indent="0">
              <a:spcBef>
                <a:spcPts val="0"/>
              </a:spcBef>
              <a:spcAft>
                <a:spcPts val="0"/>
              </a:spcAft>
              <a:buNone/>
            </a:pPr>
            <a:r>
              <a:rPr lang="en-US"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Graph below shows lack </a:t>
            </a:r>
            <a:r>
              <a:rPr lang="en-US" sz="18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of governor response </a:t>
            </a:r>
            <a:r>
              <a:rPr lang="en-US" sz="18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during the frequency transient.  </a:t>
            </a:r>
          </a:p>
        </p:txBody>
      </p:sp>
    </p:spTree>
    <p:extLst>
      <p:ext uri="{BB962C8B-B14F-4D97-AF65-F5344CB8AC3E}">
        <p14:creationId xmlns:p14="http://schemas.microsoft.com/office/powerpoint/2010/main" val="15197602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16013</TotalTime>
  <Words>2269</Words>
  <Application>Microsoft Office PowerPoint</Application>
  <PresentationFormat>Widescreen</PresentationFormat>
  <Paragraphs>171</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Symbol</vt:lpstr>
      <vt:lpstr>Trebuchet MS</vt:lpstr>
      <vt:lpstr>Wingdings</vt:lpstr>
      <vt:lpstr>Wingdings 3</vt:lpstr>
      <vt:lpstr>Facet</vt:lpstr>
      <vt:lpstr>Impact of Frequency Oscillation and Low Frequency on Generator Operation</vt:lpstr>
      <vt:lpstr>ROS#45 Emergency Conditions List </vt:lpstr>
      <vt:lpstr>Team Members</vt:lpstr>
      <vt:lpstr>Issues Investigated</vt:lpstr>
      <vt:lpstr>1) How did the lower frequency affect a unit’s ability to respond to larger frequency deviations?  </vt:lpstr>
      <vt:lpstr>Graph 1a1 –  Frequency Becoming Unstable</vt:lpstr>
      <vt:lpstr>Graph 1a2 –  Load Shed Needed to Recover Frequency [9] </vt:lpstr>
      <vt:lpstr>Graph 1a3 – Multiple Low Sheds Needed to Stabilize Frequency [9]</vt:lpstr>
      <vt:lpstr>Graph 1a4 – Units Unable to Provide Governor Response &amp; Tripped During Event </vt:lpstr>
      <vt:lpstr>PowerPoint Presentation</vt:lpstr>
      <vt:lpstr>PowerPoint Presentation</vt:lpstr>
      <vt:lpstr>2) What is the impact of continued unstable frequency deviations on unit control systems?  </vt:lpstr>
      <vt:lpstr>PowerPoint Presentation</vt:lpstr>
      <vt:lpstr>PowerPoint Presentation</vt:lpstr>
      <vt:lpstr>PowerPoint Presentation</vt:lpstr>
      <vt:lpstr>PowerPoint Presentation</vt:lpstr>
      <vt:lpstr>Graph 2b1 – Control System Swing</vt:lpstr>
      <vt:lpstr>Graph 2b2 – Control System Swing With Drum Level</vt:lpstr>
      <vt:lpstr>PowerPoint Presentation</vt:lpstr>
      <vt:lpstr>3) How is the underfrequency relay settings coordinated with loads and generators?   </vt:lpstr>
      <vt:lpstr>Graph 3 – Unfrequency Relay Settings Miscoordination  [5] </vt:lpstr>
      <vt:lpstr>4) During the EEA event how did load sources respond at 59.7 Hz and 59.3 Hz?  </vt:lpstr>
      <vt:lpstr>Graph 4a1 – Load Resource Deployment when frequency dropped below 59.7Hz [4] </vt:lpstr>
      <vt:lpstr>Graph 4a2 – Load Resource Deployment during EEA Event [4] </vt:lpstr>
      <vt:lpstr>5) What was the status of Regulation, RRS (Load and Generation), and Non-Spin?  </vt:lpstr>
      <vt:lpstr>Graph 5 – Load Resource Deployment during EEA Event [4][8] </vt:lpstr>
      <vt:lpstr>6) How did the Load shed process impact frequency?  </vt:lpstr>
      <vt:lpstr>7) What was the cause of unit trips during the event ?   </vt:lpstr>
      <vt:lpstr>8) What are the elements of the PRC calculation?   </vt:lpstr>
      <vt:lpstr>Recommendations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Frequency Oscillation and Low Frequency on Generator Operation</dc:title>
  <dc:creator>Bracy Nesbit</dc:creator>
  <cp:lastModifiedBy>Bracy Nesbit</cp:lastModifiedBy>
  <cp:revision>50</cp:revision>
  <cp:lastPrinted>2021-08-10T15:37:59Z</cp:lastPrinted>
  <dcterms:created xsi:type="dcterms:W3CDTF">2021-07-31T21:15:14Z</dcterms:created>
  <dcterms:modified xsi:type="dcterms:W3CDTF">2021-09-30T16:15:55Z</dcterms:modified>
</cp:coreProperties>
</file>