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45" r:id="rId10"/>
    <p:sldId id="350" r:id="rId11"/>
    <p:sldId id="347" r:id="rId12"/>
    <p:sldId id="294" r:id="rId13"/>
    <p:sldId id="349" r:id="rId14"/>
    <p:sldId id="34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29" d="100"/>
          <a:sy n="129" d="100"/>
        </p:scale>
        <p:origin x="318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92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33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October 2021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11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October 14, 2021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03552" y="1035204"/>
            <a:ext cx="6934200" cy="4374996"/>
          </a:xfrm>
        </p:spPr>
        <p:txBody>
          <a:bodyPr/>
          <a:lstStyle/>
          <a:p>
            <a:pPr lvl="1"/>
            <a:r>
              <a:rPr lang="en-US" sz="1800" dirty="0"/>
              <a:t>Recent / Upcoming Project Highlights</a:t>
            </a:r>
          </a:p>
          <a:p>
            <a:pPr lvl="1"/>
            <a:r>
              <a:rPr lang="en-US" sz="1800" dirty="0"/>
              <a:t>2021 Release Targets</a:t>
            </a:r>
          </a:p>
          <a:p>
            <a:pPr lvl="1"/>
            <a:r>
              <a:rPr lang="en-US" sz="1800" dirty="0"/>
              <a:t>2022 Release Targets</a:t>
            </a:r>
          </a:p>
          <a:p>
            <a:pPr lvl="1"/>
            <a:r>
              <a:rPr lang="en-US" sz="1800" dirty="0"/>
              <a:t>In-Flight Strategic Projects</a:t>
            </a:r>
          </a:p>
          <a:p>
            <a:pPr lvl="2"/>
            <a:r>
              <a:rPr lang="en-US" sz="1400" i="1" dirty="0"/>
              <a:t>Fast-Frequency Response (FFR) Advancement</a:t>
            </a:r>
          </a:p>
          <a:p>
            <a:pPr lvl="2"/>
            <a:r>
              <a:rPr lang="en-US" sz="1400" i="1" dirty="0"/>
              <a:t>DGR/DESR Implementation</a:t>
            </a:r>
          </a:p>
          <a:p>
            <a:pPr lvl="2"/>
            <a:r>
              <a:rPr lang="en-US" sz="1400" i="1" dirty="0"/>
              <a:t>BES Combo Model Implementation</a:t>
            </a:r>
          </a:p>
          <a:p>
            <a:pPr lvl="1"/>
            <a:r>
              <a:rPr lang="en-US" sz="1800" dirty="0"/>
              <a:t>Securitization Update</a:t>
            </a:r>
          </a:p>
          <a:p>
            <a:pPr lvl="2"/>
            <a:r>
              <a:rPr lang="en-US" sz="1400" i="1" dirty="0"/>
              <a:t>No update this month – see September 2021 PRS project update</a:t>
            </a:r>
          </a:p>
          <a:p>
            <a:pPr lvl="1"/>
            <a:r>
              <a:rPr lang="en-US" sz="1800" dirty="0"/>
              <a:t>Priority/Rank Options for Revision Requests with Impacts</a:t>
            </a:r>
          </a:p>
          <a:p>
            <a:pPr lvl="2"/>
            <a:r>
              <a:rPr lang="en-US" sz="1400" i="1" dirty="0"/>
              <a:t>None this month</a:t>
            </a:r>
          </a:p>
          <a:p>
            <a:pPr lvl="1"/>
            <a:endParaRPr lang="en-US" sz="2800" dirty="0"/>
          </a:p>
          <a:p>
            <a:pPr lvl="1"/>
            <a:r>
              <a:rPr lang="en-US" sz="1800" dirty="0"/>
              <a:t>Appendix</a:t>
            </a:r>
          </a:p>
          <a:p>
            <a:pPr lvl="2"/>
            <a:r>
              <a:rPr lang="en-US" sz="1600" dirty="0"/>
              <a:t>DGR/DESR Moratorium Market Notice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096000"/>
            <a:ext cx="7467600" cy="5447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1816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October Release Off-Cycle – 10/1/2021	</a:t>
            </a:r>
            <a:r>
              <a:rPr lang="en-US" sz="1800" i="1" dirty="0">
                <a:solidFill>
                  <a:srgbClr val="00B050"/>
                </a:solidFill>
              </a:rPr>
              <a:t> Complete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NPRR984 – Change ERS Standard Contract Terms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kern="0" dirty="0"/>
              <a:t>OBDRR023 – </a:t>
            </a:r>
            <a:r>
              <a:rPr lang="en-US" sz="1400" dirty="0"/>
              <a:t>Related to NPRR984, Change ERS Standard Contract Terms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October Release – 10/5/2021-10/7/2021	</a:t>
            </a:r>
            <a:r>
              <a:rPr lang="en-US" sz="1800" i="1" dirty="0">
                <a:solidFill>
                  <a:srgbClr val="00B050"/>
                </a:solidFill>
              </a:rPr>
              <a:t> Complete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No Revision Requests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kern="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December Release – 12/7/2021-12/9/2021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NPRR863</a:t>
            </a:r>
            <a:r>
              <a:rPr lang="en-US" sz="1400" kern="0" dirty="0"/>
              <a:t> 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FFR portion (FFR Advancement)</a:t>
            </a: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kern="0" dirty="0"/>
              <a:t>NPRR1015 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Clarification of DAM implementation of NPRR863 Phase 2</a:t>
            </a:r>
            <a:endParaRPr lang="en-US" sz="1400" kern="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kern="0" dirty="0"/>
              <a:t>NPRR1079 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Day-Ahead Market RRS / ECRS 48-Hour Report Clarification</a:t>
            </a:r>
            <a:endParaRPr lang="en-US" sz="1400" kern="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kern="0" dirty="0"/>
              <a:t>NOGRR187 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Related to NPRR863</a:t>
            </a: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76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747102"/>
              </p:ext>
            </p:extLst>
          </p:nvPr>
        </p:nvGraphicFramePr>
        <p:xfrm>
          <a:off x="160280" y="798446"/>
          <a:ext cx="8839200" cy="469634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NPRR1031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DGR/DESR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(See next slide)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485388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NPRR978(c) – Forecast Zone scope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NPRR1081(a) – Manual implementation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NPRR1081(b) – Automated solution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351477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</a:t>
                      </a:r>
                      <a:r>
                        <a:rPr lang="en-US" sz="900" b="0" strike="sng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939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941, 945, 962, 965, 1004, 1006, 1019, 1023, 1030, 1032, 1034, 1040, 1057                  SCRs: 799, </a:t>
                      </a:r>
                      <a:r>
                        <a:rPr lang="en-US" sz="900" b="0" strike="sng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800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805, 809,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162800" y="4415656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080013" y="2633361"/>
            <a:ext cx="14904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/>
              <a:t>Replace </a:t>
            </a:r>
            <a:r>
              <a:rPr lang="en-US" sz="900" b="0" dirty="0" err="1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6024731" y="2911054"/>
            <a:ext cx="1445090" cy="52322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 – Nov.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/>
              <a:t>Infrastructure replace</a:t>
            </a:r>
            <a:endParaRPr lang="en-US" sz="800" b="0" kern="0" dirty="0"/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kern="0" dirty="0"/>
              <a:t>New navigation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193963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598860" y="3276600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</a:t>
            </a:r>
            <a:endParaRPr lang="en-US" sz="1200" kern="0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5" name="TextBox 12"/>
          <p:cNvSpPr txBox="1">
            <a:spLocks noChangeArrowheads="1"/>
          </p:cNvSpPr>
          <p:nvPr/>
        </p:nvSpPr>
        <p:spPr bwMode="auto">
          <a:xfrm>
            <a:off x="160283" y="4226684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4/22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1295400" y="44939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1598861" y="4136293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  <a:endParaRPr lang="en-US" sz="1200" kern="0" dirty="0"/>
          </a:p>
        </p:txBody>
      </p:sp>
      <p:sp>
        <p:nvSpPr>
          <p:cNvPr id="70" name="TextBox 69"/>
          <p:cNvSpPr txBox="1"/>
          <p:nvPr/>
        </p:nvSpPr>
        <p:spPr>
          <a:xfrm>
            <a:off x="2805337" y="355014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51670" y="1489843"/>
            <a:ext cx="370549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6019800" y="3960654"/>
            <a:ext cx="1905000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/>
              <a:t>RARF Add Functionality Go-Live</a:t>
            </a:r>
          </a:p>
        </p:txBody>
      </p:sp>
      <p:sp>
        <p:nvSpPr>
          <p:cNvPr id="71" name="TextBox 12"/>
          <p:cNvSpPr txBox="1">
            <a:spLocks noChangeArrowheads="1"/>
          </p:cNvSpPr>
          <p:nvPr/>
        </p:nvSpPr>
        <p:spPr bwMode="auto">
          <a:xfrm>
            <a:off x="3120170" y="30483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6/25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4277651" y="13716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3078412" y="3512757"/>
            <a:ext cx="1490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/>
              <a:t>New public version of ERCOT.com homepage</a:t>
            </a:r>
            <a:endParaRPr lang="en-US" sz="800" b="0" kern="0" dirty="0"/>
          </a:p>
        </p:txBody>
      </p:sp>
      <p:sp>
        <p:nvSpPr>
          <p:cNvPr id="74" name="TextBox 73"/>
          <p:cNvSpPr txBox="1"/>
          <p:nvPr/>
        </p:nvSpPr>
        <p:spPr>
          <a:xfrm>
            <a:off x="2819400" y="44146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>
            <a:off x="3124200" y="396879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  <a:endParaRPr lang="en-US" sz="1200" kern="0" dirty="0"/>
          </a:p>
        </p:txBody>
      </p:sp>
      <p:sp>
        <p:nvSpPr>
          <p:cNvPr id="75" name="TextBox 12"/>
          <p:cNvSpPr txBox="1">
            <a:spLocks noChangeArrowheads="1"/>
          </p:cNvSpPr>
          <p:nvPr/>
        </p:nvSpPr>
        <p:spPr bwMode="auto">
          <a:xfrm>
            <a:off x="4572000" y="453360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9/16</a:t>
            </a:r>
            <a:endParaRPr lang="en-US" sz="1200" kern="0" dirty="0"/>
          </a:p>
        </p:txBody>
      </p:sp>
      <p:sp>
        <p:nvSpPr>
          <p:cNvPr id="76" name="TextBox 12"/>
          <p:cNvSpPr txBox="1">
            <a:spLocks noChangeArrowheads="1"/>
          </p:cNvSpPr>
          <p:nvPr/>
        </p:nvSpPr>
        <p:spPr bwMode="auto">
          <a:xfrm>
            <a:off x="4566239" y="1917032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80" name="TextBox 12"/>
          <p:cNvSpPr txBox="1">
            <a:spLocks noChangeArrowheads="1"/>
          </p:cNvSpPr>
          <p:nvPr/>
        </p:nvSpPr>
        <p:spPr bwMode="auto">
          <a:xfrm>
            <a:off x="7477701" y="2958952"/>
            <a:ext cx="151389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2022 R1 (Feb.)</a:t>
            </a:r>
            <a:endParaRPr lang="en-US" sz="1200" kern="0" dirty="0"/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4572000" y="249221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7/23</a:t>
            </a:r>
          </a:p>
        </p:txBody>
      </p:sp>
      <p:sp>
        <p:nvSpPr>
          <p:cNvPr id="68" name="TextBox 12">
            <a:extLst>
              <a:ext uri="{FF2B5EF4-FFF2-40B4-BE49-F238E27FC236}">
                <a16:creationId xmlns:a16="http://schemas.microsoft.com/office/drawing/2014/main" id="{6A912B95-0CAD-454C-92FB-788C2A8B1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167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8/1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AD0E9E-4680-4466-977F-D7E5CB69B0D5}"/>
              </a:ext>
            </a:extLst>
          </p:cNvPr>
          <p:cNvSpPr txBox="1"/>
          <p:nvPr/>
        </p:nvSpPr>
        <p:spPr>
          <a:xfrm>
            <a:off x="5681417" y="1368993"/>
            <a:ext cx="37054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F604CB6-33D6-4C79-9A1D-4F9296BECCDD}"/>
              </a:ext>
            </a:extLst>
          </p:cNvPr>
          <p:cNvSpPr txBox="1"/>
          <p:nvPr/>
        </p:nvSpPr>
        <p:spPr>
          <a:xfrm>
            <a:off x="5692666" y="36215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8C84AF0F-3125-4B89-857B-35456E5A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140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9/10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EB4092D-FD89-4E79-81AC-DDFF1B90D046}"/>
              </a:ext>
            </a:extLst>
          </p:cNvPr>
          <p:cNvSpPr txBox="1"/>
          <p:nvPr/>
        </p:nvSpPr>
        <p:spPr>
          <a:xfrm>
            <a:off x="5715000" y="418304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7C1D070-2BC9-4FEB-BEE7-D440A5724816}"/>
              </a:ext>
            </a:extLst>
          </p:cNvPr>
          <p:cNvSpPr txBox="1"/>
          <p:nvPr/>
        </p:nvSpPr>
        <p:spPr>
          <a:xfrm>
            <a:off x="5713110" y="482112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0C5B7B3-9AFF-45EC-A3EF-DC7107E63721}"/>
              </a:ext>
            </a:extLst>
          </p:cNvPr>
          <p:cNvSpPr txBox="1"/>
          <p:nvPr/>
        </p:nvSpPr>
        <p:spPr>
          <a:xfrm>
            <a:off x="7133050" y="2257466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962046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2/1 –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3/29 – 3/31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DGR/DESR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RRGRR026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9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(Gated to Execution phase on 7/30/2021)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Target go-live 2022-R1 (February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NPRR1016	– Clarify Requirements for DGRs and Distribution Energy Storage </a:t>
            </a:r>
            <a:r>
              <a:rPr lang="en-US" sz="1100" i="1" dirty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PGRR082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NOGRR212,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– </a:t>
            </a:r>
            <a:r>
              <a:rPr lang="en-US" sz="1400" dirty="0"/>
              <a:t>potential for multiple go-lives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TBD  (core project On Hold until resources are available after FFR and DGR/DESR)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00B0F0"/>
                </a:solidFill>
              </a:rPr>
              <a:t>NPRR987</a:t>
            </a:r>
            <a:r>
              <a:rPr lang="en-US" sz="1100" dirty="0">
                <a:solidFill>
                  <a:srgbClr val="00B0F0"/>
                </a:solidFill>
              </a:rPr>
              <a:t>	– BESTF-3 ESR Contribution to Physical Responsive Capability and RT On-Line Reserve Capacity </a:t>
            </a:r>
            <a:r>
              <a:rPr lang="en-US" sz="1100" dirty="0" err="1">
                <a:solidFill>
                  <a:srgbClr val="00B0F0"/>
                </a:solidFill>
              </a:rPr>
              <a:t>Calcs</a:t>
            </a:r>
            <a:endParaRPr lang="en-US" sz="1100" dirty="0">
              <a:solidFill>
                <a:srgbClr val="00B0F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NPRR989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NPRR1038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	– </a:t>
            </a: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NOGRR204</a:t>
            </a:r>
            <a:r>
              <a:rPr lang="en-US" sz="1100" dirty="0"/>
              <a:t>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6781800" y="5410200"/>
            <a:ext cx="1828800" cy="4985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Blue text</a:t>
            </a:r>
            <a:r>
              <a:rPr lang="en-US" sz="1100" b="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:  ERCOT considering removing from project for earlier delivery </a:t>
            </a:r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543431"/>
              </p:ext>
            </p:extLst>
          </p:nvPr>
        </p:nvGraphicFramePr>
        <p:xfrm>
          <a:off x="89933" y="1159551"/>
          <a:ext cx="8955921" cy="1383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9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3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9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733538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144280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2021 Rank in Business Strategy 	= 3360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93473"/>
              </p:ext>
            </p:extLst>
          </p:nvPr>
        </p:nvGraphicFramePr>
        <p:xfrm>
          <a:off x="3467410" y="941985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95400" y="2514600"/>
            <a:ext cx="4343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547121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467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DGR/DESR Moratorium Market Notice – 8/9/2021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B9B80D-C3FA-408C-89B8-C36C604D4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83" y="1136695"/>
            <a:ext cx="8826325" cy="458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3241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275615</TotalTime>
  <Words>1095</Words>
  <Application>Microsoft Office PowerPoint</Application>
  <PresentationFormat>On-screen Show (4:3)</PresentationFormat>
  <Paragraphs>404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2022 Release Targets – Board Approved NPRRs / SCRs / xGRRs </vt:lpstr>
      <vt:lpstr>In-Flight Strategic Projects</vt:lpstr>
      <vt:lpstr>Priority / Rank Options for Revision Requests with Impacts</vt:lpstr>
      <vt:lpstr>PowerPoint Presentation</vt:lpstr>
      <vt:lpstr>DGR/DESR Moratorium Market Notice – 8/9/2021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2736</cp:revision>
  <cp:lastPrinted>2020-02-05T17:47:59Z</cp:lastPrinted>
  <dcterms:created xsi:type="dcterms:W3CDTF">2016-01-21T15:20:31Z</dcterms:created>
  <dcterms:modified xsi:type="dcterms:W3CDTF">2021-10-12T14:39:26Z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