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3869" autoAdjust="0"/>
  </p:normalViewPr>
  <p:slideViewPr>
    <p:cSldViewPr showGuides="1">
      <p:cViewPr>
        <p:scale>
          <a:sx n="70" d="100"/>
          <a:sy n="70" d="100"/>
        </p:scale>
        <p:origin x="2814" y="64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r>
              <a:rPr lang="en-US" baseline="0" dirty="0"/>
              <a:t>OP2021: FRO =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36,556,459 MWh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6,767,688</a:t>
            </a:r>
            <a:r>
              <a:rPr lang="en-US" dirty="0"/>
              <a:t>  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18.51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%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2018</a:t>
            </a:r>
            <a:r>
              <a:rPr lang="en-US" baseline="0" dirty="0"/>
              <a:t> BAAL-003 FRM Performance: -843.17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1,723,725</a:t>
            </a:r>
            <a:r>
              <a:rPr lang="en-US" dirty="0"/>
              <a:t> 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>MWh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4.72%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Minimum Inertia</a:t>
            </a:r>
            <a:r>
              <a:rPr lang="en-US" baseline="0" dirty="0"/>
              <a:t> = 177,795 MW*s on 9/24/2021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Previous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baseline="0" dirty="0"/>
              <a:t>230,941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endParaRPr lang="en-US" sz="16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293,036 MW*s</a:t>
            </a:r>
            <a:r>
              <a:rPr lang="en-US" sz="1600" b="1" baseline="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chemeClr val="accent2"/>
                </a:solidFill>
              </a:rPr>
              <a:t>on Sep 6th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177,795 MW*s</a:t>
            </a:r>
            <a:r>
              <a:rPr lang="en-US" sz="1600" b="1" baseline="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Sep 24th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 85% @ 09/13/2021 HE 17:00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gen dev remained negative for the most part of the hour.. The largest expected gen dev was -1645 MW @ 16:30 with contribution from solar and wind.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16:21 to 16:26 solar ramped down by 400 MW and wind ramped down by 400 MW. Again between 16:45 and 16:50 solar ramped down by 400 MW.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        Regulation</a:t>
            </a:r>
            <a:r>
              <a:rPr lang="en-US" baseline="0" dirty="0"/>
              <a:t>: Regulation up was exhausted during these IRR ramp intervals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Occurred on 9/12/2021 due to generation loss event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dirty="0">
                <a:solidFill>
                  <a:schemeClr val="accent2"/>
                </a:solidFill>
              </a:rPr>
              <a:t>Mean: 16.47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12.01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60.6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September 2021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October 13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9D87A8-E89F-44F9-AAF4-3FFAC7E86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7467600" cy="528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8182-3F38-4F3B-ACA4-6A93103FE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62001"/>
            <a:ext cx="7488952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7ED3B4-D608-403C-852B-72BEE208E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7543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4ED0E8-9376-41AD-B672-AE8A264EF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399"/>
            <a:ext cx="7772777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Op. Year 2020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B2765-2EA3-40DA-9926-6C13F0956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" y="2266950"/>
            <a:ext cx="869442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2020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CA1F2C-2AFC-47EB-8118-95191504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19399"/>
            <a:ext cx="8534400" cy="121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September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171.88%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169.33%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1</a:t>
            </a:r>
            <a:r>
              <a:rPr lang="en-US" sz="1800" dirty="0">
                <a:solidFill>
                  <a:schemeClr val="accent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1 </a:t>
            </a:r>
            <a:r>
              <a:rPr lang="en-US" sz="1800" dirty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BAAL-003 Events have updated through 2020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2020 BAAL-003 FRM Performance: </a:t>
            </a:r>
            <a:r>
              <a:rPr lang="en-US" sz="1800" b="1" dirty="0">
                <a:solidFill>
                  <a:schemeClr val="accent2"/>
                </a:solidFill>
              </a:rPr>
              <a:t>-789.34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78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2"/>
                </a:solidFill>
              </a:rPr>
              <a:t>2021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16.47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12.01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60.6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Total Energy: </a:t>
            </a:r>
            <a:r>
              <a:rPr lang="en-US" sz="1600" b="1" dirty="0">
                <a:solidFill>
                  <a:schemeClr val="accent2"/>
                </a:solidFill>
              </a:rPr>
              <a:t>36,556,459 </a:t>
            </a:r>
            <a:r>
              <a:rPr lang="en-US" sz="1600" dirty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Wind Energy: </a:t>
            </a:r>
            <a:r>
              <a:rPr lang="en-US" sz="1600" b="1" dirty="0">
                <a:solidFill>
                  <a:schemeClr val="accent2"/>
                </a:solidFill>
              </a:rPr>
              <a:t>6,767,688 </a:t>
            </a:r>
            <a:r>
              <a:rPr lang="en-US" sz="1600" dirty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>
                <a:solidFill>
                  <a:schemeClr val="accent2"/>
                </a:solidFill>
              </a:rPr>
              <a:t>18.51%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Solar Energy: </a:t>
            </a:r>
            <a:r>
              <a:rPr lang="en-US" sz="1600" b="1" dirty="0">
                <a:solidFill>
                  <a:schemeClr val="accent2"/>
                </a:solidFill>
              </a:rPr>
              <a:t>1,723,725  </a:t>
            </a:r>
            <a:r>
              <a:rPr lang="en-US" sz="1600" dirty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>
                <a:solidFill>
                  <a:schemeClr val="accent2"/>
                </a:solidFill>
              </a:rPr>
              <a:t>4.72%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230,941</a:t>
            </a:r>
            <a:r>
              <a:rPr lang="en-US" sz="1600" dirty="0">
                <a:solidFill>
                  <a:schemeClr val="accent2"/>
                </a:solidFill>
              </a:rPr>
              <a:t> MW*s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293,036</a:t>
            </a:r>
            <a:r>
              <a:rPr lang="en-US" sz="1600" dirty="0">
                <a:solidFill>
                  <a:schemeClr val="accent2"/>
                </a:solidFill>
              </a:rPr>
              <a:t> MW*s  on Sep 6th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177,795</a:t>
            </a:r>
            <a:r>
              <a:rPr lang="en-US" sz="1600" dirty="0">
                <a:solidFill>
                  <a:schemeClr val="accent2"/>
                </a:solidFill>
              </a:rPr>
              <a:t> MW*s  on Sep 24th</a:t>
            </a:r>
          </a:p>
          <a:p>
            <a:pPr lvl="1"/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42C745-202B-4BA8-BA6C-AB54C7154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0"/>
            <a:ext cx="7384012" cy="536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D862DE-73A8-4098-89F7-54B043F77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94453"/>
            <a:ext cx="7162800" cy="520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826D16-F5C1-4A45-A1DA-95DC8147C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7257"/>
            <a:ext cx="7543800" cy="525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FDF7D4-4B78-4576-B974-BF7C41E80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01" y="885305"/>
            <a:ext cx="7286099" cy="528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7A0AF5-3F8B-4C05-AC2B-91F6EC59A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38200"/>
            <a:ext cx="7315200" cy="532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2667BC-4654-4FD0-AEA8-FB13764B9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65" y="828047"/>
            <a:ext cx="7381635" cy="536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BD3C5B-A239-42FE-8116-B3D1FF91E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39743"/>
            <a:ext cx="7239000" cy="52550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9141C0-59C7-4D20-9C7C-6DF1112BB9F8}"/>
              </a:ext>
            </a:extLst>
          </p:cNvPr>
          <p:cNvSpPr txBox="1"/>
          <p:nvPr/>
        </p:nvSpPr>
        <p:spPr>
          <a:xfrm>
            <a:off x="4495800" y="46482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Sep-21 CPS1 (%): 171.88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is 1 BAAL exceedance(s) in September</a:t>
            </a:r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0D9407-8292-412C-9909-714B4F885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831764"/>
            <a:ext cx="7239000" cy="52499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E9089B-72C6-4DA8-8460-B4FF101834D1}"/>
              </a:ext>
            </a:extLst>
          </p:cNvPr>
          <p:cNvSpPr txBox="1"/>
          <p:nvPr/>
        </p:nvSpPr>
        <p:spPr>
          <a:xfrm>
            <a:off x="4419600" y="11430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Sep-21 CPS1 (%): 171.88</a:t>
            </a: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F2AB55-76ED-47D2-A3C5-8CF289391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60894"/>
            <a:ext cx="7696200" cy="53113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87BC79-E05E-4736-90C3-4156CF00957E}"/>
              </a:ext>
            </a:extLst>
          </p:cNvPr>
          <p:cNvSpPr txBox="1"/>
          <p:nvPr/>
        </p:nvSpPr>
        <p:spPr>
          <a:xfrm>
            <a:off x="4038600" y="11430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Current 12-Month Rolling Average: 169.33%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E7D1DC-2163-4D92-90CF-E173004FA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771994"/>
            <a:ext cx="7581900" cy="540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7E3742-B519-4BB7-A082-746035230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14400"/>
            <a:ext cx="7238999" cy="525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79402</TotalTime>
  <Words>564</Words>
  <Application>Microsoft Office PowerPoint</Application>
  <PresentationFormat>On-screen Show (4:3)</PresentationFormat>
  <Paragraphs>157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September 2021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2020 BAL-003 Selected Events – Update</vt:lpstr>
      <vt:lpstr>Op. Year 2020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Masanna Gari, Abhi</cp:lastModifiedBy>
  <cp:revision>1106</cp:revision>
  <cp:lastPrinted>2016-01-21T20:53:15Z</cp:lastPrinted>
  <dcterms:created xsi:type="dcterms:W3CDTF">2016-01-21T15:20:31Z</dcterms:created>
  <dcterms:modified xsi:type="dcterms:W3CDTF">2021-10-11T16:27:09Z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