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1"/>
  </p:notesMasterIdLst>
  <p:handoutMasterIdLst>
    <p:handoutMasterId r:id="rId42"/>
  </p:handoutMasterIdLst>
  <p:sldIdLst>
    <p:sldId id="270" r:id="rId4"/>
    <p:sldId id="734" r:id="rId5"/>
    <p:sldId id="735" r:id="rId6"/>
    <p:sldId id="573" r:id="rId7"/>
    <p:sldId id="2441" r:id="rId8"/>
    <p:sldId id="609" r:id="rId9"/>
    <p:sldId id="613" r:id="rId10"/>
    <p:sldId id="2466" r:id="rId11"/>
    <p:sldId id="616" r:id="rId12"/>
    <p:sldId id="759" r:id="rId13"/>
    <p:sldId id="761" r:id="rId14"/>
    <p:sldId id="621" r:id="rId15"/>
    <p:sldId id="2447" r:id="rId16"/>
    <p:sldId id="2471" r:id="rId17"/>
    <p:sldId id="2450" r:id="rId18"/>
    <p:sldId id="2451" r:id="rId19"/>
    <p:sldId id="2448" r:id="rId20"/>
    <p:sldId id="2449" r:id="rId21"/>
    <p:sldId id="2460" r:id="rId22"/>
    <p:sldId id="2461" r:id="rId23"/>
    <p:sldId id="2479" r:id="rId24"/>
    <p:sldId id="2456" r:id="rId25"/>
    <p:sldId id="2455" r:id="rId26"/>
    <p:sldId id="2443" r:id="rId27"/>
    <p:sldId id="596" r:id="rId28"/>
    <p:sldId id="597" r:id="rId29"/>
    <p:sldId id="600" r:id="rId30"/>
    <p:sldId id="2438" r:id="rId31"/>
    <p:sldId id="2439" r:id="rId32"/>
    <p:sldId id="602" r:id="rId33"/>
    <p:sldId id="2442" r:id="rId34"/>
    <p:sldId id="574" r:id="rId35"/>
    <p:sldId id="575" r:id="rId36"/>
    <p:sldId id="2478" r:id="rId37"/>
    <p:sldId id="2476" r:id="rId38"/>
    <p:sldId id="2477" r:id="rId39"/>
    <p:sldId id="2482" r:id="rId4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82" autoAdjust="0"/>
    <p:restoredTop sz="92379" autoAdjust="0"/>
  </p:normalViewPr>
  <p:slideViewPr>
    <p:cSldViewPr snapToGrid="0">
      <p:cViewPr varScale="1">
        <p:scale>
          <a:sx n="116" d="100"/>
          <a:sy n="116" d="100"/>
        </p:scale>
        <p:origin x="1002" y="11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mago\Documents\OA_EMS\10_Projects_\2021_41_2022_ASMethodology\05_PDCWG_09082021\02_2022_RRS_v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[02_2022_RRS_v3.xlsx]Charts!PivotTable1</c:name>
    <c:fmtId val="113"/>
  </c:pivotSource>
  <c:chart>
    <c:title>
      <c:tx>
        <c:strRef>
          <c:f>Charts!$U$1</c:f>
          <c:strCache>
            <c:ptCount val="1"/>
            <c:pt idx="0">
              <c:v>Responsive Reserve Requirement Comparison for January</c:v>
            </c:pt>
          </c:strCache>
        </c:strRef>
      </c:tx>
      <c:overlay val="0"/>
      <c:spPr>
        <a:noFill/>
        <a:ln>
          <a:noFill/>
        </a:ln>
        <a:effectLst/>
      </c:spPr>
      <c:txPr>
        <a:bodyPr rot="0" spcFirstLastPara="1" vertOverflow="ellipsis" vert="horz" wrap="square" anchor="ctr" anchorCtr="1"/>
        <a:lstStyle/>
        <a:p>
          <a:pPr>
            <a:defRPr sz="1800" b="1" i="0" u="none" strike="noStrike" kern="1200" spc="0" baseline="0">
              <a:solidFill>
                <a:srgbClr val="00AEC7"/>
              </a:solidFill>
              <a:latin typeface="Arial" panose="020B0604020202020204" pitchFamily="34" charset="0"/>
              <a:ea typeface="+mn-ea"/>
              <a:cs typeface="Arial" panose="020B0604020202020204" pitchFamily="34" charset="0"/>
            </a:defRPr>
          </a:pPr>
          <a:endParaRPr lang="en-US"/>
        </a:p>
      </c:txPr>
    </c:title>
    <c:autoTitleDeleted val="0"/>
    <c:pivotFmts>
      <c:pivotFmt>
        <c:idx val="0"/>
        <c:spPr>
          <a:solidFill>
            <a:srgbClr val="00AEC7"/>
          </a:solidFill>
          <a:ln>
            <a:noFill/>
          </a:ln>
          <a:effectLst/>
        </c:spPr>
        <c:marker>
          <c:symbol val="none"/>
        </c:marker>
      </c:pivotFmt>
      <c:pivotFmt>
        <c:idx val="1"/>
        <c:spPr>
          <a:solidFill>
            <a:srgbClr val="890C58"/>
          </a:solidFill>
          <a:ln>
            <a:noFill/>
          </a:ln>
          <a:effectLst/>
        </c:spPr>
        <c:marker>
          <c:symbol val="none"/>
        </c:marker>
      </c:pivotFmt>
      <c:pivotFmt>
        <c:idx val="2"/>
        <c:spPr>
          <a:pattFill prst="dkUpDiag">
            <a:fgClr>
              <a:srgbClr val="890C58"/>
            </a:fgClr>
            <a:bgClr>
              <a:schemeClr val="bg1"/>
            </a:bgClr>
          </a:pattFill>
          <a:ln>
            <a:noFill/>
          </a:ln>
          <a:effectLst/>
        </c:spPr>
        <c:marker>
          <c:symbol val="none"/>
        </c:marker>
      </c:pivotFmt>
      <c:pivotFmt>
        <c:idx val="3"/>
        <c:spPr>
          <a:solidFill>
            <a:srgbClr val="00AEC7"/>
          </a:solidFill>
          <a:ln>
            <a:noFill/>
          </a:ln>
          <a:effectLst/>
        </c:spPr>
        <c:marker>
          <c:symbol val="none"/>
        </c:marker>
      </c:pivotFmt>
      <c:pivotFmt>
        <c:idx val="4"/>
        <c:spPr>
          <a:solidFill>
            <a:srgbClr val="00AEC7"/>
          </a:solidFill>
          <a:ln>
            <a:noFill/>
          </a:ln>
          <a:effectLst/>
        </c:spPr>
        <c:marker>
          <c:symbol val="none"/>
        </c:marker>
      </c:pivotFmt>
      <c:pivotFmt>
        <c:idx val="5"/>
        <c:spPr>
          <a:pattFill prst="dkUpDiag">
            <a:fgClr>
              <a:srgbClr val="890C58"/>
            </a:fgClr>
            <a:bgClr>
              <a:schemeClr val="bg1"/>
            </a:bgClr>
          </a:pattFill>
          <a:ln>
            <a:noFill/>
          </a:ln>
          <a:effectLst/>
        </c:spPr>
        <c:marker>
          <c:symbol val="none"/>
        </c:marker>
      </c:pivotFmt>
      <c:pivotFmt>
        <c:idx val="6"/>
        <c:spPr>
          <a:solidFill>
            <a:srgbClr val="00AEC7"/>
          </a:solidFill>
          <a:ln>
            <a:noFill/>
          </a:ln>
          <a:effectLst/>
        </c:spPr>
        <c:marker>
          <c:symbol val="none"/>
        </c:marker>
      </c:pivotFmt>
      <c:pivotFmt>
        <c:idx val="7"/>
        <c:spPr>
          <a:solidFill>
            <a:srgbClr val="890C58"/>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Charts!$R$4</c:f>
              <c:strCache>
                <c:ptCount val="1"/>
                <c:pt idx="0">
                  <c:v>2021 (Dec Posting)</c:v>
                </c:pt>
              </c:strCache>
            </c:strRef>
          </c:tx>
          <c:spPr>
            <a:solidFill>
              <a:srgbClr val="00AEC7"/>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extLst>
            <c:ext xmlns:c16="http://schemas.microsoft.com/office/drawing/2014/chart" uri="{C3380CC4-5D6E-409C-BE32-E72D297353CC}">
              <c16:uniqueId val="{00000000-8157-419F-93EB-CC2D825B9437}"/>
            </c:ext>
          </c:extLst>
        </c:ser>
        <c:ser>
          <c:idx val="2"/>
          <c:order val="2"/>
          <c:tx>
            <c:strRef>
              <c:f>Charts!$T$4</c:f>
              <c:strCache>
                <c:ptCount val="1"/>
                <c:pt idx="0">
                  <c:v>2022 (Dec-2020 Methodology)</c:v>
                </c:pt>
              </c:strCache>
            </c:strRef>
          </c:tx>
          <c:spPr>
            <a:solidFill>
              <a:srgbClr val="890C58"/>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1-8157-419F-93EB-CC2D825B9437}"/>
            </c:ext>
          </c:extLst>
        </c:ser>
        <c:ser>
          <c:idx val="3"/>
          <c:order val="3"/>
          <c:tx>
            <c:strRef>
              <c:f>Charts!$U$4</c:f>
              <c:strCache>
                <c:ptCount val="1"/>
                <c:pt idx="0">
                  <c:v>2022 (2800 MW floor peak hours) </c:v>
                </c:pt>
              </c:strCache>
            </c:strRef>
          </c:tx>
          <c:spPr>
            <a:solidFill>
              <a:srgbClr val="5B6770"/>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2-8157-419F-93EB-CC2D825B9437}"/>
            </c:ext>
          </c:extLst>
        </c:ser>
        <c:dLbls>
          <c:showLegendKey val="0"/>
          <c:showVal val="0"/>
          <c:showCatName val="0"/>
          <c:showSerName val="0"/>
          <c:showPercent val="0"/>
          <c:showBubbleSize val="0"/>
        </c:dLbls>
        <c:gapWidth val="200"/>
        <c:axId val="610002624"/>
        <c:axId val="610003408"/>
      </c:barChart>
      <c:lineChart>
        <c:grouping val="standard"/>
        <c:varyColors val="0"/>
        <c:ser>
          <c:idx val="1"/>
          <c:order val="1"/>
          <c:tx>
            <c:strRef>
              <c:f>Charts!$S$4</c:f>
              <c:strCache>
                <c:ptCount val="1"/>
                <c:pt idx="0">
                  <c:v>2021 (July 12 Posting)</c:v>
                </c:pt>
              </c:strCache>
            </c:strRef>
          </c:tx>
          <c:spPr>
            <a:ln w="28575" cap="rnd">
              <a:noFill/>
              <a:round/>
            </a:ln>
            <a:effectLst/>
          </c:spPr>
          <c:marker>
            <c:symbol val="none"/>
          </c:marker>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smooth val="0"/>
          <c:extLst>
            <c:ext xmlns:c16="http://schemas.microsoft.com/office/drawing/2014/chart" uri="{C3380CC4-5D6E-409C-BE32-E72D297353CC}">
              <c16:uniqueId val="{00000003-8157-419F-93EB-CC2D825B9437}"/>
            </c:ext>
          </c:extLst>
        </c:ser>
        <c:dLbls>
          <c:showLegendKey val="0"/>
          <c:showVal val="0"/>
          <c:showCatName val="0"/>
          <c:showSerName val="0"/>
          <c:showPercent val="0"/>
          <c:showBubbleSize val="0"/>
        </c:dLbls>
        <c:marker val="1"/>
        <c:smooth val="0"/>
        <c:axId val="610002624"/>
        <c:axId val="610003408"/>
      </c:lineChart>
      <c:catAx>
        <c:axId val="610002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3408"/>
        <c:crosses val="autoZero"/>
        <c:auto val="1"/>
        <c:lblAlgn val="ctr"/>
        <c:lblOffset val="100"/>
        <c:noMultiLvlLbl val="0"/>
      </c:catAx>
      <c:valAx>
        <c:axId val="610003408"/>
        <c:scaling>
          <c:orientation val="minMax"/>
          <c:max val="35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2624"/>
        <c:crosses val="autoZero"/>
        <c:crossBetween val="between"/>
      </c:valAx>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10/11/2021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10/11/2021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HE11-14 is</a:t>
            </a:r>
            <a:r>
              <a:rPr lang="en-US" baseline="0" dirty="0"/>
              <a:t> 222 MW. </a:t>
            </a:r>
            <a:r>
              <a:rPr lang="en-US" dirty="0"/>
              <a:t>Max Change between red and gray in HE15-22 is</a:t>
            </a:r>
            <a:r>
              <a:rPr lang="en-US" baseline="0" dirty="0"/>
              <a:t> 17 MW.</a:t>
            </a:r>
          </a:p>
          <a:p>
            <a:pPr defTabSz="966612">
              <a:defRPr/>
            </a:pPr>
            <a:r>
              <a:rPr lang="en-US" dirty="0"/>
              <a:t>On an average increase</a:t>
            </a:r>
            <a:r>
              <a:rPr lang="en-US" baseline="0" dirty="0"/>
              <a:t> </a:t>
            </a:r>
            <a:r>
              <a:rPr lang="en-US" dirty="0"/>
              <a:t>between blue and gray </a:t>
            </a:r>
            <a:r>
              <a:rPr lang="en-US" baseline="0" dirty="0"/>
              <a:t>of 145 MW</a:t>
            </a:r>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678735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gray in HE1-2 &amp; HE23-24 is</a:t>
            </a:r>
            <a:r>
              <a:rPr lang="en-US" baseline="0" dirty="0"/>
              <a:t> 52 MW. </a:t>
            </a:r>
          </a:p>
          <a:p>
            <a:pPr defTabSz="966612">
              <a:defRPr/>
            </a:pPr>
            <a:r>
              <a:rPr lang="en-US" dirty="0"/>
              <a:t>On an average increase</a:t>
            </a:r>
            <a:r>
              <a:rPr lang="en-US" baseline="0" dirty="0"/>
              <a:t> blue and gray of 9 MW</a:t>
            </a:r>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1367124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an average</a:t>
            </a:r>
            <a:r>
              <a:rPr lang="en-US" baseline="0" dirty="0"/>
              <a:t> blue and red/gray are fairly similar.</a:t>
            </a:r>
            <a:endParaRPr lang="en-US" dirty="0"/>
          </a:p>
          <a:p>
            <a:r>
              <a:rPr lang="en-US" dirty="0"/>
              <a:t>On an average largest</a:t>
            </a:r>
            <a:r>
              <a:rPr lang="en-US" baseline="0" dirty="0"/>
              <a:t>  increase between blue and gray is 172 MW in June</a:t>
            </a:r>
          </a:p>
          <a:p>
            <a:pPr defTabSz="966612">
              <a:defRPr/>
            </a:pP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4137139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235404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61961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17083887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dark blue 2022 (6500 Method): Non-Spin = 6500 – (Reg-Up + RRS-PFR-Gen/ESR)</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HE15-19 is</a:t>
            </a:r>
            <a:r>
              <a:rPr lang="en-US" baseline="0" dirty="0"/>
              <a:t> 2513 MW. </a:t>
            </a:r>
          </a:p>
          <a:p>
            <a:pPr defTabSz="966612">
              <a:defRPr/>
            </a:pPr>
            <a:r>
              <a:rPr lang="en-US" baseline="0" dirty="0"/>
              <a:t>Largest value 4994 MW in HE13-14. </a:t>
            </a:r>
          </a:p>
          <a:p>
            <a:pPr defTabSz="966612">
              <a:defRPr/>
            </a:pPr>
            <a:r>
              <a:rPr lang="en-US" dirty="0"/>
              <a:t>On an average increase</a:t>
            </a:r>
            <a:r>
              <a:rPr lang="en-US" baseline="0" dirty="0"/>
              <a:t> of 2339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2374195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6697999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37</a:t>
            </a:fld>
            <a:endParaRPr lang="en-US"/>
          </a:p>
        </p:txBody>
      </p:sp>
    </p:spTree>
    <p:extLst>
      <p:ext uri="{BB962C8B-B14F-4D97-AF65-F5344CB8AC3E}">
        <p14:creationId xmlns:p14="http://schemas.microsoft.com/office/powerpoint/2010/main" val="2860433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3.9 MW</a:t>
            </a:r>
          </a:p>
          <a:p>
            <a:pPr defTabSz="966612">
              <a:defRPr/>
            </a:pPr>
            <a:r>
              <a:rPr lang="en-US" dirty="0"/>
              <a:t>Avg</a:t>
            </a:r>
            <a:r>
              <a:rPr lang="en-US" baseline="0" dirty="0"/>
              <a:t> Reg Down adjustment for wind is 4.15 MW</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120211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209 MW in HE17. Daily Average increase is ~39 MW.</a:t>
            </a:r>
          </a:p>
          <a:p>
            <a:pPr defTabSz="966612">
              <a:defRPr/>
            </a:pPr>
            <a:r>
              <a:rPr lang="en-US" baseline="0" dirty="0"/>
              <a:t>Largest change in Reg Down is 194 MW in HE10. Daily Average increase is ~47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846876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309 MW in HE17. Daily Average increase is ~91 MW.</a:t>
            </a:r>
          </a:p>
          <a:p>
            <a:pPr defTabSz="966612">
              <a:defRPr/>
            </a:pPr>
            <a:r>
              <a:rPr lang="en-US" baseline="0" dirty="0"/>
              <a:t>Largest change in Reg Down is 248 MW in HE10. Daily Average increase is ~83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148185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147 MW in HE20. Daily Average increase is ~52 MW.</a:t>
            </a:r>
          </a:p>
          <a:p>
            <a:pPr defTabSz="966612">
              <a:defRPr/>
            </a:pPr>
            <a:r>
              <a:rPr lang="en-US" baseline="0" dirty="0"/>
              <a:t>Largest change in Reg Down is 125 MW in HE17. Daily Average increase is ~35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3697750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HE11-18 is</a:t>
            </a:r>
            <a:r>
              <a:rPr lang="en-US" baseline="0" dirty="0"/>
              <a:t> 79 MW. </a:t>
            </a:r>
            <a:r>
              <a:rPr lang="en-US" dirty="0"/>
              <a:t>No Change between red and gray</a:t>
            </a:r>
          </a:p>
          <a:p>
            <a:pPr defTabSz="966612">
              <a:defRPr/>
            </a:pPr>
            <a:r>
              <a:rPr lang="en-US" dirty="0"/>
              <a:t>On an average decrease</a:t>
            </a:r>
            <a:r>
              <a:rPr lang="en-US" baseline="0" dirty="0"/>
              <a:t> between blue and red/gray of 26 MW</a:t>
            </a:r>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3980359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27.emf"/></Relationships>
</file>

<file path=ppt/slides/_rels/slide2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35.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emf"/></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PDCWG</a:t>
            </a:r>
          </a:p>
          <a:p>
            <a:r>
              <a:rPr lang="en-US" dirty="0"/>
              <a:t>October 13,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March</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6" name="Picture 5">
            <a:extLst>
              <a:ext uri="{FF2B5EF4-FFF2-40B4-BE49-F238E27FC236}">
                <a16:creationId xmlns:a16="http://schemas.microsoft.com/office/drawing/2014/main" id="{15AC7AA4-CBBB-47F3-8153-CF3236C5B82B}"/>
              </a:ext>
            </a:extLst>
          </p:cNvPr>
          <p:cNvPicPr>
            <a:picLocks noChangeAspect="1"/>
          </p:cNvPicPr>
          <p:nvPr/>
        </p:nvPicPr>
        <p:blipFill>
          <a:blip r:embed="rId3"/>
          <a:stretch>
            <a:fillRect/>
          </a:stretch>
        </p:blipFill>
        <p:spPr>
          <a:xfrm>
            <a:off x="182880" y="786384"/>
            <a:ext cx="8858256" cy="2725148"/>
          </a:xfrm>
          <a:prstGeom prst="rect">
            <a:avLst/>
          </a:prstGeom>
        </p:spPr>
      </p:pic>
      <p:pic>
        <p:nvPicPr>
          <p:cNvPr id="8" name="Picture 7">
            <a:extLst>
              <a:ext uri="{FF2B5EF4-FFF2-40B4-BE49-F238E27FC236}">
                <a16:creationId xmlns:a16="http://schemas.microsoft.com/office/drawing/2014/main" id="{75B1046D-5179-4DF1-A51D-722ED001A5B7}"/>
              </a:ext>
            </a:extLst>
          </p:cNvPr>
          <p:cNvPicPr>
            <a:picLocks noChangeAspect="1"/>
          </p:cNvPicPr>
          <p:nvPr/>
        </p:nvPicPr>
        <p:blipFill>
          <a:blip r:embed="rId4"/>
          <a:stretch>
            <a:fillRect/>
          </a:stretch>
        </p:blipFill>
        <p:spPr>
          <a:xfrm>
            <a:off x="182880" y="3511296"/>
            <a:ext cx="8858256" cy="2725148"/>
          </a:xfrm>
          <a:prstGeom prst="rect">
            <a:avLst/>
          </a:prstGeom>
        </p:spPr>
      </p:pic>
    </p:spTree>
    <p:extLst>
      <p:ext uri="{BB962C8B-B14F-4D97-AF65-F5344CB8AC3E}">
        <p14:creationId xmlns:p14="http://schemas.microsoft.com/office/powerpoint/2010/main" val="1139113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3" name="Picture 2">
            <a:extLst>
              <a:ext uri="{FF2B5EF4-FFF2-40B4-BE49-F238E27FC236}">
                <a16:creationId xmlns:a16="http://schemas.microsoft.com/office/drawing/2014/main" id="{5B97A643-7DE0-4A71-8B0E-474627708E4E}"/>
              </a:ext>
            </a:extLst>
          </p:cNvPr>
          <p:cNvPicPr>
            <a:picLocks noChangeAspect="1"/>
          </p:cNvPicPr>
          <p:nvPr/>
        </p:nvPicPr>
        <p:blipFill>
          <a:blip r:embed="rId3"/>
          <a:stretch>
            <a:fillRect/>
          </a:stretch>
        </p:blipFill>
        <p:spPr>
          <a:xfrm>
            <a:off x="180972" y="786384"/>
            <a:ext cx="8858256" cy="2725148"/>
          </a:xfrm>
          <a:prstGeom prst="rect">
            <a:avLst/>
          </a:prstGeom>
        </p:spPr>
      </p:pic>
      <p:pic>
        <p:nvPicPr>
          <p:cNvPr id="6" name="Picture 5">
            <a:extLst>
              <a:ext uri="{FF2B5EF4-FFF2-40B4-BE49-F238E27FC236}">
                <a16:creationId xmlns:a16="http://schemas.microsoft.com/office/drawing/2014/main" id="{FF4C43C4-D380-486E-A656-F28D69B39BBF}"/>
              </a:ext>
            </a:extLst>
          </p:cNvPr>
          <p:cNvPicPr>
            <a:picLocks noChangeAspect="1"/>
          </p:cNvPicPr>
          <p:nvPr/>
        </p:nvPicPr>
        <p:blipFill>
          <a:blip r:embed="rId4"/>
          <a:stretch>
            <a:fillRect/>
          </a:stretch>
        </p:blipFill>
        <p:spPr>
          <a:xfrm>
            <a:off x="180972" y="3511296"/>
            <a:ext cx="8858256" cy="2725148"/>
          </a:xfrm>
          <a:prstGeom prst="rect">
            <a:avLst/>
          </a:prstGeom>
        </p:spPr>
      </p:pic>
    </p:spTree>
    <p:extLst>
      <p:ext uri="{BB962C8B-B14F-4D97-AF65-F5344CB8AC3E}">
        <p14:creationId xmlns:p14="http://schemas.microsoft.com/office/powerpoint/2010/main" val="1006480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6" name="Picture 5">
            <a:extLst>
              <a:ext uri="{FF2B5EF4-FFF2-40B4-BE49-F238E27FC236}">
                <a16:creationId xmlns:a16="http://schemas.microsoft.com/office/drawing/2014/main" id="{E26AB38F-DF3C-48AC-A2EE-4478BE051269}"/>
              </a:ext>
            </a:extLst>
          </p:cNvPr>
          <p:cNvPicPr>
            <a:picLocks noChangeAspect="1"/>
          </p:cNvPicPr>
          <p:nvPr/>
        </p:nvPicPr>
        <p:blipFill>
          <a:blip r:embed="rId3"/>
          <a:stretch>
            <a:fillRect/>
          </a:stretch>
        </p:blipFill>
        <p:spPr>
          <a:xfrm>
            <a:off x="182880" y="3511296"/>
            <a:ext cx="8833870" cy="2609314"/>
          </a:xfrm>
          <a:prstGeom prst="rect">
            <a:avLst/>
          </a:prstGeom>
        </p:spPr>
      </p:pic>
      <p:pic>
        <p:nvPicPr>
          <p:cNvPr id="7" name="Picture 6">
            <a:extLst>
              <a:ext uri="{FF2B5EF4-FFF2-40B4-BE49-F238E27FC236}">
                <a16:creationId xmlns:a16="http://schemas.microsoft.com/office/drawing/2014/main" id="{A2296BC7-D62F-4479-BC1F-D362C7F22973}"/>
              </a:ext>
            </a:extLst>
          </p:cNvPr>
          <p:cNvPicPr>
            <a:picLocks noChangeAspect="1"/>
          </p:cNvPicPr>
          <p:nvPr/>
        </p:nvPicPr>
        <p:blipFill>
          <a:blip r:embed="rId4"/>
          <a:stretch>
            <a:fillRect/>
          </a:stretch>
        </p:blipFill>
        <p:spPr>
          <a:xfrm>
            <a:off x="182880" y="786384"/>
            <a:ext cx="8839966" cy="2609314"/>
          </a:xfrm>
          <a:prstGeom prst="rect">
            <a:avLst/>
          </a:prstGeom>
        </p:spPr>
      </p:pic>
    </p:spTree>
    <p:extLst>
      <p:ext uri="{BB962C8B-B14F-4D97-AF65-F5344CB8AC3E}">
        <p14:creationId xmlns:p14="http://schemas.microsoft.com/office/powerpoint/2010/main" val="985413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600" dirty="0"/>
              <a:t>A floor of 2800 MW will be applied to RRS quantities during the peak. During the peak hour, this additional RRS will help maintain a larger operating margin and operate with reduced risk.</a:t>
            </a:r>
          </a:p>
          <a:p>
            <a:pPr lvl="1" algn="just"/>
            <a:endParaRPr lang="en-US" sz="1600" dirty="0"/>
          </a:p>
          <a:p>
            <a:pPr algn="just"/>
            <a:r>
              <a:rPr lang="en-US" sz="1600" dirty="0"/>
              <a:t>The preliminary RRS quantities for January 2022 through September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was updated in 2020 to use a minimum RRS-PFR limit of 1420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4A787-18F5-4933-838C-A8FAF1DD53D7}"/>
              </a:ext>
            </a:extLst>
          </p:cNvPr>
          <p:cNvSpPr>
            <a:spLocks noGrp="1"/>
          </p:cNvSpPr>
          <p:nvPr>
            <p:ph type="title"/>
          </p:nvPr>
        </p:nvSpPr>
        <p:spPr/>
        <p:txBody>
          <a:bodyPr/>
          <a:lstStyle/>
          <a:p>
            <a:r>
              <a:rPr lang="en-US" sz="2000" dirty="0"/>
              <a:t>Impact of additional RRS on Physical Responsive Capability (PRC)</a:t>
            </a:r>
          </a:p>
        </p:txBody>
      </p:sp>
      <p:sp>
        <p:nvSpPr>
          <p:cNvPr id="7" name="Content Placeholder 6">
            <a:extLst>
              <a:ext uri="{FF2B5EF4-FFF2-40B4-BE49-F238E27FC236}">
                <a16:creationId xmlns:a16="http://schemas.microsoft.com/office/drawing/2014/main" id="{91CE31D2-6246-4BC5-8110-C07787BE9FD0}"/>
              </a:ext>
            </a:extLst>
          </p:cNvPr>
          <p:cNvSpPr>
            <a:spLocks noGrp="1"/>
          </p:cNvSpPr>
          <p:nvPr>
            <p:ph idx="1"/>
          </p:nvPr>
        </p:nvSpPr>
        <p:spPr/>
        <p:txBody>
          <a:bodyPr/>
          <a:lstStyle/>
          <a:p>
            <a:r>
              <a:rPr lang="en-US" sz="1600" dirty="0"/>
              <a:t>Since July 12, 2021, ERCOT has been procuring 2,800 MW of RRS over the peak hours. </a:t>
            </a:r>
          </a:p>
          <a:p>
            <a:pPr lvl="1"/>
            <a:r>
              <a:rPr lang="en-US" sz="1600" dirty="0"/>
              <a:t>The additional RRS has directly impacted ERCOT’s PRC during the peak hours. This change has effectively helped increase ERCOT’s operating margin during hours with higher net load.</a:t>
            </a:r>
          </a:p>
          <a:p>
            <a:endParaRPr lang="en-US" dirty="0"/>
          </a:p>
        </p:txBody>
      </p:sp>
      <p:sp>
        <p:nvSpPr>
          <p:cNvPr id="4" name="Slide Number Placeholder 3">
            <a:extLst>
              <a:ext uri="{FF2B5EF4-FFF2-40B4-BE49-F238E27FC236}">
                <a16:creationId xmlns:a16="http://schemas.microsoft.com/office/drawing/2014/main" id="{641C4FFF-1C18-42C2-8612-7589E727F0BF}"/>
              </a:ext>
            </a:extLst>
          </p:cNvPr>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8" name="Picture 7">
            <a:extLst>
              <a:ext uri="{FF2B5EF4-FFF2-40B4-BE49-F238E27FC236}">
                <a16:creationId xmlns:a16="http://schemas.microsoft.com/office/drawing/2014/main" id="{79894B47-6242-4FED-ABCB-937AFD61BE63}"/>
              </a:ext>
            </a:extLst>
          </p:cNvPr>
          <p:cNvPicPr>
            <a:picLocks noChangeAspect="1"/>
          </p:cNvPicPr>
          <p:nvPr/>
        </p:nvPicPr>
        <p:blipFill>
          <a:blip r:embed="rId2"/>
          <a:stretch>
            <a:fillRect/>
          </a:stretch>
        </p:blipFill>
        <p:spPr>
          <a:xfrm>
            <a:off x="871139" y="1983922"/>
            <a:ext cx="7401722" cy="4269022"/>
          </a:xfrm>
          <a:prstGeom prst="rect">
            <a:avLst/>
          </a:prstGeom>
        </p:spPr>
      </p:pic>
    </p:spTree>
    <p:extLst>
      <p:ext uri="{BB962C8B-B14F-4D97-AF65-F5344CB8AC3E}">
        <p14:creationId xmlns:p14="http://schemas.microsoft.com/office/powerpoint/2010/main" val="3203260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graphicFrame>
        <p:nvGraphicFramePr>
          <p:cNvPr id="6" name="Chart 5">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2984466722"/>
              </p:ext>
            </p:extLst>
          </p:nvPr>
        </p:nvGraphicFramePr>
        <p:xfrm>
          <a:off x="272452" y="1079963"/>
          <a:ext cx="8599095" cy="46980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7264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May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6" name="Picture 5">
            <a:extLst>
              <a:ext uri="{FF2B5EF4-FFF2-40B4-BE49-F238E27FC236}">
                <a16:creationId xmlns:a16="http://schemas.microsoft.com/office/drawing/2014/main" id="{1837CA3A-3E97-4177-A961-31C6E0BCA180}"/>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2776470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July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a:extLst>
              <a:ext uri="{FF2B5EF4-FFF2-40B4-BE49-F238E27FC236}">
                <a16:creationId xmlns:a16="http://schemas.microsoft.com/office/drawing/2014/main" id="{0E9FE3D5-18A7-4AE4-9F8A-7B1B1B2D37F4}"/>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418239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0F3A7095-D047-41B8-B9B7-7018B9CD84CB}"/>
              </a:ext>
            </a:extLst>
          </p:cNvPr>
          <p:cNvPicPr>
            <a:picLocks noChangeAspect="1"/>
          </p:cNvPicPr>
          <p:nvPr/>
        </p:nvPicPr>
        <p:blipFill>
          <a:blip r:embed="rId3"/>
          <a:stretch>
            <a:fillRect/>
          </a:stretch>
        </p:blipFill>
        <p:spPr>
          <a:xfrm>
            <a:off x="243465" y="1520786"/>
            <a:ext cx="8657070" cy="3816427"/>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600" dirty="0"/>
              <a:t>Update the hourly net load forecast uncertainty calculation to use</a:t>
            </a:r>
          </a:p>
          <a:p>
            <a:pPr lvl="2" algn="just"/>
            <a:r>
              <a:rPr lang="en-US" dirty="0"/>
              <a:t>the 6 Hours-Ahead net load forecast, and </a:t>
            </a:r>
          </a:p>
          <a:p>
            <a:pPr lvl="2" algn="just"/>
            <a:r>
              <a:rPr lang="en-US" dirty="0"/>
              <a:t>the highest 5-min net load within the hour</a:t>
            </a:r>
          </a:p>
          <a:p>
            <a:pPr lvl="1" algn="just"/>
            <a:r>
              <a:rPr lang="en-US" sz="1600" dirty="0"/>
              <a:t>Change percentile coverage to vary between 85</a:t>
            </a:r>
            <a:r>
              <a:rPr lang="en-US" sz="1600" baseline="30000" dirty="0"/>
              <a:t>th</a:t>
            </a:r>
            <a:r>
              <a:rPr lang="en-US" sz="1600" dirty="0"/>
              <a:t> and 95</a:t>
            </a:r>
            <a:r>
              <a:rPr lang="en-US" sz="1600" baseline="30000" dirty="0"/>
              <a:t>th . </a:t>
            </a:r>
            <a:r>
              <a:rPr lang="en-US" sz="1600" dirty="0"/>
              <a:t>The applicable coverage for any hour will continue to be based on risk of net load up ramp in the hour</a:t>
            </a:r>
          </a:p>
          <a:p>
            <a:pPr lvl="1" algn="just"/>
            <a:r>
              <a:rPr lang="en-US" sz="1600" dirty="0"/>
              <a:t>Build a table that tracks historical intra-day variations in thermal resource availabilities due to Forced Outages and use it to incrementally increase Non-Spin quantities.</a:t>
            </a:r>
          </a:p>
          <a:p>
            <a:pPr lvl="1" algn="just"/>
            <a:endParaRPr lang="en-US" sz="1200" dirty="0"/>
          </a:p>
          <a:p>
            <a:pPr algn="just"/>
            <a:r>
              <a:rPr lang="en-US" sz="1600" dirty="0"/>
              <a:t>ERCOT will continue the practice of monitoring the weather near Real Time and may procure up to an additional 1,000 MW of Non-Spin for Operating Hours that are identified as having an increased potential of high forecast variability that may cause a higher net load during these hours. </a:t>
            </a:r>
          </a:p>
          <a:p>
            <a:pPr algn="just"/>
            <a:endParaRPr lang="en-US" sz="1600" dirty="0"/>
          </a:p>
          <a:p>
            <a:pPr algn="just"/>
            <a:r>
              <a:rPr lang="en-US" sz="1600" dirty="0"/>
              <a:t>The preliminary Non-Spin quantities for January 2022 through September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pPr>
              <a:buFont typeface="Wingdings" panose="05000000000000000000" pitchFamily="2" charset="2"/>
              <a:buChar char="ü"/>
            </a:pPr>
            <a:r>
              <a:rPr lang="en-US" dirty="0">
                <a:solidFill>
                  <a:schemeClr val="accent2"/>
                </a:solidFill>
              </a:rPr>
              <a:t>September 22, 2021 – WMWG (Proposed Methodology)</a:t>
            </a:r>
          </a:p>
          <a:p>
            <a:endParaRPr lang="en-US" sz="1400" dirty="0">
              <a:solidFill>
                <a:schemeClr val="accent2"/>
              </a:solidFill>
            </a:endParaRPr>
          </a:p>
          <a:p>
            <a:r>
              <a:rPr lang="en-US" dirty="0">
                <a:solidFill>
                  <a:schemeClr val="accent2"/>
                </a:solidFill>
              </a:rPr>
              <a:t>October 13, 2021 – PDCWG (Proposed Methodology)</a:t>
            </a:r>
          </a:p>
          <a:p>
            <a:r>
              <a:rPr lang="en-US" dirty="0">
                <a:solidFill>
                  <a:schemeClr val="accent2"/>
                </a:solidFill>
              </a:rPr>
              <a:t>October 21, 2020 – OWG (Proposed Methodology)</a:t>
            </a:r>
          </a:p>
          <a:p>
            <a:r>
              <a:rPr lang="en-US" dirty="0">
                <a:solidFill>
                  <a:schemeClr val="accent2"/>
                </a:solidFill>
              </a:rPr>
              <a:t>October 25, 2021 – WMWG (Proposed Methodology)</a:t>
            </a:r>
          </a:p>
          <a:p>
            <a:endParaRPr lang="en-US" sz="1400" dirty="0">
              <a:solidFill>
                <a:schemeClr val="accent2"/>
              </a:solidFill>
            </a:endParaRPr>
          </a:p>
          <a:p>
            <a:r>
              <a:rPr lang="en-US" dirty="0">
                <a:solidFill>
                  <a:schemeClr val="accent2"/>
                </a:solidFill>
              </a:rPr>
              <a:t>November 03, 2021 - WMS</a:t>
            </a:r>
          </a:p>
          <a:p>
            <a:r>
              <a:rPr lang="en-US" dirty="0">
                <a:solidFill>
                  <a:schemeClr val="accent2"/>
                </a:solidFill>
              </a:rPr>
              <a:t>November 04, 2021 - ROS</a:t>
            </a:r>
          </a:p>
          <a:p>
            <a:r>
              <a:rPr lang="en-US" dirty="0">
                <a:solidFill>
                  <a:schemeClr val="accent2"/>
                </a:solidFill>
              </a:rPr>
              <a:t>November 17,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7967-9637-4264-A4DF-6F225722B2AF}"/>
              </a:ext>
            </a:extLst>
          </p:cNvPr>
          <p:cNvSpPr>
            <a:spLocks noGrp="1"/>
          </p:cNvSpPr>
          <p:nvPr>
            <p:ph type="title"/>
          </p:nvPr>
        </p:nvSpPr>
        <p:spPr/>
        <p:txBody>
          <a:bodyPr/>
          <a:lstStyle/>
          <a:p>
            <a:r>
              <a:rPr lang="en-US" dirty="0"/>
              <a:t>Drivers for the methodology changes</a:t>
            </a:r>
          </a:p>
        </p:txBody>
      </p:sp>
      <p:sp>
        <p:nvSpPr>
          <p:cNvPr id="3" name="Content Placeholder 2">
            <a:extLst>
              <a:ext uri="{FF2B5EF4-FFF2-40B4-BE49-F238E27FC236}">
                <a16:creationId xmlns:a16="http://schemas.microsoft.com/office/drawing/2014/main" id="{773E7ADF-0E7B-4617-9630-CA26ABB1C104}"/>
              </a:ext>
            </a:extLst>
          </p:cNvPr>
          <p:cNvSpPr>
            <a:spLocks noGrp="1"/>
          </p:cNvSpPr>
          <p:nvPr>
            <p:ph idx="1"/>
          </p:nvPr>
        </p:nvSpPr>
        <p:spPr/>
        <p:txBody>
          <a:bodyPr/>
          <a:lstStyle/>
          <a:p>
            <a:r>
              <a:rPr lang="en-US" sz="1600" b="1" dirty="0"/>
              <a:t>3 Hours Ahead vs. 6 Hours Ahead: </a:t>
            </a:r>
            <a:r>
              <a:rPr lang="en-US" sz="1600" dirty="0"/>
              <a:t>On tighter days in Summer months generally units with 6 hours+ lead times tend to be available for RUC; these lead time tend to double during winter when units available for RUC are typically “cold”. Since forecast uncertainties tend to be a bit higher further away from the operating hours, using 6-hours ahead forecast errors allows to better reflect this risk in the computed Non-Spin quantities.</a:t>
            </a:r>
          </a:p>
          <a:p>
            <a:endParaRPr lang="en-US" sz="1400" dirty="0">
              <a:solidFill>
                <a:schemeClr val="tx2"/>
              </a:solidFill>
            </a:endParaRPr>
          </a:p>
          <a:p>
            <a:r>
              <a:rPr lang="en-US" sz="1600" b="1" dirty="0">
                <a:solidFill>
                  <a:schemeClr val="tx2"/>
                </a:solidFill>
              </a:rPr>
              <a:t>Hourly Average vs. Max 5-min Net load: </a:t>
            </a:r>
            <a:r>
              <a:rPr lang="en-US" sz="1600" dirty="0">
                <a:solidFill>
                  <a:schemeClr val="tx2"/>
                </a:solidFill>
              </a:rPr>
              <a:t>Intra-hour net load patterns due to load/wind/solar can be vastly different even with same hourly average values. </a:t>
            </a:r>
            <a:r>
              <a:rPr lang="en-US" sz="1600" dirty="0"/>
              <a:t>By</a:t>
            </a:r>
            <a:r>
              <a:rPr lang="en-US" sz="1600" dirty="0">
                <a:solidFill>
                  <a:schemeClr val="tx2"/>
                </a:solidFill>
              </a:rPr>
              <a:t> using the </a:t>
            </a:r>
            <a:r>
              <a:rPr lang="en-US" sz="1600" dirty="0"/>
              <a:t>highest 5-min net load within the hour, the largest net load forecast error for the hour will be used in determining Non-Spin quantities.</a:t>
            </a:r>
          </a:p>
          <a:p>
            <a:endParaRPr lang="en-US" sz="1600" dirty="0">
              <a:solidFill>
                <a:schemeClr val="tx2"/>
              </a:solidFill>
            </a:endParaRPr>
          </a:p>
          <a:p>
            <a:endParaRPr lang="en-US" sz="1600" dirty="0"/>
          </a:p>
          <a:p>
            <a:endParaRPr lang="en-US" sz="1600" dirty="0"/>
          </a:p>
          <a:p>
            <a:endParaRPr lang="en-US" sz="1200" dirty="0"/>
          </a:p>
          <a:p>
            <a:r>
              <a:rPr lang="en-US" sz="1600" b="1" dirty="0"/>
              <a:t>75</a:t>
            </a:r>
            <a:r>
              <a:rPr lang="en-US" sz="1600" b="1" baseline="30000" dirty="0"/>
              <a:t>th</a:t>
            </a:r>
            <a:r>
              <a:rPr lang="en-US" sz="1600" b="1" dirty="0"/>
              <a:t> to 95</a:t>
            </a:r>
            <a:r>
              <a:rPr lang="en-US" sz="1600" b="1" baseline="30000" dirty="0"/>
              <a:t>th</a:t>
            </a:r>
            <a:r>
              <a:rPr lang="en-US" sz="1600" b="1" dirty="0"/>
              <a:t> vs. 85</a:t>
            </a:r>
            <a:r>
              <a:rPr lang="en-US" sz="1600" b="1" baseline="30000" dirty="0"/>
              <a:t>th</a:t>
            </a:r>
            <a:r>
              <a:rPr lang="en-US" sz="1600" b="1" dirty="0"/>
              <a:t> to 95</a:t>
            </a:r>
            <a:r>
              <a:rPr lang="en-US" sz="1600" b="1" baseline="30000" dirty="0"/>
              <a:t>th</a:t>
            </a:r>
            <a:r>
              <a:rPr lang="en-US" sz="1600" b="1" dirty="0"/>
              <a:t> Percentile Coverage: </a:t>
            </a:r>
            <a:r>
              <a:rPr lang="en-US" sz="1600" dirty="0"/>
              <a:t>Larger net load forecast errors have been observed during off peak hours. This change captures the increased risk for off peak hours in the Non-Spin methodology.</a:t>
            </a:r>
          </a:p>
          <a:p>
            <a:endParaRPr lang="en-US" sz="1200" b="1" dirty="0"/>
          </a:p>
          <a:p>
            <a:r>
              <a:rPr lang="en-US" sz="1600" b="1" dirty="0"/>
              <a:t>Intra-day Forced Outage table: </a:t>
            </a:r>
            <a:r>
              <a:rPr lang="en-US" sz="1600" dirty="0"/>
              <a:t>This table will help account for increased capacity needs following forced outages of thermal resources within an operating day.</a:t>
            </a:r>
          </a:p>
          <a:p>
            <a:endParaRPr lang="en-US" sz="1600" b="1" dirty="0"/>
          </a:p>
          <a:p>
            <a:endParaRPr lang="en-US" sz="1600" b="1" dirty="0"/>
          </a:p>
          <a:p>
            <a:endParaRPr lang="en-US" b="1" dirty="0"/>
          </a:p>
        </p:txBody>
      </p:sp>
      <p:sp>
        <p:nvSpPr>
          <p:cNvPr id="4" name="Slide Number Placeholder 3">
            <a:extLst>
              <a:ext uri="{FF2B5EF4-FFF2-40B4-BE49-F238E27FC236}">
                <a16:creationId xmlns:a16="http://schemas.microsoft.com/office/drawing/2014/main" id="{76CD5A7A-274C-41BB-8F10-6B3614000081}"/>
              </a:ext>
            </a:extLst>
          </p:cNvPr>
          <p:cNvSpPr>
            <a:spLocks noGrp="1"/>
          </p:cNvSpPr>
          <p:nvPr>
            <p:ph type="sldNum" sz="quarter" idx="4"/>
          </p:nvPr>
        </p:nvSpPr>
        <p:spPr/>
        <p:txBody>
          <a:bodyPr/>
          <a:lstStyle/>
          <a:p>
            <a:fld id="{1D93BD3E-1E9A-4970-A6F7-E7AC52762E0C}" type="slidenum">
              <a:rPr lang="en-US" smtClean="0"/>
              <a:pPr/>
              <a:t>20</a:t>
            </a:fld>
            <a:endParaRPr lang="en-US" dirty="0"/>
          </a:p>
        </p:txBody>
      </p:sp>
      <p:grpSp>
        <p:nvGrpSpPr>
          <p:cNvPr id="5" name="Group 4">
            <a:extLst>
              <a:ext uri="{FF2B5EF4-FFF2-40B4-BE49-F238E27FC236}">
                <a16:creationId xmlns:a16="http://schemas.microsoft.com/office/drawing/2014/main" id="{D0526B58-BBD2-45F8-AFD2-E4EBB1FB4F74}"/>
              </a:ext>
            </a:extLst>
          </p:cNvPr>
          <p:cNvGrpSpPr/>
          <p:nvPr/>
        </p:nvGrpSpPr>
        <p:grpSpPr>
          <a:xfrm>
            <a:off x="1663259" y="3757259"/>
            <a:ext cx="5350326" cy="846731"/>
            <a:chOff x="1788682" y="4644335"/>
            <a:chExt cx="5350326" cy="846731"/>
          </a:xfrm>
        </p:grpSpPr>
        <p:grpSp>
          <p:nvGrpSpPr>
            <p:cNvPr id="6" name="Group 5">
              <a:extLst>
                <a:ext uri="{FF2B5EF4-FFF2-40B4-BE49-F238E27FC236}">
                  <a16:creationId xmlns:a16="http://schemas.microsoft.com/office/drawing/2014/main" id="{AE1716F8-58D8-4A01-A085-FE0111B655BF}"/>
                </a:ext>
              </a:extLst>
            </p:cNvPr>
            <p:cNvGrpSpPr/>
            <p:nvPr/>
          </p:nvGrpSpPr>
          <p:grpSpPr>
            <a:xfrm>
              <a:off x="1788682" y="4659837"/>
              <a:ext cx="869983" cy="831229"/>
              <a:chOff x="826169" y="3176336"/>
              <a:chExt cx="916004" cy="914400"/>
            </a:xfrm>
          </p:grpSpPr>
          <p:sp>
            <p:nvSpPr>
              <p:cNvPr id="16" name="Rectangle 15">
                <a:extLst>
                  <a:ext uri="{FF2B5EF4-FFF2-40B4-BE49-F238E27FC236}">
                    <a16:creationId xmlns:a16="http://schemas.microsoft.com/office/drawing/2014/main" id="{6CC7D3B6-2187-4701-9F08-8A1F09F62B6A}"/>
                  </a:ext>
                </a:extLst>
              </p:cNvPr>
              <p:cNvSpPr/>
              <p:nvPr/>
            </p:nvSpPr>
            <p:spPr>
              <a:xfrm>
                <a:off x="827773" y="3176336"/>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79C4E526-F20B-4254-A752-08F0A6760A4E}"/>
                  </a:ext>
                </a:extLst>
              </p:cNvPr>
              <p:cNvSpPr/>
              <p:nvPr/>
            </p:nvSpPr>
            <p:spPr>
              <a:xfrm>
                <a:off x="826169" y="3628724"/>
                <a:ext cx="916004" cy="46201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 name="Group 6">
              <a:extLst>
                <a:ext uri="{FF2B5EF4-FFF2-40B4-BE49-F238E27FC236}">
                  <a16:creationId xmlns:a16="http://schemas.microsoft.com/office/drawing/2014/main" id="{706CD2F1-0424-4507-8CF0-AC44DA72AE65}"/>
                </a:ext>
              </a:extLst>
            </p:cNvPr>
            <p:cNvGrpSpPr/>
            <p:nvPr/>
          </p:nvGrpSpPr>
          <p:grpSpPr>
            <a:xfrm>
              <a:off x="3279940" y="4647893"/>
              <a:ext cx="875886" cy="831229"/>
              <a:chOff x="2647150" y="3163197"/>
              <a:chExt cx="922219" cy="914400"/>
            </a:xfrm>
          </p:grpSpPr>
          <p:sp>
            <p:nvSpPr>
              <p:cNvPr id="14" name="Rectangle 13">
                <a:extLst>
                  <a:ext uri="{FF2B5EF4-FFF2-40B4-BE49-F238E27FC236}">
                    <a16:creationId xmlns:a16="http://schemas.microsoft.com/office/drawing/2014/main" id="{5F18546B-A7BC-47A9-ACDF-22EC397976BA}"/>
                  </a:ext>
                </a:extLst>
              </p:cNvPr>
              <p:cNvSpPr/>
              <p:nvPr/>
            </p:nvSpPr>
            <p:spPr>
              <a:xfrm>
                <a:off x="2654969" y="3163197"/>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ight Triangle 14">
                <a:extLst>
                  <a:ext uri="{FF2B5EF4-FFF2-40B4-BE49-F238E27FC236}">
                    <a16:creationId xmlns:a16="http://schemas.microsoft.com/office/drawing/2014/main" id="{835FDB7E-E854-4651-8E14-B70EF26DD9F6}"/>
                  </a:ext>
                </a:extLst>
              </p:cNvPr>
              <p:cNvSpPr/>
              <p:nvPr/>
            </p:nvSpPr>
            <p:spPr>
              <a:xfrm>
                <a:off x="2647150" y="3163197"/>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 name="Group 7">
              <a:extLst>
                <a:ext uri="{FF2B5EF4-FFF2-40B4-BE49-F238E27FC236}">
                  <a16:creationId xmlns:a16="http://schemas.microsoft.com/office/drawing/2014/main" id="{EFCDE6A6-25BF-4BA0-B89E-0907F36E23B7}"/>
                </a:ext>
              </a:extLst>
            </p:cNvPr>
            <p:cNvGrpSpPr/>
            <p:nvPr/>
          </p:nvGrpSpPr>
          <p:grpSpPr>
            <a:xfrm>
              <a:off x="4777102" y="4644335"/>
              <a:ext cx="872172" cy="838337"/>
              <a:chOff x="3972672" y="3159283"/>
              <a:chExt cx="918309" cy="922219"/>
            </a:xfrm>
          </p:grpSpPr>
          <p:sp>
            <p:nvSpPr>
              <p:cNvPr id="12" name="Rectangle 11">
                <a:extLst>
                  <a:ext uri="{FF2B5EF4-FFF2-40B4-BE49-F238E27FC236}">
                    <a16:creationId xmlns:a16="http://schemas.microsoft.com/office/drawing/2014/main" id="{81C792BF-B906-4A38-85B4-888357993242}"/>
                  </a:ext>
                </a:extLst>
              </p:cNvPr>
              <p:cNvSpPr/>
              <p:nvPr/>
            </p:nvSpPr>
            <p:spPr>
              <a:xfrm rot="16200000">
                <a:off x="3976581" y="3163193"/>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ight Triangle 12">
                <a:extLst>
                  <a:ext uri="{FF2B5EF4-FFF2-40B4-BE49-F238E27FC236}">
                    <a16:creationId xmlns:a16="http://schemas.microsoft.com/office/drawing/2014/main" id="{15C24D7D-192A-4D6A-BCF2-C3F4D0495539}"/>
                  </a:ext>
                </a:extLst>
              </p:cNvPr>
              <p:cNvSpPr/>
              <p:nvPr/>
            </p:nvSpPr>
            <p:spPr>
              <a:xfrm rot="16200000">
                <a:off x="3968762" y="3163193"/>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9" name="Group 8">
              <a:extLst>
                <a:ext uri="{FF2B5EF4-FFF2-40B4-BE49-F238E27FC236}">
                  <a16:creationId xmlns:a16="http://schemas.microsoft.com/office/drawing/2014/main" id="{F6449F21-269B-4CBB-A1DF-69A447EEE05D}"/>
                </a:ext>
              </a:extLst>
            </p:cNvPr>
            <p:cNvGrpSpPr/>
            <p:nvPr/>
          </p:nvGrpSpPr>
          <p:grpSpPr>
            <a:xfrm>
              <a:off x="6270548" y="4647888"/>
              <a:ext cx="868460" cy="831229"/>
              <a:chOff x="7116745" y="2363092"/>
              <a:chExt cx="914400" cy="914400"/>
            </a:xfrm>
          </p:grpSpPr>
          <p:sp>
            <p:nvSpPr>
              <p:cNvPr id="10" name="Rectangle 9">
                <a:extLst>
                  <a:ext uri="{FF2B5EF4-FFF2-40B4-BE49-F238E27FC236}">
                    <a16:creationId xmlns:a16="http://schemas.microsoft.com/office/drawing/2014/main" id="{E27D88A1-9441-4A35-B471-48020A436843}"/>
                  </a:ext>
                </a:extLst>
              </p:cNvPr>
              <p:cNvSpPr/>
              <p:nvPr/>
            </p:nvSpPr>
            <p:spPr>
              <a:xfrm rot="16200000">
                <a:off x="7116745" y="2363092"/>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Isosceles Triangle 10">
                <a:extLst>
                  <a:ext uri="{FF2B5EF4-FFF2-40B4-BE49-F238E27FC236}">
                    <a16:creationId xmlns:a16="http://schemas.microsoft.com/office/drawing/2014/main" id="{065ABC2C-8904-4F48-A76E-1FC10B9A3B2D}"/>
                  </a:ext>
                </a:extLst>
              </p:cNvPr>
              <p:cNvSpPr/>
              <p:nvPr/>
            </p:nvSpPr>
            <p:spPr>
              <a:xfrm>
                <a:off x="7120655" y="2376236"/>
                <a:ext cx="910490" cy="90125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Tree>
    <p:extLst>
      <p:ext uri="{BB962C8B-B14F-4D97-AF65-F5344CB8AC3E}">
        <p14:creationId xmlns:p14="http://schemas.microsoft.com/office/powerpoint/2010/main" val="3385111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8C69CC-BECD-438C-9E40-76F0F364EEBF}"/>
              </a:ext>
            </a:extLst>
          </p:cNvPr>
          <p:cNvPicPr>
            <a:picLocks noChangeAspect="1"/>
          </p:cNvPicPr>
          <p:nvPr/>
        </p:nvPicPr>
        <p:blipFill>
          <a:blip r:embed="rId2"/>
          <a:stretch>
            <a:fillRect/>
          </a:stretch>
        </p:blipFill>
        <p:spPr>
          <a:xfrm>
            <a:off x="0" y="2316089"/>
            <a:ext cx="9144000" cy="4011168"/>
          </a:xfrm>
          <a:prstGeom prst="rect">
            <a:avLst/>
          </a:prstGeom>
        </p:spPr>
      </p:pic>
      <p:sp>
        <p:nvSpPr>
          <p:cNvPr id="3" name="Content Placeholder 2">
            <a:extLst>
              <a:ext uri="{FF2B5EF4-FFF2-40B4-BE49-F238E27FC236}">
                <a16:creationId xmlns:a16="http://schemas.microsoft.com/office/drawing/2014/main" id="{BE7A18D9-C32F-401F-8E07-6B4F7D793360}"/>
              </a:ext>
            </a:extLst>
          </p:cNvPr>
          <p:cNvSpPr>
            <a:spLocks noGrp="1"/>
          </p:cNvSpPr>
          <p:nvPr>
            <p:ph idx="1"/>
          </p:nvPr>
        </p:nvSpPr>
        <p:spPr/>
        <p:txBody>
          <a:bodyPr/>
          <a:lstStyle/>
          <a:p>
            <a:r>
              <a:rPr lang="en-US" sz="1600" dirty="0"/>
              <a:t>Non-Spin quantities between Jan 1, 2020 and Jul 31, 2021 weren’t sufficient to cover the 6 hours ahead risk up to 40% of the time. </a:t>
            </a:r>
          </a:p>
          <a:p>
            <a:pPr lvl="1"/>
            <a:r>
              <a:rPr lang="en-US" sz="1600" dirty="0"/>
              <a:t>~7% of these instances were related to peak conditions</a:t>
            </a:r>
          </a:p>
          <a:p>
            <a:pPr lvl="1"/>
            <a:r>
              <a:rPr lang="en-US" sz="1600" dirty="0"/>
              <a:t>~3% of these instances real time headroom was less than 4,500 MW</a:t>
            </a:r>
          </a:p>
          <a:p>
            <a:pPr lvl="1"/>
            <a:r>
              <a:rPr lang="en-US" sz="1600" dirty="0"/>
              <a:t>peak hours with insufficiency reduced significantly since Jul 12, 2021.</a:t>
            </a:r>
          </a:p>
          <a:p>
            <a:pPr lvl="1"/>
            <a:endParaRPr lang="en-US" sz="1600" dirty="0"/>
          </a:p>
          <a:p>
            <a:endParaRPr lang="en-US" sz="1800" dirty="0"/>
          </a:p>
          <a:p>
            <a:endParaRPr lang="en-US" dirty="0"/>
          </a:p>
          <a:p>
            <a:endParaRPr lang="en-US" sz="1800" dirty="0"/>
          </a:p>
          <a:p>
            <a:endParaRPr lang="en-US" dirty="0"/>
          </a:p>
          <a:p>
            <a:endParaRPr lang="en-US" sz="1800" dirty="0"/>
          </a:p>
          <a:p>
            <a:endParaRPr lang="en-US" dirty="0"/>
          </a:p>
          <a:p>
            <a:endParaRPr lang="en-US" sz="1800" dirty="0"/>
          </a:p>
          <a:p>
            <a:endParaRPr lang="en-US" dirty="0"/>
          </a:p>
          <a:p>
            <a:endParaRPr lang="en-US" sz="1800" dirty="0"/>
          </a:p>
          <a:p>
            <a:endParaRPr lang="en-US" dirty="0"/>
          </a:p>
          <a:p>
            <a:pPr marL="342900" lvl="1" indent="0">
              <a:buNone/>
            </a:pPr>
            <a:endParaRPr lang="en-US" sz="1050" dirty="0"/>
          </a:p>
          <a:p>
            <a:pPr marL="342900" lvl="1" indent="0" algn="r">
              <a:buNone/>
            </a:pPr>
            <a:r>
              <a:rPr lang="en-US" sz="1050" dirty="0"/>
              <a:t>		</a:t>
            </a:r>
            <a:r>
              <a:rPr lang="en-US" sz="1000" dirty="0"/>
              <a:t>3HA/6HA Non-Spin Sufficiency = Non-Spin Plan – 3HA/6HA NLFE – Intra-day forced outage change </a:t>
            </a:r>
          </a:p>
          <a:p>
            <a:pPr marL="342900" lvl="1" indent="0" algn="r">
              <a:buNone/>
            </a:pPr>
            <a:r>
              <a:rPr lang="en-US" sz="1000" dirty="0"/>
              <a:t>					Real Time Headroom = Total Online HSL + Offline Non-Spin – Actual Load  </a:t>
            </a:r>
          </a:p>
          <a:p>
            <a:endParaRPr lang="en-US" dirty="0"/>
          </a:p>
          <a:p>
            <a:endParaRPr lang="en-US" dirty="0"/>
          </a:p>
          <a:p>
            <a:endParaRPr lang="en-US" sz="1200" dirty="0"/>
          </a:p>
          <a:p>
            <a:endParaRPr lang="en-US" dirty="0"/>
          </a:p>
        </p:txBody>
      </p:sp>
      <p:sp>
        <p:nvSpPr>
          <p:cNvPr id="2" name="Title 1">
            <a:extLst>
              <a:ext uri="{FF2B5EF4-FFF2-40B4-BE49-F238E27FC236}">
                <a16:creationId xmlns:a16="http://schemas.microsoft.com/office/drawing/2014/main" id="{0CA88CEF-DD17-4031-800A-BBBAA850E26D}"/>
              </a:ext>
            </a:extLst>
          </p:cNvPr>
          <p:cNvSpPr>
            <a:spLocks noGrp="1"/>
          </p:cNvSpPr>
          <p:nvPr>
            <p:ph type="title"/>
          </p:nvPr>
        </p:nvSpPr>
        <p:spPr/>
        <p:txBody>
          <a:bodyPr/>
          <a:lstStyle/>
          <a:p>
            <a:r>
              <a:rPr lang="en-US" sz="2800" dirty="0"/>
              <a:t>Adequacy of historic Non-Spin quantities</a:t>
            </a:r>
          </a:p>
        </p:txBody>
      </p:sp>
      <p:sp>
        <p:nvSpPr>
          <p:cNvPr id="4" name="Slide Number Placeholder 3">
            <a:extLst>
              <a:ext uri="{FF2B5EF4-FFF2-40B4-BE49-F238E27FC236}">
                <a16:creationId xmlns:a16="http://schemas.microsoft.com/office/drawing/2014/main" id="{5BA2FF5B-1C83-42AD-9DF7-11B7F49D433A}"/>
              </a:ext>
            </a:extLst>
          </p:cNvPr>
          <p:cNvSpPr>
            <a:spLocks noGrp="1"/>
          </p:cNvSpPr>
          <p:nvPr>
            <p:ph type="sldNum" sz="quarter" idx="4"/>
          </p:nvPr>
        </p:nvSpPr>
        <p:spPr/>
        <p:txBody>
          <a:bodyPr/>
          <a:lstStyle/>
          <a:p>
            <a:fld id="{1D93BD3E-1E9A-4970-A6F7-E7AC52762E0C}" type="slidenum">
              <a:rPr lang="en-US" smtClean="0"/>
              <a:pPr/>
              <a:t>21</a:t>
            </a:fld>
            <a:endParaRPr lang="en-US" dirty="0"/>
          </a:p>
        </p:txBody>
      </p:sp>
      <p:sp>
        <p:nvSpPr>
          <p:cNvPr id="10" name="Rectangle 9">
            <a:extLst>
              <a:ext uri="{FF2B5EF4-FFF2-40B4-BE49-F238E27FC236}">
                <a16:creationId xmlns:a16="http://schemas.microsoft.com/office/drawing/2014/main" id="{F51E86B0-2F17-4934-96A8-8BD0DEBEBF62}"/>
              </a:ext>
            </a:extLst>
          </p:cNvPr>
          <p:cNvSpPr/>
          <p:nvPr/>
        </p:nvSpPr>
        <p:spPr>
          <a:xfrm>
            <a:off x="893136" y="4321673"/>
            <a:ext cx="1127049" cy="134713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0079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0AB6-DD54-4117-8D7C-02A56FB89506}"/>
              </a:ext>
            </a:extLst>
          </p:cNvPr>
          <p:cNvSpPr>
            <a:spLocks noGrp="1"/>
          </p:cNvSpPr>
          <p:nvPr>
            <p:ph type="title"/>
          </p:nvPr>
        </p:nvSpPr>
        <p:spPr/>
        <p:txBody>
          <a:bodyPr/>
          <a:lstStyle/>
          <a:p>
            <a:r>
              <a:rPr lang="en-US" sz="2400" dirty="0"/>
              <a:t>Trends in 6HA Net Load Forecast Error</a:t>
            </a:r>
          </a:p>
        </p:txBody>
      </p:sp>
      <p:sp>
        <p:nvSpPr>
          <p:cNvPr id="3" name="Content Placeholder 2">
            <a:extLst>
              <a:ext uri="{FF2B5EF4-FFF2-40B4-BE49-F238E27FC236}">
                <a16:creationId xmlns:a16="http://schemas.microsoft.com/office/drawing/2014/main" id="{EF482972-5DD5-45BE-8F14-0BDC90B7DD2B}"/>
              </a:ext>
            </a:extLst>
          </p:cNvPr>
          <p:cNvSpPr>
            <a:spLocks noGrp="1"/>
          </p:cNvSpPr>
          <p:nvPr>
            <p:ph idx="1"/>
          </p:nvPr>
        </p:nvSpPr>
        <p:spPr/>
        <p:txBody>
          <a:bodyPr/>
          <a:lstStyle/>
          <a:p>
            <a:r>
              <a:rPr lang="en-US" sz="1600" dirty="0"/>
              <a:t>As years progress, an increase in magnitude of the 6 Hours-Ahead net load forecast error can be observed.</a:t>
            </a:r>
          </a:p>
        </p:txBody>
      </p:sp>
      <p:sp>
        <p:nvSpPr>
          <p:cNvPr id="4" name="Slide Number Placeholder 3">
            <a:extLst>
              <a:ext uri="{FF2B5EF4-FFF2-40B4-BE49-F238E27FC236}">
                <a16:creationId xmlns:a16="http://schemas.microsoft.com/office/drawing/2014/main" id="{09A292CE-4B5E-41C5-82A1-2B7CCBED9DAA}"/>
              </a:ext>
            </a:extLst>
          </p:cNvPr>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6" name="Picture 5">
            <a:extLst>
              <a:ext uri="{FF2B5EF4-FFF2-40B4-BE49-F238E27FC236}">
                <a16:creationId xmlns:a16="http://schemas.microsoft.com/office/drawing/2014/main" id="{C007566E-94CF-4ED0-AD82-EB654D44D334}"/>
              </a:ext>
            </a:extLst>
          </p:cNvPr>
          <p:cNvPicPr>
            <a:picLocks noChangeAspect="1"/>
          </p:cNvPicPr>
          <p:nvPr/>
        </p:nvPicPr>
        <p:blipFill rotWithShape="1">
          <a:blip r:embed="rId3"/>
          <a:srcRect l="3492" r="7381" b="2788"/>
          <a:stretch/>
        </p:blipFill>
        <p:spPr>
          <a:xfrm>
            <a:off x="406547" y="1336615"/>
            <a:ext cx="3353385" cy="2743200"/>
          </a:xfrm>
          <a:prstGeom prst="rect">
            <a:avLst/>
          </a:prstGeom>
        </p:spPr>
      </p:pic>
      <p:pic>
        <p:nvPicPr>
          <p:cNvPr id="9" name="Picture 8">
            <a:extLst>
              <a:ext uri="{FF2B5EF4-FFF2-40B4-BE49-F238E27FC236}">
                <a16:creationId xmlns:a16="http://schemas.microsoft.com/office/drawing/2014/main" id="{FC456AA5-F213-46C8-8444-833B9F742444}"/>
              </a:ext>
            </a:extLst>
          </p:cNvPr>
          <p:cNvPicPr>
            <a:picLocks noChangeAspect="1"/>
          </p:cNvPicPr>
          <p:nvPr/>
        </p:nvPicPr>
        <p:blipFill rotWithShape="1">
          <a:blip r:embed="rId4"/>
          <a:srcRect l="3030" r="3770" b="2101"/>
          <a:stretch/>
        </p:blipFill>
        <p:spPr>
          <a:xfrm>
            <a:off x="5241973" y="1336615"/>
            <a:ext cx="2977795" cy="2743200"/>
          </a:xfrm>
          <a:prstGeom prst="rect">
            <a:avLst/>
          </a:prstGeom>
        </p:spPr>
      </p:pic>
      <p:pic>
        <p:nvPicPr>
          <p:cNvPr id="11" name="Picture 10">
            <a:extLst>
              <a:ext uri="{FF2B5EF4-FFF2-40B4-BE49-F238E27FC236}">
                <a16:creationId xmlns:a16="http://schemas.microsoft.com/office/drawing/2014/main" id="{E3867EE1-C38F-4D67-A10E-77B8526EC4EE}"/>
              </a:ext>
            </a:extLst>
          </p:cNvPr>
          <p:cNvPicPr>
            <a:picLocks noChangeAspect="1"/>
          </p:cNvPicPr>
          <p:nvPr/>
        </p:nvPicPr>
        <p:blipFill rotWithShape="1">
          <a:blip r:embed="rId5"/>
          <a:srcRect l="3584" r="6649" b="2899"/>
          <a:stretch/>
        </p:blipFill>
        <p:spPr>
          <a:xfrm>
            <a:off x="2919431" y="3871118"/>
            <a:ext cx="3381338" cy="2743200"/>
          </a:xfrm>
          <a:prstGeom prst="rect">
            <a:avLst/>
          </a:prstGeom>
        </p:spPr>
      </p:pic>
    </p:spTree>
    <p:extLst>
      <p:ext uri="{BB962C8B-B14F-4D97-AF65-F5344CB8AC3E}">
        <p14:creationId xmlns:p14="http://schemas.microsoft.com/office/powerpoint/2010/main" val="3067861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A6A96-08E1-4991-A443-C09CA35D3DD7}"/>
              </a:ext>
            </a:extLst>
          </p:cNvPr>
          <p:cNvSpPr>
            <a:spLocks noGrp="1"/>
          </p:cNvSpPr>
          <p:nvPr>
            <p:ph type="title"/>
          </p:nvPr>
        </p:nvSpPr>
        <p:spPr/>
        <p:txBody>
          <a:bodyPr/>
          <a:lstStyle/>
          <a:p>
            <a:r>
              <a:rPr lang="en-US" dirty="0"/>
              <a:t>Intra-Day Forced Outage Rate</a:t>
            </a:r>
          </a:p>
        </p:txBody>
      </p:sp>
      <p:sp>
        <p:nvSpPr>
          <p:cNvPr id="3" name="Content Placeholder 2">
            <a:extLst>
              <a:ext uri="{FF2B5EF4-FFF2-40B4-BE49-F238E27FC236}">
                <a16:creationId xmlns:a16="http://schemas.microsoft.com/office/drawing/2014/main" id="{0F491CA6-6757-4868-A016-F6881AF7F8CE}"/>
              </a:ext>
            </a:extLst>
          </p:cNvPr>
          <p:cNvSpPr>
            <a:spLocks noGrp="1"/>
          </p:cNvSpPr>
          <p:nvPr>
            <p:ph idx="1"/>
          </p:nvPr>
        </p:nvSpPr>
        <p:spPr/>
        <p:txBody>
          <a:bodyPr/>
          <a:lstStyle/>
          <a:p>
            <a:r>
              <a:rPr lang="en-US" sz="1600" dirty="0"/>
              <a:t>For 2018, 2019 and 2020, the heat maps below show the 75</a:t>
            </a:r>
            <a:r>
              <a:rPr lang="en-US" sz="1600" baseline="30000" dirty="0"/>
              <a:t>th</a:t>
            </a:r>
            <a:r>
              <a:rPr lang="en-US" sz="1600" dirty="0"/>
              <a:t> percentile of the maximum accumulated forced outage </a:t>
            </a:r>
            <a:r>
              <a:rPr lang="en-US" sz="1600" dirty="0">
                <a:solidFill>
                  <a:schemeClr val="tx2"/>
                </a:solidFill>
              </a:rPr>
              <a:t>on thermal units (excluding IRR and PUN)</a:t>
            </a:r>
            <a:r>
              <a:rPr lang="en-US" sz="1600" dirty="0"/>
              <a:t> since midnight for every hour in each month.</a:t>
            </a:r>
          </a:p>
          <a:p>
            <a:endParaRPr lang="en-US" sz="1400" dirty="0"/>
          </a:p>
          <a:p>
            <a:endParaRPr lang="en-US" dirty="0"/>
          </a:p>
        </p:txBody>
      </p:sp>
      <p:sp>
        <p:nvSpPr>
          <p:cNvPr id="4" name="Slide Number Placeholder 3">
            <a:extLst>
              <a:ext uri="{FF2B5EF4-FFF2-40B4-BE49-F238E27FC236}">
                <a16:creationId xmlns:a16="http://schemas.microsoft.com/office/drawing/2014/main" id="{60FEF2C9-A6E3-496D-89BB-CA51FCEBBF16}"/>
              </a:ext>
            </a:extLst>
          </p:cNvPr>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7" name="Picture 6">
            <a:extLst>
              <a:ext uri="{FF2B5EF4-FFF2-40B4-BE49-F238E27FC236}">
                <a16:creationId xmlns:a16="http://schemas.microsoft.com/office/drawing/2014/main" id="{CF56FCAF-8A96-4A72-9EE0-E28819958021}"/>
              </a:ext>
            </a:extLst>
          </p:cNvPr>
          <p:cNvPicPr>
            <a:picLocks noChangeAspect="1"/>
          </p:cNvPicPr>
          <p:nvPr/>
        </p:nvPicPr>
        <p:blipFill rotWithShape="1">
          <a:blip r:embed="rId3"/>
          <a:srcRect l="2440" r="6242"/>
          <a:stretch/>
        </p:blipFill>
        <p:spPr>
          <a:xfrm>
            <a:off x="563210" y="1641910"/>
            <a:ext cx="2987074" cy="2560320"/>
          </a:xfrm>
          <a:prstGeom prst="rect">
            <a:avLst/>
          </a:prstGeom>
        </p:spPr>
      </p:pic>
      <p:pic>
        <p:nvPicPr>
          <p:cNvPr id="9" name="Picture 8">
            <a:extLst>
              <a:ext uri="{FF2B5EF4-FFF2-40B4-BE49-F238E27FC236}">
                <a16:creationId xmlns:a16="http://schemas.microsoft.com/office/drawing/2014/main" id="{16B50AAC-2CD6-49E4-88D2-FF0A889389D3}"/>
              </a:ext>
            </a:extLst>
          </p:cNvPr>
          <p:cNvPicPr>
            <a:picLocks noChangeAspect="1"/>
          </p:cNvPicPr>
          <p:nvPr/>
        </p:nvPicPr>
        <p:blipFill rotWithShape="1">
          <a:blip r:embed="rId4"/>
          <a:srcRect r="5398"/>
          <a:stretch/>
        </p:blipFill>
        <p:spPr>
          <a:xfrm>
            <a:off x="5566743" y="1641910"/>
            <a:ext cx="3173538" cy="2560320"/>
          </a:xfrm>
          <a:prstGeom prst="rect">
            <a:avLst/>
          </a:prstGeom>
        </p:spPr>
      </p:pic>
      <p:pic>
        <p:nvPicPr>
          <p:cNvPr id="11" name="Picture 10">
            <a:extLst>
              <a:ext uri="{FF2B5EF4-FFF2-40B4-BE49-F238E27FC236}">
                <a16:creationId xmlns:a16="http://schemas.microsoft.com/office/drawing/2014/main" id="{9D6501CC-5E7D-4428-9153-7401EF2C7D80}"/>
              </a:ext>
            </a:extLst>
          </p:cNvPr>
          <p:cNvPicPr>
            <a:picLocks noChangeAspect="1"/>
          </p:cNvPicPr>
          <p:nvPr/>
        </p:nvPicPr>
        <p:blipFill rotWithShape="1">
          <a:blip r:embed="rId5"/>
          <a:srcRect r="6269"/>
          <a:stretch/>
        </p:blipFill>
        <p:spPr>
          <a:xfrm>
            <a:off x="3044062" y="3852606"/>
            <a:ext cx="2819438" cy="2560320"/>
          </a:xfrm>
          <a:prstGeom prst="rect">
            <a:avLst/>
          </a:prstGeom>
        </p:spPr>
      </p:pic>
    </p:spTree>
    <p:extLst>
      <p:ext uri="{BB962C8B-B14F-4D97-AF65-F5344CB8AC3E}">
        <p14:creationId xmlns:p14="http://schemas.microsoft.com/office/powerpoint/2010/main" val="403924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accumulated forced outage in a 6-hour block for each month in 2018, 2019, 2020.</a:t>
            </a:r>
          </a:p>
          <a:p>
            <a:pPr lvl="1"/>
            <a:r>
              <a:rPr lang="en-US" sz="1600" dirty="0"/>
              <a:t>For the purposes of building this table, a conservative 75</a:t>
            </a:r>
            <a:r>
              <a:rPr lang="en-US" sz="1600" baseline="30000" dirty="0"/>
              <a:t>th</a:t>
            </a:r>
            <a:r>
              <a:rPr lang="en-US" sz="16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299436" y="2599938"/>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2022</a:t>
            </a:r>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dirty="0">
                <a:solidFill>
                  <a:schemeClr val="tx2"/>
                </a:solidFill>
              </a:rPr>
              <a:t>Max: 39 MW per 1000 MW additional Wind capacity</a:t>
            </a:r>
          </a:p>
          <a:p>
            <a:pPr algn="just"/>
            <a:r>
              <a:rPr lang="en-US" sz="1600" dirty="0">
                <a:solidFill>
                  <a:schemeClr val="tx2"/>
                </a:solidFill>
              </a:rPr>
              <a:t>Mean: 31 MW per 1000 MW additional Wind capacity</a:t>
            </a:r>
          </a:p>
        </p:txBody>
      </p:sp>
      <p:pic>
        <p:nvPicPr>
          <p:cNvPr id="7" name="Picture 6">
            <a:extLst>
              <a:ext uri="{FF2B5EF4-FFF2-40B4-BE49-F238E27FC236}">
                <a16:creationId xmlns:a16="http://schemas.microsoft.com/office/drawing/2014/main" id="{EE12E5BF-ECE5-49F7-86B1-CEB17DBFF3AE}"/>
              </a:ext>
            </a:extLst>
          </p:cNvPr>
          <p:cNvPicPr>
            <a:picLocks noChangeAspect="1"/>
          </p:cNvPicPr>
          <p:nvPr/>
        </p:nvPicPr>
        <p:blipFill>
          <a:blip r:embed="rId2"/>
          <a:stretch>
            <a:fillRect/>
          </a:stretch>
        </p:blipFill>
        <p:spPr>
          <a:xfrm>
            <a:off x="1910865" y="1743908"/>
            <a:ext cx="5322269" cy="3987130"/>
          </a:xfrm>
          <a:prstGeom prst="rect">
            <a:avLst/>
          </a:prstGeom>
        </p:spPr>
      </p:pic>
    </p:spTree>
    <p:extLst>
      <p:ext uri="{BB962C8B-B14F-4D97-AF65-F5344CB8AC3E}">
        <p14:creationId xmlns:p14="http://schemas.microsoft.com/office/powerpoint/2010/main" val="2340088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Solar Over-Forecast Error Adjustment Table 2022</a:t>
            </a:r>
          </a:p>
        </p:txBody>
      </p:sp>
      <p:sp>
        <p:nvSpPr>
          <p:cNvPr id="3" name="Content Placeholder 2"/>
          <p:cNvSpPr>
            <a:spLocks noGrp="1"/>
          </p:cNvSpPr>
          <p:nvPr>
            <p:ph idx="1"/>
          </p:nvPr>
        </p:nvSpPr>
        <p:spPr/>
        <p:txBody>
          <a:bodyPr/>
          <a:lstStyle/>
          <a:p>
            <a:r>
              <a:rPr lang="en-US" dirty="0"/>
              <a:t>Solar Over-Forecast Error Adjustment Table track estimated increase in solar over forecast error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7" name="Picture 6">
            <a:extLst>
              <a:ext uri="{FF2B5EF4-FFF2-40B4-BE49-F238E27FC236}">
                <a16:creationId xmlns:a16="http://schemas.microsoft.com/office/drawing/2014/main" id="{0C4C7FB3-F5F2-471F-9533-CC71CF74C181}"/>
              </a:ext>
            </a:extLst>
          </p:cNvPr>
          <p:cNvPicPr>
            <a:picLocks noChangeAspect="1"/>
          </p:cNvPicPr>
          <p:nvPr/>
        </p:nvPicPr>
        <p:blipFill>
          <a:blip r:embed="rId3"/>
          <a:stretch>
            <a:fillRect/>
          </a:stretch>
        </p:blipFill>
        <p:spPr>
          <a:xfrm>
            <a:off x="1638318" y="1432387"/>
            <a:ext cx="5322269" cy="3993226"/>
          </a:xfrm>
          <a:prstGeom prst="rect">
            <a:avLst/>
          </a:prstGeom>
        </p:spPr>
      </p:pic>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dirty="0">
                <a:solidFill>
                  <a:schemeClr val="tx2"/>
                </a:solidFill>
              </a:rPr>
              <a:t>Max: 56 MW per 1000 MW additional solar capacity</a:t>
            </a:r>
          </a:p>
          <a:p>
            <a:pPr algn="just"/>
            <a:r>
              <a:rPr lang="en-US" sz="1600" dirty="0">
                <a:solidFill>
                  <a:schemeClr val="tx2"/>
                </a:solidFill>
              </a:rPr>
              <a:t>Mean: 13 MW per 1000 MW additional solar capacity</a:t>
            </a:r>
          </a:p>
          <a:p>
            <a:pPr algn="just"/>
            <a:r>
              <a:rPr lang="en-US" sz="1600" dirty="0">
                <a:solidFill>
                  <a:schemeClr val="tx2"/>
                </a:solidFill>
              </a:rPr>
              <a:t>Mean (Day time): 23 MW per 1000 MW additional solar capacity</a:t>
            </a:r>
          </a:p>
        </p:txBody>
      </p:sp>
    </p:spTree>
    <p:extLst>
      <p:ext uri="{BB962C8B-B14F-4D97-AF65-F5344CB8AC3E}">
        <p14:creationId xmlns:p14="http://schemas.microsoft.com/office/powerpoint/2010/main" val="3613558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7" name="Picture 6">
            <a:extLst>
              <a:ext uri="{FF2B5EF4-FFF2-40B4-BE49-F238E27FC236}">
                <a16:creationId xmlns:a16="http://schemas.microsoft.com/office/drawing/2014/main" id="{71FA59FC-6BB5-4368-A871-93C319230C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May</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6" name="Content Placeholder 5">
            <a:extLst>
              <a:ext uri="{FF2B5EF4-FFF2-40B4-BE49-F238E27FC236}">
                <a16:creationId xmlns:a16="http://schemas.microsoft.com/office/drawing/2014/main" id="{ADD2A35C-B5F3-451D-8118-358D0E394B56}"/>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3BB3E1AD-1A5E-48CD-89BB-1082CF79281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395768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pic>
        <p:nvPicPr>
          <p:cNvPr id="5" name="Picture 4">
            <a:extLst>
              <a:ext uri="{FF2B5EF4-FFF2-40B4-BE49-F238E27FC236}">
                <a16:creationId xmlns:a16="http://schemas.microsoft.com/office/drawing/2014/main" id="{DA4B970D-4F1E-4286-866D-CAEC5872F2F2}"/>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7393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ERCOT is not recommending any changes to the methodology used for computing Regulation Service requirements for 2022.</a:t>
            </a:r>
          </a:p>
          <a:p>
            <a:endParaRPr lang="en-US" sz="700" dirty="0"/>
          </a:p>
          <a:p>
            <a:r>
              <a:rPr lang="en-US" sz="1600" dirty="0"/>
              <a:t>ERCOT is recommending one change in the methodology used for computing Responsive Reserve Service (RRS) requirements for 2022 for the peak hours.</a:t>
            </a:r>
          </a:p>
          <a:p>
            <a:endParaRPr lang="en-US" sz="700" dirty="0"/>
          </a:p>
          <a:p>
            <a:r>
              <a:rPr lang="en-US" sz="1600" dirty="0"/>
              <a:t>ERCOT is recommending changes in the methodology used for computing Non-Spinning Reserve Service (Non-Spin) requirements for 2022 to include the highest net load forecast error within an operating hour and account for intra-day changes in thermal resource availabilities (due to forced outages).</a:t>
            </a:r>
          </a:p>
          <a:p>
            <a:endParaRPr lang="en-US" sz="700" dirty="0"/>
          </a:p>
          <a:p>
            <a:pPr algn="just"/>
            <a:r>
              <a:rPr lang="en-US" sz="1600" dirty="0"/>
              <a:t>The Ancillary Service (A/S) quantities for 2022 contained in this presentation are based on the methodology that was approved in December 2020. </a:t>
            </a:r>
          </a:p>
          <a:p>
            <a:pPr lvl="1" algn="just"/>
            <a:r>
              <a:rPr lang="en-US" sz="1600" dirty="0"/>
              <a:t>The quantities for 2022 reflect moving forward the historic data on which these are based, </a:t>
            </a:r>
            <a:r>
              <a:rPr lang="en-US" sz="1600" u="sng" dirty="0"/>
              <a:t>unless otherwise noted</a:t>
            </a:r>
            <a:r>
              <a:rPr lang="en-US" sz="1600" dirty="0"/>
              <a:t>.</a:t>
            </a:r>
          </a:p>
          <a:p>
            <a:pPr lvl="1" algn="just"/>
            <a:endParaRPr lang="en-US" sz="700" dirty="0"/>
          </a:p>
          <a:p>
            <a:pPr lvl="1" algn="just"/>
            <a:r>
              <a:rPr lang="en-US" sz="1600" dirty="0"/>
              <a:t>Spreadsheets that contain the associated quantities for January through September of 2022 have been posted on the meeting page for this meeting.</a:t>
            </a:r>
          </a:p>
          <a:p>
            <a:pPr algn="just"/>
            <a:endParaRPr lang="en-US" sz="700" dirty="0"/>
          </a:p>
          <a:p>
            <a:pPr algn="just"/>
            <a:r>
              <a:rPr lang="en-US" sz="1600" dirty="0"/>
              <a:t>ERCOT is seeking stakeholder feedback on these proposes changes for the 2022 A/S Methodology.  </a:t>
            </a:r>
          </a:p>
          <a:p>
            <a:endParaRPr lang="en-US" sz="1600"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F8215B45-BE31-4553-BE7C-F08E73CCBE8D}"/>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a:extLst>
              <a:ext uri="{FF2B5EF4-FFF2-40B4-BE49-F238E27FC236}">
                <a16:creationId xmlns:a16="http://schemas.microsoft.com/office/drawing/2014/main" id="{34CC4A1C-11F9-4782-A4F2-0C1C4E4A708A}"/>
              </a:ext>
            </a:extLst>
          </p:cNvPr>
          <p:cNvPicPr>
            <a:picLocks noChangeAspect="1"/>
          </p:cNvPicPr>
          <p:nvPr/>
        </p:nvPicPr>
        <p:blipFill>
          <a:blip r:embed="rId3"/>
          <a:stretch>
            <a:fillRect/>
          </a:stretch>
        </p:blipFill>
        <p:spPr>
          <a:xfrm>
            <a:off x="337961" y="1548221"/>
            <a:ext cx="8468078" cy="3761558"/>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47681C-DEC6-409F-95BE-4C6ED39E0579}"/>
              </a:ext>
            </a:extLst>
          </p:cNvPr>
          <p:cNvSpPr>
            <a:spLocks noGrp="1"/>
          </p:cNvSpPr>
          <p:nvPr>
            <p:ph type="sldNum" sz="quarter" idx="4"/>
          </p:nvPr>
        </p:nvSpPr>
        <p:spPr/>
        <p:txBody>
          <a:bodyPr/>
          <a:lstStyle/>
          <a:p>
            <a:fld id="{1D93BD3E-1E9A-4970-A6F7-E7AC52762E0C}" type="slidenum">
              <a:rPr lang="en-US" smtClean="0"/>
              <a:pPr/>
              <a:t>31</a:t>
            </a:fld>
            <a:endParaRPr lang="en-US" dirty="0"/>
          </a:p>
        </p:txBody>
      </p:sp>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CBFBF-4C2E-4FB4-A6D0-83FDE692D848}"/>
              </a:ext>
            </a:extLst>
          </p:cNvPr>
          <p:cNvSpPr>
            <a:spLocks noGrp="1"/>
          </p:cNvSpPr>
          <p:nvPr>
            <p:ph type="title"/>
          </p:nvPr>
        </p:nvSpPr>
        <p:spPr/>
        <p:txBody>
          <a:bodyPr/>
          <a:lstStyle/>
          <a:p>
            <a:r>
              <a:rPr lang="en-US" dirty="0"/>
              <a:t>Growth in Wind Installed Capacity</a:t>
            </a:r>
          </a:p>
        </p:txBody>
      </p:sp>
      <p:sp>
        <p:nvSpPr>
          <p:cNvPr id="4" name="Slide Number Placeholder 3">
            <a:extLst>
              <a:ext uri="{FF2B5EF4-FFF2-40B4-BE49-F238E27FC236}">
                <a16:creationId xmlns:a16="http://schemas.microsoft.com/office/drawing/2014/main" id="{B12B04E4-F988-4FD0-B1FF-8E3EA9F268A4}"/>
              </a:ext>
            </a:extLst>
          </p:cNvPr>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6" name="Picture 5">
            <a:extLst>
              <a:ext uri="{FF2B5EF4-FFF2-40B4-BE49-F238E27FC236}">
                <a16:creationId xmlns:a16="http://schemas.microsoft.com/office/drawing/2014/main" id="{A2978D60-1EE9-41B6-A4E2-A3F337DBBC6A}"/>
              </a:ext>
            </a:extLst>
          </p:cNvPr>
          <p:cNvPicPr>
            <a:picLocks noChangeAspect="1"/>
          </p:cNvPicPr>
          <p:nvPr/>
        </p:nvPicPr>
        <p:blipFill>
          <a:blip r:embed="rId2"/>
          <a:stretch>
            <a:fillRect/>
          </a:stretch>
        </p:blipFill>
        <p:spPr>
          <a:xfrm>
            <a:off x="849129" y="855406"/>
            <a:ext cx="7445741" cy="5416835"/>
          </a:xfrm>
          <a:prstGeom prst="rect">
            <a:avLst/>
          </a:prstGeom>
        </p:spPr>
      </p:pic>
    </p:spTree>
    <p:extLst>
      <p:ext uri="{BB962C8B-B14F-4D97-AF65-F5344CB8AC3E}">
        <p14:creationId xmlns:p14="http://schemas.microsoft.com/office/powerpoint/2010/main" val="2588076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44473-7AC0-4C6C-BFE1-4F9F9F429D53}"/>
              </a:ext>
            </a:extLst>
          </p:cNvPr>
          <p:cNvSpPr>
            <a:spLocks noGrp="1"/>
          </p:cNvSpPr>
          <p:nvPr>
            <p:ph type="title"/>
          </p:nvPr>
        </p:nvSpPr>
        <p:spPr/>
        <p:txBody>
          <a:bodyPr/>
          <a:lstStyle/>
          <a:p>
            <a:r>
              <a:rPr lang="en-US" dirty="0"/>
              <a:t>Growth in Solar Installed Capacity</a:t>
            </a:r>
          </a:p>
        </p:txBody>
      </p:sp>
      <p:sp>
        <p:nvSpPr>
          <p:cNvPr id="3" name="Content Placeholder 2">
            <a:extLst>
              <a:ext uri="{FF2B5EF4-FFF2-40B4-BE49-F238E27FC236}">
                <a16:creationId xmlns:a16="http://schemas.microsoft.com/office/drawing/2014/main" id="{BA3490BF-F27C-483B-B8AE-BFB9E0CA225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DA9528D-C98C-4D7D-96FD-E361B7BDE819}"/>
              </a:ext>
            </a:extLst>
          </p:cNvPr>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a:extLst>
              <a:ext uri="{FF2B5EF4-FFF2-40B4-BE49-F238E27FC236}">
                <a16:creationId xmlns:a16="http://schemas.microsoft.com/office/drawing/2014/main" id="{A31AE323-9D76-41F5-A410-65592115EB33}"/>
              </a:ext>
            </a:extLst>
          </p:cNvPr>
          <p:cNvPicPr>
            <a:picLocks noChangeAspect="1"/>
          </p:cNvPicPr>
          <p:nvPr/>
        </p:nvPicPr>
        <p:blipFill>
          <a:blip r:embed="rId2"/>
          <a:stretch>
            <a:fillRect/>
          </a:stretch>
        </p:blipFill>
        <p:spPr>
          <a:xfrm>
            <a:off x="888570" y="855406"/>
            <a:ext cx="7443059" cy="5366382"/>
          </a:xfrm>
          <a:prstGeom prst="rect">
            <a:avLst/>
          </a:prstGeom>
        </p:spPr>
      </p:pic>
    </p:spTree>
    <p:extLst>
      <p:ext uri="{BB962C8B-B14F-4D97-AF65-F5344CB8AC3E}">
        <p14:creationId xmlns:p14="http://schemas.microsoft.com/office/powerpoint/2010/main" val="39518070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98ED2-125E-4800-B109-A5F746599820}"/>
              </a:ext>
            </a:extLst>
          </p:cNvPr>
          <p:cNvSpPr>
            <a:spLocks noGrp="1"/>
          </p:cNvSpPr>
          <p:nvPr>
            <p:ph type="title"/>
          </p:nvPr>
        </p:nvSpPr>
        <p:spPr/>
        <p:txBody>
          <a:bodyPr/>
          <a:lstStyle/>
          <a:p>
            <a:r>
              <a:rPr lang="en-US" sz="2800" dirty="0"/>
              <a:t>Regulation Exhaustion &amp; Hourly CPS1 Trend</a:t>
            </a:r>
          </a:p>
        </p:txBody>
      </p:sp>
      <p:sp>
        <p:nvSpPr>
          <p:cNvPr id="12" name="Content Placeholder 11">
            <a:extLst>
              <a:ext uri="{FF2B5EF4-FFF2-40B4-BE49-F238E27FC236}">
                <a16:creationId xmlns:a16="http://schemas.microsoft.com/office/drawing/2014/main" id="{68820313-BB2A-4ABA-AC54-72E567CC9B74}"/>
              </a:ext>
            </a:extLst>
          </p:cNvPr>
          <p:cNvSpPr>
            <a:spLocks noGrp="1"/>
          </p:cNvSpPr>
          <p:nvPr>
            <p:ph idx="1"/>
          </p:nvPr>
        </p:nvSpPr>
        <p:spPr/>
        <p:txBody>
          <a:bodyPr/>
          <a:lstStyle/>
          <a:p>
            <a:r>
              <a:rPr lang="en-US" sz="1600" dirty="0"/>
              <a:t>The heat maps below trend the regulation exhaustion between Jan 2020 and Jul 2021. </a:t>
            </a:r>
          </a:p>
        </p:txBody>
      </p:sp>
      <p:sp>
        <p:nvSpPr>
          <p:cNvPr id="4" name="Slide Number Placeholder 3">
            <a:extLst>
              <a:ext uri="{FF2B5EF4-FFF2-40B4-BE49-F238E27FC236}">
                <a16:creationId xmlns:a16="http://schemas.microsoft.com/office/drawing/2014/main" id="{9E8AA9B1-0792-463C-A018-3FD97A3D8764}"/>
              </a:ext>
            </a:extLst>
          </p:cNvPr>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a:extLst>
              <a:ext uri="{FF2B5EF4-FFF2-40B4-BE49-F238E27FC236}">
                <a16:creationId xmlns:a16="http://schemas.microsoft.com/office/drawing/2014/main" id="{FA561ADD-7C16-40B6-A571-C1DC8AF4FBE7}"/>
              </a:ext>
            </a:extLst>
          </p:cNvPr>
          <p:cNvPicPr>
            <a:picLocks noChangeAspect="1"/>
          </p:cNvPicPr>
          <p:nvPr/>
        </p:nvPicPr>
        <p:blipFill rotWithShape="1">
          <a:blip r:embed="rId2"/>
          <a:srcRect t="4870" r="8353" b="4089"/>
          <a:stretch/>
        </p:blipFill>
        <p:spPr>
          <a:xfrm>
            <a:off x="227019" y="1508604"/>
            <a:ext cx="3717828" cy="2769953"/>
          </a:xfrm>
          <a:prstGeom prst="rect">
            <a:avLst/>
          </a:prstGeom>
        </p:spPr>
      </p:pic>
      <p:sp>
        <p:nvSpPr>
          <p:cNvPr id="10" name="TextBox 9">
            <a:extLst>
              <a:ext uri="{FF2B5EF4-FFF2-40B4-BE49-F238E27FC236}">
                <a16:creationId xmlns:a16="http://schemas.microsoft.com/office/drawing/2014/main" id="{F03C67F3-1A79-4CF9-B6B6-0AA87B9B4437}"/>
              </a:ext>
            </a:extLst>
          </p:cNvPr>
          <p:cNvSpPr txBox="1"/>
          <p:nvPr/>
        </p:nvSpPr>
        <p:spPr>
          <a:xfrm>
            <a:off x="1675403" y="1261309"/>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1" name="TextBox 10">
            <a:extLst>
              <a:ext uri="{FF2B5EF4-FFF2-40B4-BE49-F238E27FC236}">
                <a16:creationId xmlns:a16="http://schemas.microsoft.com/office/drawing/2014/main" id="{92D45331-913D-431F-B5F7-5A4EDD35D0E9}"/>
              </a:ext>
            </a:extLst>
          </p:cNvPr>
          <p:cNvSpPr txBox="1"/>
          <p:nvPr/>
        </p:nvSpPr>
        <p:spPr>
          <a:xfrm>
            <a:off x="6647539" y="1219348"/>
            <a:ext cx="1084089" cy="307777"/>
          </a:xfrm>
          <a:prstGeom prst="rect">
            <a:avLst/>
          </a:prstGeom>
          <a:solidFill>
            <a:schemeClr val="accent1">
              <a:lumMod val="20000"/>
              <a:lumOff val="80000"/>
            </a:schemeClr>
          </a:solidFill>
        </p:spPr>
        <p:txBody>
          <a:bodyPr wrap="square" rtlCol="0">
            <a:spAutoFit/>
          </a:bodyPr>
          <a:lstStyle/>
          <a:p>
            <a:r>
              <a:rPr lang="en-US" sz="1400" b="1" dirty="0"/>
              <a:t>Reg-Down</a:t>
            </a:r>
          </a:p>
        </p:txBody>
      </p:sp>
      <p:pic>
        <p:nvPicPr>
          <p:cNvPr id="6" name="Picture 5">
            <a:extLst>
              <a:ext uri="{FF2B5EF4-FFF2-40B4-BE49-F238E27FC236}">
                <a16:creationId xmlns:a16="http://schemas.microsoft.com/office/drawing/2014/main" id="{CD5DE504-44CE-4269-95A6-6B7D7E733235}"/>
              </a:ext>
            </a:extLst>
          </p:cNvPr>
          <p:cNvPicPr>
            <a:picLocks noChangeAspect="1"/>
          </p:cNvPicPr>
          <p:nvPr/>
        </p:nvPicPr>
        <p:blipFill rotWithShape="1">
          <a:blip r:embed="rId3"/>
          <a:srcRect t="5620" r="8517" b="5401"/>
          <a:stretch/>
        </p:blipFill>
        <p:spPr>
          <a:xfrm>
            <a:off x="5195373" y="1508604"/>
            <a:ext cx="3721608" cy="2714825"/>
          </a:xfrm>
          <a:prstGeom prst="rect">
            <a:avLst/>
          </a:prstGeom>
        </p:spPr>
      </p:pic>
      <p:pic>
        <p:nvPicPr>
          <p:cNvPr id="23" name="Picture 22">
            <a:extLst>
              <a:ext uri="{FF2B5EF4-FFF2-40B4-BE49-F238E27FC236}">
                <a16:creationId xmlns:a16="http://schemas.microsoft.com/office/drawing/2014/main" id="{A300DFD2-D7A5-4768-8F22-274E60047D71}"/>
              </a:ext>
            </a:extLst>
          </p:cNvPr>
          <p:cNvPicPr>
            <a:picLocks noChangeAspect="1"/>
          </p:cNvPicPr>
          <p:nvPr/>
        </p:nvPicPr>
        <p:blipFill rotWithShape="1">
          <a:blip r:embed="rId4"/>
          <a:srcRect t="5081" r="9417" b="5172"/>
          <a:stretch/>
        </p:blipFill>
        <p:spPr>
          <a:xfrm>
            <a:off x="3077276" y="4238684"/>
            <a:ext cx="2989448" cy="2221424"/>
          </a:xfrm>
          <a:prstGeom prst="rect">
            <a:avLst/>
          </a:prstGeom>
        </p:spPr>
      </p:pic>
      <p:sp>
        <p:nvSpPr>
          <p:cNvPr id="24" name="TextBox 23">
            <a:extLst>
              <a:ext uri="{FF2B5EF4-FFF2-40B4-BE49-F238E27FC236}">
                <a16:creationId xmlns:a16="http://schemas.microsoft.com/office/drawing/2014/main" id="{BFEED995-0037-46F7-9667-20F839745FF2}"/>
              </a:ext>
            </a:extLst>
          </p:cNvPr>
          <p:cNvSpPr txBox="1"/>
          <p:nvPr/>
        </p:nvSpPr>
        <p:spPr>
          <a:xfrm>
            <a:off x="1675404" y="5045084"/>
            <a:ext cx="1350112" cy="307777"/>
          </a:xfrm>
          <a:prstGeom prst="rect">
            <a:avLst/>
          </a:prstGeom>
          <a:solidFill>
            <a:schemeClr val="accent1">
              <a:lumMod val="20000"/>
              <a:lumOff val="80000"/>
            </a:schemeClr>
          </a:solidFill>
        </p:spPr>
        <p:txBody>
          <a:bodyPr wrap="square" rtlCol="0">
            <a:spAutoFit/>
          </a:bodyPr>
          <a:lstStyle/>
          <a:p>
            <a:r>
              <a:rPr lang="en-US" sz="1400" b="1" dirty="0"/>
              <a:t>Hourly CPS1</a:t>
            </a:r>
          </a:p>
        </p:txBody>
      </p:sp>
    </p:spTree>
    <p:extLst>
      <p:ext uri="{BB962C8B-B14F-4D97-AF65-F5344CB8AC3E}">
        <p14:creationId xmlns:p14="http://schemas.microsoft.com/office/powerpoint/2010/main" val="12413633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24A5-5FA1-4A7E-AC2D-3B3FD3064C49}"/>
              </a:ext>
            </a:extLst>
          </p:cNvPr>
          <p:cNvSpPr>
            <a:spLocks noGrp="1"/>
          </p:cNvSpPr>
          <p:nvPr>
            <p:ph type="title"/>
          </p:nvPr>
        </p:nvSpPr>
        <p:spPr/>
        <p:txBody>
          <a:bodyPr/>
          <a:lstStyle/>
          <a:p>
            <a:r>
              <a:rPr lang="en-US" dirty="0"/>
              <a:t>5 min Net Load Up Ramp Trends</a:t>
            </a:r>
          </a:p>
        </p:txBody>
      </p:sp>
      <p:sp>
        <p:nvSpPr>
          <p:cNvPr id="3" name="Content Placeholder 2">
            <a:extLst>
              <a:ext uri="{FF2B5EF4-FFF2-40B4-BE49-F238E27FC236}">
                <a16:creationId xmlns:a16="http://schemas.microsoft.com/office/drawing/2014/main" id="{C6575A63-380A-4B7B-A7ED-095C108AA32B}"/>
              </a:ext>
            </a:extLst>
          </p:cNvPr>
          <p:cNvSpPr>
            <a:spLocks noGrp="1"/>
          </p:cNvSpPr>
          <p:nvPr>
            <p:ph idx="1"/>
          </p:nvPr>
        </p:nvSpPr>
        <p:spPr/>
        <p:txBody>
          <a:bodyPr/>
          <a:lstStyle/>
          <a:p>
            <a:r>
              <a:rPr lang="en-US" sz="1600" dirty="0"/>
              <a:t>The heat maps below show a comparison of the median 5-min net load up ramp between 2020 and 2021.</a:t>
            </a:r>
          </a:p>
          <a:p>
            <a:pPr lvl="1"/>
            <a:r>
              <a:rPr lang="en-US" sz="1600" dirty="0"/>
              <a:t>The most prominent increase in the 5-min net load up ramps are during the day-time. These increases are driven by factors other than solar ramps.</a:t>
            </a:r>
          </a:p>
        </p:txBody>
      </p:sp>
      <p:sp>
        <p:nvSpPr>
          <p:cNvPr id="4" name="Slide Number Placeholder 3">
            <a:extLst>
              <a:ext uri="{FF2B5EF4-FFF2-40B4-BE49-F238E27FC236}">
                <a16:creationId xmlns:a16="http://schemas.microsoft.com/office/drawing/2014/main" id="{8F6CA180-1B02-4254-86AB-52AB288B7271}"/>
              </a:ext>
            </a:extLst>
          </p:cNvPr>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a:extLst>
              <a:ext uri="{FF2B5EF4-FFF2-40B4-BE49-F238E27FC236}">
                <a16:creationId xmlns:a16="http://schemas.microsoft.com/office/drawing/2014/main" id="{0F4A8B4E-D7FB-43BE-A3B9-C632B88CE33A}"/>
              </a:ext>
            </a:extLst>
          </p:cNvPr>
          <p:cNvPicPr>
            <a:picLocks noChangeAspect="1"/>
          </p:cNvPicPr>
          <p:nvPr/>
        </p:nvPicPr>
        <p:blipFill>
          <a:blip r:embed="rId2"/>
          <a:stretch>
            <a:fillRect/>
          </a:stretch>
        </p:blipFill>
        <p:spPr>
          <a:xfrm>
            <a:off x="304800" y="2446802"/>
            <a:ext cx="4736924" cy="3473231"/>
          </a:xfrm>
          <a:prstGeom prst="rect">
            <a:avLst/>
          </a:prstGeom>
        </p:spPr>
      </p:pic>
      <p:pic>
        <p:nvPicPr>
          <p:cNvPr id="6" name="Picture 5">
            <a:extLst>
              <a:ext uri="{FF2B5EF4-FFF2-40B4-BE49-F238E27FC236}">
                <a16:creationId xmlns:a16="http://schemas.microsoft.com/office/drawing/2014/main" id="{3704CE33-39EC-47A7-9FAD-758192E59826}"/>
              </a:ext>
            </a:extLst>
          </p:cNvPr>
          <p:cNvPicPr>
            <a:picLocks noChangeAspect="1"/>
          </p:cNvPicPr>
          <p:nvPr/>
        </p:nvPicPr>
        <p:blipFill>
          <a:blip r:embed="rId3"/>
          <a:stretch>
            <a:fillRect/>
          </a:stretch>
        </p:blipFill>
        <p:spPr>
          <a:xfrm>
            <a:off x="4618973" y="2446801"/>
            <a:ext cx="4525027" cy="3473231"/>
          </a:xfrm>
          <a:prstGeom prst="rect">
            <a:avLst/>
          </a:prstGeom>
        </p:spPr>
      </p:pic>
    </p:spTree>
    <p:extLst>
      <p:ext uri="{BB962C8B-B14F-4D97-AF65-F5344CB8AC3E}">
        <p14:creationId xmlns:p14="http://schemas.microsoft.com/office/powerpoint/2010/main" val="17757155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24A5-5FA1-4A7E-AC2D-3B3FD3064C49}"/>
              </a:ext>
            </a:extLst>
          </p:cNvPr>
          <p:cNvSpPr>
            <a:spLocks noGrp="1"/>
          </p:cNvSpPr>
          <p:nvPr>
            <p:ph type="title"/>
          </p:nvPr>
        </p:nvSpPr>
        <p:spPr/>
        <p:txBody>
          <a:bodyPr/>
          <a:lstStyle/>
          <a:p>
            <a:r>
              <a:rPr lang="en-US" dirty="0"/>
              <a:t>5 min Solar Ramp Trends</a:t>
            </a:r>
          </a:p>
        </p:txBody>
      </p:sp>
      <p:sp>
        <p:nvSpPr>
          <p:cNvPr id="3" name="Content Placeholder 2">
            <a:extLst>
              <a:ext uri="{FF2B5EF4-FFF2-40B4-BE49-F238E27FC236}">
                <a16:creationId xmlns:a16="http://schemas.microsoft.com/office/drawing/2014/main" id="{C6575A63-380A-4B7B-A7ED-095C108AA32B}"/>
              </a:ext>
            </a:extLst>
          </p:cNvPr>
          <p:cNvSpPr>
            <a:spLocks noGrp="1"/>
          </p:cNvSpPr>
          <p:nvPr>
            <p:ph idx="1"/>
          </p:nvPr>
        </p:nvSpPr>
        <p:spPr>
          <a:xfrm>
            <a:off x="304801" y="855406"/>
            <a:ext cx="2933334" cy="5064627"/>
          </a:xfrm>
        </p:spPr>
        <p:txBody>
          <a:bodyPr/>
          <a:lstStyle/>
          <a:p>
            <a:r>
              <a:rPr lang="en-US" sz="1600" dirty="0"/>
              <a:t>The heat maps show a comparison of the median 5-min solar ramp between 2020 and 2021.</a:t>
            </a:r>
          </a:p>
          <a:p>
            <a:pPr lvl="1" algn="just"/>
            <a:r>
              <a:rPr lang="en-US" sz="1400" dirty="0"/>
              <a:t>While there is a visible increase in the up &amp; down ramps during the sunrise and sunset hours, these do not correlate with the largest net-load ramp periods in 2021.</a:t>
            </a:r>
          </a:p>
          <a:p>
            <a:endParaRPr lang="en-US" sz="1600" dirty="0"/>
          </a:p>
          <a:p>
            <a:endParaRPr lang="en-US" dirty="0"/>
          </a:p>
        </p:txBody>
      </p:sp>
      <p:sp>
        <p:nvSpPr>
          <p:cNvPr id="4" name="Slide Number Placeholder 3">
            <a:extLst>
              <a:ext uri="{FF2B5EF4-FFF2-40B4-BE49-F238E27FC236}">
                <a16:creationId xmlns:a16="http://schemas.microsoft.com/office/drawing/2014/main" id="{8F6CA180-1B02-4254-86AB-52AB288B7271}"/>
              </a:ext>
            </a:extLst>
          </p:cNvPr>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a:extLst>
              <a:ext uri="{FF2B5EF4-FFF2-40B4-BE49-F238E27FC236}">
                <a16:creationId xmlns:a16="http://schemas.microsoft.com/office/drawing/2014/main" id="{12777B92-5918-4D87-9058-DD80FB074C7A}"/>
              </a:ext>
            </a:extLst>
          </p:cNvPr>
          <p:cNvPicPr>
            <a:picLocks noChangeAspect="1"/>
          </p:cNvPicPr>
          <p:nvPr/>
        </p:nvPicPr>
        <p:blipFill rotWithShape="1">
          <a:blip r:embed="rId3"/>
          <a:srcRect l="4296" t="2189" r="8076" b="4814"/>
          <a:stretch/>
        </p:blipFill>
        <p:spPr>
          <a:xfrm>
            <a:off x="3254988" y="762000"/>
            <a:ext cx="2938163" cy="2448469"/>
          </a:xfrm>
          <a:prstGeom prst="rect">
            <a:avLst/>
          </a:prstGeom>
        </p:spPr>
      </p:pic>
      <p:pic>
        <p:nvPicPr>
          <p:cNvPr id="6" name="Picture 5">
            <a:extLst>
              <a:ext uri="{FF2B5EF4-FFF2-40B4-BE49-F238E27FC236}">
                <a16:creationId xmlns:a16="http://schemas.microsoft.com/office/drawing/2014/main" id="{375D3F1C-1502-4031-947D-32BCEE4D73AE}"/>
              </a:ext>
            </a:extLst>
          </p:cNvPr>
          <p:cNvPicPr>
            <a:picLocks noChangeAspect="1"/>
          </p:cNvPicPr>
          <p:nvPr/>
        </p:nvPicPr>
        <p:blipFill rotWithShape="1">
          <a:blip r:embed="rId4"/>
          <a:srcRect l="5689" t="2213" r="8151" b="4570"/>
          <a:stretch/>
        </p:blipFill>
        <p:spPr>
          <a:xfrm>
            <a:off x="6205837" y="762000"/>
            <a:ext cx="2938163" cy="2384108"/>
          </a:xfrm>
          <a:prstGeom prst="rect">
            <a:avLst/>
          </a:prstGeom>
        </p:spPr>
      </p:pic>
      <p:pic>
        <p:nvPicPr>
          <p:cNvPr id="3074" name="Picture 1">
            <a:extLst>
              <a:ext uri="{FF2B5EF4-FFF2-40B4-BE49-F238E27FC236}">
                <a16:creationId xmlns:a16="http://schemas.microsoft.com/office/drawing/2014/main" id="{BE9D07BC-047D-4BF9-9728-ACB272B9F9D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5625"/>
          <a:stretch/>
        </p:blipFill>
        <p:spPr bwMode="auto">
          <a:xfrm>
            <a:off x="6061765" y="3210469"/>
            <a:ext cx="3082235" cy="2448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2">
            <a:extLst>
              <a:ext uri="{FF2B5EF4-FFF2-40B4-BE49-F238E27FC236}">
                <a16:creationId xmlns:a16="http://schemas.microsoft.com/office/drawing/2014/main" id="{1753E715-1DBA-4513-9435-15A569AF5B2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649" r="6806" b="4690"/>
          <a:stretch/>
        </p:blipFill>
        <p:spPr bwMode="auto">
          <a:xfrm>
            <a:off x="3254988" y="3210469"/>
            <a:ext cx="2951055" cy="240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92590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98ED2-125E-4800-B109-A5F746599820}"/>
              </a:ext>
            </a:extLst>
          </p:cNvPr>
          <p:cNvSpPr>
            <a:spLocks noGrp="1"/>
          </p:cNvSpPr>
          <p:nvPr>
            <p:ph type="title"/>
          </p:nvPr>
        </p:nvSpPr>
        <p:spPr/>
        <p:txBody>
          <a:bodyPr/>
          <a:lstStyle/>
          <a:p>
            <a:r>
              <a:rPr lang="en-US" sz="2400" dirty="0"/>
              <a:t>Regulation Exhaustion – Evening Hours June/July 2021</a:t>
            </a:r>
          </a:p>
        </p:txBody>
      </p:sp>
      <p:sp>
        <p:nvSpPr>
          <p:cNvPr id="12" name="Content Placeholder 11">
            <a:extLst>
              <a:ext uri="{FF2B5EF4-FFF2-40B4-BE49-F238E27FC236}">
                <a16:creationId xmlns:a16="http://schemas.microsoft.com/office/drawing/2014/main" id="{68820313-BB2A-4ABA-AC54-72E567CC9B74}"/>
              </a:ext>
            </a:extLst>
          </p:cNvPr>
          <p:cNvSpPr>
            <a:spLocks noGrp="1"/>
          </p:cNvSpPr>
          <p:nvPr>
            <p:ph idx="1"/>
          </p:nvPr>
        </p:nvSpPr>
        <p:spPr/>
        <p:txBody>
          <a:bodyPr/>
          <a:lstStyle/>
          <a:p>
            <a:r>
              <a:rPr lang="en-US" sz="1600" dirty="0"/>
              <a:t>ERCOT analyzed the net load data from HE18 through HE21 in June and July wherein there were relatively more 5-min intervals when Regulation Up was exhausted. A few things to note are, </a:t>
            </a:r>
          </a:p>
          <a:p>
            <a:pPr lvl="1"/>
            <a:r>
              <a:rPr lang="en-US" sz="1400" dirty="0"/>
              <a:t>SCR811 was implemented on June 1, 2021. Following this ERCOT began accounting for forecasted solar ramps in Generation to be Dispatched (GTBD). </a:t>
            </a:r>
          </a:p>
          <a:p>
            <a:pPr lvl="2"/>
            <a:r>
              <a:rPr lang="en-US" sz="1200" dirty="0"/>
              <a:t>The solar component in GTBD during this time was capped at 20 MW/min.</a:t>
            </a:r>
          </a:p>
          <a:p>
            <a:pPr lvl="1"/>
            <a:r>
              <a:rPr lang="en-US" sz="1400" dirty="0"/>
              <a:t>The largest solar down ramp during these hours were between 70 and 80 MW/min. The median solar down ramp in the same time frame varied between 20 and 40 MW/min.</a:t>
            </a:r>
          </a:p>
          <a:p>
            <a:pPr lvl="1"/>
            <a:r>
              <a:rPr lang="en-US" sz="1400" dirty="0"/>
              <a:t>As a result, there were intervals wherein actual solar ramps far exceeded the forecasted solar ramp included in GTBD. In these intervals Regulation Up was deployed to maintain frequency.</a:t>
            </a:r>
          </a:p>
          <a:p>
            <a:pPr lvl="1"/>
            <a:r>
              <a:rPr lang="en-US" sz="1400" dirty="0"/>
              <a:t>On September 2, 2021, the cap for solar forecast in GTBD was raised to 30 MW/min. </a:t>
            </a:r>
          </a:p>
        </p:txBody>
      </p:sp>
      <p:sp>
        <p:nvSpPr>
          <p:cNvPr id="4" name="Slide Number Placeholder 3">
            <a:extLst>
              <a:ext uri="{FF2B5EF4-FFF2-40B4-BE49-F238E27FC236}">
                <a16:creationId xmlns:a16="http://schemas.microsoft.com/office/drawing/2014/main" id="{9E8AA9B1-0792-463C-A018-3FD97A3D8764}"/>
              </a:ext>
            </a:extLst>
          </p:cNvPr>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13" name="Picture 12">
            <a:extLst>
              <a:ext uri="{FF2B5EF4-FFF2-40B4-BE49-F238E27FC236}">
                <a16:creationId xmlns:a16="http://schemas.microsoft.com/office/drawing/2014/main" id="{46F1CB72-5A9F-43A4-9688-9B3B6F348B0D}"/>
              </a:ext>
            </a:extLst>
          </p:cNvPr>
          <p:cNvPicPr>
            <a:picLocks noChangeAspect="1"/>
          </p:cNvPicPr>
          <p:nvPr/>
        </p:nvPicPr>
        <p:blipFill rotWithShape="1">
          <a:blip r:embed="rId3"/>
          <a:srcRect t="9565"/>
          <a:stretch/>
        </p:blipFill>
        <p:spPr>
          <a:xfrm>
            <a:off x="891703" y="3780513"/>
            <a:ext cx="7436793" cy="2546537"/>
          </a:xfrm>
          <a:prstGeom prst="rect">
            <a:avLst/>
          </a:prstGeom>
          <a:solidFill>
            <a:schemeClr val="bg1"/>
          </a:solidFill>
        </p:spPr>
      </p:pic>
    </p:spTree>
    <p:extLst>
      <p:ext uri="{BB962C8B-B14F-4D97-AF65-F5344CB8AC3E}">
        <p14:creationId xmlns:p14="http://schemas.microsoft.com/office/powerpoint/2010/main" val="32301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lvl="1" algn="just"/>
            <a:r>
              <a:rPr lang="en-US" sz="1600" dirty="0"/>
              <a:t>ERCOT will continue to monitor the intra-hour net load ramps and will tune ERCOT’s Generation Applications in EMS as necessary to meet established frequency control related performance criteria.</a:t>
            </a:r>
          </a:p>
          <a:p>
            <a:pPr algn="just"/>
            <a:endParaRPr lang="en-US" dirty="0"/>
          </a:p>
          <a:p>
            <a:pPr algn="just"/>
            <a:r>
              <a:rPr lang="en-US" sz="1600" dirty="0"/>
              <a:t>The preliminary Regulation quantities for January 2022 through September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BE16E-E96D-4C8A-A9BF-870CF82CC29F}"/>
              </a:ext>
            </a:extLst>
          </p:cNvPr>
          <p:cNvSpPr>
            <a:spLocks noGrp="1"/>
          </p:cNvSpPr>
          <p:nvPr>
            <p:ph type="title"/>
          </p:nvPr>
        </p:nvSpPr>
        <p:spPr/>
        <p:txBody>
          <a:bodyPr/>
          <a:lstStyle/>
          <a:p>
            <a:r>
              <a:rPr lang="en-US" dirty="0"/>
              <a:t>Projected Increase in IRR Capacity</a:t>
            </a:r>
          </a:p>
        </p:txBody>
      </p:sp>
      <p:sp>
        <p:nvSpPr>
          <p:cNvPr id="4" name="Slide Number Placeholder 3">
            <a:extLst>
              <a:ext uri="{FF2B5EF4-FFF2-40B4-BE49-F238E27FC236}">
                <a16:creationId xmlns:a16="http://schemas.microsoft.com/office/drawing/2014/main" id="{010834F7-5F00-4D81-BC5F-C9D25B71C824}"/>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6" name="Picture 5">
            <a:extLst>
              <a:ext uri="{FF2B5EF4-FFF2-40B4-BE49-F238E27FC236}">
                <a16:creationId xmlns:a16="http://schemas.microsoft.com/office/drawing/2014/main" id="{E67024DA-66BE-4A04-8AD9-75663E243D5E}"/>
              </a:ext>
            </a:extLst>
          </p:cNvPr>
          <p:cNvPicPr>
            <a:picLocks noChangeAspect="1"/>
          </p:cNvPicPr>
          <p:nvPr/>
        </p:nvPicPr>
        <p:blipFill>
          <a:blip r:embed="rId2"/>
          <a:stretch>
            <a:fillRect/>
          </a:stretch>
        </p:blipFill>
        <p:spPr>
          <a:xfrm>
            <a:off x="507603" y="1294228"/>
            <a:ext cx="8101129" cy="3770141"/>
          </a:xfrm>
          <a:prstGeom prst="rect">
            <a:avLst/>
          </a:prstGeom>
        </p:spPr>
      </p:pic>
    </p:spTree>
    <p:extLst>
      <p:ext uri="{BB962C8B-B14F-4D97-AF65-F5344CB8AC3E}">
        <p14:creationId xmlns:p14="http://schemas.microsoft.com/office/powerpoint/2010/main" val="2195241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 Adjustment Tables - 2022</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37B454A1-8ECD-44F3-8F95-100D13D2E8E9}"/>
              </a:ext>
            </a:extLst>
          </p:cNvPr>
          <p:cNvPicPr>
            <a:picLocks noChangeAspect="1"/>
          </p:cNvPicPr>
          <p:nvPr/>
        </p:nvPicPr>
        <p:blipFill>
          <a:blip r:embed="rId3"/>
          <a:stretch>
            <a:fillRect/>
          </a:stretch>
        </p:blipFill>
        <p:spPr>
          <a:xfrm>
            <a:off x="599120" y="1309991"/>
            <a:ext cx="7934434" cy="2554197"/>
          </a:xfrm>
          <a:prstGeom prst="rect">
            <a:avLst/>
          </a:prstGeom>
        </p:spPr>
      </p:pic>
      <p:pic>
        <p:nvPicPr>
          <p:cNvPr id="7" name="Picture 6">
            <a:extLst>
              <a:ext uri="{FF2B5EF4-FFF2-40B4-BE49-F238E27FC236}">
                <a16:creationId xmlns:a16="http://schemas.microsoft.com/office/drawing/2014/main" id="{B5731240-1A5A-454A-A34D-6101AF185CF1}"/>
              </a:ext>
            </a:extLst>
          </p:cNvPr>
          <p:cNvPicPr>
            <a:picLocks noChangeAspect="1"/>
          </p:cNvPicPr>
          <p:nvPr/>
        </p:nvPicPr>
        <p:blipFill>
          <a:blip r:embed="rId4"/>
          <a:stretch>
            <a:fillRect/>
          </a:stretch>
        </p:blipFill>
        <p:spPr>
          <a:xfrm>
            <a:off x="604783" y="3864188"/>
            <a:ext cx="7928771" cy="2554197"/>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- 2022</a:t>
            </a:r>
          </a:p>
        </p:txBody>
      </p:sp>
      <p:sp>
        <p:nvSpPr>
          <p:cNvPr id="3" name="Content Placeholder 2"/>
          <p:cNvSpPr>
            <a:spLocks noGrp="1"/>
          </p:cNvSpPr>
          <p:nvPr>
            <p:ph idx="1"/>
          </p:nvPr>
        </p:nvSpPr>
        <p:spPr/>
        <p:txBody>
          <a:bodyPr/>
          <a:lstStyle/>
          <a:p>
            <a:r>
              <a:rPr lang="en-US" sz="1400" dirty="0"/>
              <a:t>Solar Adjustment Tables track incremental MWs of Regulation needed to account for additional variability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a:extLst>
              <a:ext uri="{FF2B5EF4-FFF2-40B4-BE49-F238E27FC236}">
                <a16:creationId xmlns:a16="http://schemas.microsoft.com/office/drawing/2014/main" id="{9C1D7B9E-EB9E-4928-A051-75CD47300846}"/>
              </a:ext>
            </a:extLst>
          </p:cNvPr>
          <p:cNvPicPr>
            <a:picLocks noChangeAspect="1"/>
          </p:cNvPicPr>
          <p:nvPr/>
        </p:nvPicPr>
        <p:blipFill>
          <a:blip r:embed="rId3"/>
          <a:stretch>
            <a:fillRect/>
          </a:stretch>
        </p:blipFill>
        <p:spPr>
          <a:xfrm>
            <a:off x="603504" y="1307592"/>
            <a:ext cx="8216545" cy="2551176"/>
          </a:xfrm>
          <a:prstGeom prst="rect">
            <a:avLst/>
          </a:prstGeom>
        </p:spPr>
      </p:pic>
      <p:pic>
        <p:nvPicPr>
          <p:cNvPr id="8" name="Picture 7">
            <a:extLst>
              <a:ext uri="{FF2B5EF4-FFF2-40B4-BE49-F238E27FC236}">
                <a16:creationId xmlns:a16="http://schemas.microsoft.com/office/drawing/2014/main" id="{750FA217-D6C7-4782-AFC0-75A79883FA3A}"/>
              </a:ext>
            </a:extLst>
          </p:cNvPr>
          <p:cNvPicPr>
            <a:picLocks noChangeAspect="1"/>
          </p:cNvPicPr>
          <p:nvPr/>
        </p:nvPicPr>
        <p:blipFill>
          <a:blip r:embed="rId4"/>
          <a:stretch>
            <a:fillRect/>
          </a:stretch>
        </p:blipFill>
        <p:spPr>
          <a:xfrm>
            <a:off x="603504" y="3867912"/>
            <a:ext cx="8173104" cy="2551176"/>
          </a:xfrm>
          <a:prstGeom prst="rect">
            <a:avLst/>
          </a:prstGeom>
        </p:spPr>
      </p:pic>
    </p:spTree>
    <p:extLst>
      <p:ext uri="{BB962C8B-B14F-4D97-AF65-F5344CB8AC3E}">
        <p14:creationId xmlns:p14="http://schemas.microsoft.com/office/powerpoint/2010/main" val="2294522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37B67A-3FC5-40AE-AC36-AE1DCF66326F}"/>
              </a:ext>
            </a:extLst>
          </p:cNvPr>
          <p:cNvSpPr>
            <a:spLocks noGrp="1"/>
          </p:cNvSpPr>
          <p:nvPr>
            <p:ph idx="1"/>
          </p:nvPr>
        </p:nvSpPr>
        <p:spPr/>
        <p:txBody>
          <a:bodyPr/>
          <a:lstStyle/>
          <a:p>
            <a:r>
              <a:rPr lang="en-US" sz="1400" dirty="0"/>
              <a:t>With the implementation of SCR811, the solar adjustment tables track the incremental MWs of Regulation needed to account for the “remaining variability” that is unable to be covered by the predictable nature of solar alone. As a result, the largest impact of the solar adjustment is during periods wherein solar irradiance is highly variable.</a:t>
            </a:r>
          </a:p>
        </p:txBody>
      </p:sp>
      <p:sp>
        <p:nvSpPr>
          <p:cNvPr id="2" name="Title 1">
            <a:extLst>
              <a:ext uri="{FF2B5EF4-FFF2-40B4-BE49-F238E27FC236}">
                <a16:creationId xmlns:a16="http://schemas.microsoft.com/office/drawing/2014/main" id="{FE6A1137-7433-412A-92CF-8460327DD9B3}"/>
              </a:ext>
            </a:extLst>
          </p:cNvPr>
          <p:cNvSpPr>
            <a:spLocks noGrp="1"/>
          </p:cNvSpPr>
          <p:nvPr>
            <p:ph type="title"/>
          </p:nvPr>
        </p:nvSpPr>
        <p:spPr/>
        <p:txBody>
          <a:bodyPr/>
          <a:lstStyle/>
          <a:p>
            <a:r>
              <a:rPr lang="en-US" dirty="0"/>
              <a:t>Solar Adjustment Tables – 2022</a:t>
            </a:r>
          </a:p>
        </p:txBody>
      </p:sp>
      <p:sp>
        <p:nvSpPr>
          <p:cNvPr id="4" name="Slide Number Placeholder 3">
            <a:extLst>
              <a:ext uri="{FF2B5EF4-FFF2-40B4-BE49-F238E27FC236}">
                <a16:creationId xmlns:a16="http://schemas.microsoft.com/office/drawing/2014/main" id="{2CF05540-A6EA-4343-A88E-F58F40510FEB}"/>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9" name="TextBox 8">
            <a:extLst>
              <a:ext uri="{FF2B5EF4-FFF2-40B4-BE49-F238E27FC236}">
                <a16:creationId xmlns:a16="http://schemas.microsoft.com/office/drawing/2014/main" id="{BA7D8D97-E222-49E6-93D2-A85053DFC201}"/>
              </a:ext>
            </a:extLst>
          </p:cNvPr>
          <p:cNvSpPr txBox="1"/>
          <p:nvPr/>
        </p:nvSpPr>
        <p:spPr>
          <a:xfrm>
            <a:off x="2046922" y="1867954"/>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3" name="TextBox 12">
            <a:extLst>
              <a:ext uri="{FF2B5EF4-FFF2-40B4-BE49-F238E27FC236}">
                <a16:creationId xmlns:a16="http://schemas.microsoft.com/office/drawing/2014/main" id="{419FC12A-D3B0-4FAA-8437-81E8351708DC}"/>
              </a:ext>
            </a:extLst>
          </p:cNvPr>
          <p:cNvSpPr txBox="1"/>
          <p:nvPr/>
        </p:nvSpPr>
        <p:spPr>
          <a:xfrm>
            <a:off x="6420413" y="1867955"/>
            <a:ext cx="1069524" cy="307777"/>
          </a:xfrm>
          <a:prstGeom prst="rect">
            <a:avLst/>
          </a:prstGeom>
          <a:solidFill>
            <a:schemeClr val="accent1">
              <a:lumMod val="20000"/>
              <a:lumOff val="80000"/>
            </a:schemeClr>
          </a:solidFill>
        </p:spPr>
        <p:txBody>
          <a:bodyPr wrap="none" rtlCol="0">
            <a:spAutoFit/>
          </a:bodyPr>
          <a:lstStyle/>
          <a:p>
            <a:r>
              <a:rPr lang="en-US" sz="1400" b="1" dirty="0"/>
              <a:t>Reg-Down</a:t>
            </a:r>
          </a:p>
        </p:txBody>
      </p:sp>
      <p:pic>
        <p:nvPicPr>
          <p:cNvPr id="1026" name="Picture 1">
            <a:extLst>
              <a:ext uri="{FF2B5EF4-FFF2-40B4-BE49-F238E27FC236}">
                <a16:creationId xmlns:a16="http://schemas.microsoft.com/office/drawing/2014/main" id="{E07DA547-DD22-441C-92FB-87F7DE152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75731"/>
            <a:ext cx="4572000" cy="342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A479436-9F57-4EC2-894F-BBE447BB8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024" y="2133840"/>
            <a:ext cx="4496301" cy="337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99249216-187F-448D-9797-63BD77E3D0D4}"/>
              </a:ext>
            </a:extLst>
          </p:cNvPr>
          <p:cNvSpPr/>
          <p:nvPr/>
        </p:nvSpPr>
        <p:spPr>
          <a:xfrm>
            <a:off x="1067236" y="5372537"/>
            <a:ext cx="3275663" cy="830997"/>
          </a:xfrm>
          <a:prstGeom prst="rect">
            <a:avLst/>
          </a:prstGeom>
        </p:spPr>
        <p:txBody>
          <a:bodyPr wrap="square">
            <a:spAutoFit/>
          </a:bodyPr>
          <a:lstStyle/>
          <a:p>
            <a:pPr algn="just"/>
            <a:r>
              <a:rPr lang="en-US" sz="1600" dirty="0">
                <a:solidFill>
                  <a:schemeClr val="tx2"/>
                </a:solidFill>
              </a:rPr>
              <a:t>Max: 20 MW</a:t>
            </a:r>
          </a:p>
          <a:p>
            <a:pPr algn="just"/>
            <a:r>
              <a:rPr lang="en-US" sz="1600" dirty="0">
                <a:solidFill>
                  <a:schemeClr val="tx2"/>
                </a:solidFill>
              </a:rPr>
              <a:t>Mean: 4 MW</a:t>
            </a:r>
          </a:p>
          <a:p>
            <a:pPr algn="just"/>
            <a:r>
              <a:rPr lang="en-US" sz="1600" dirty="0">
                <a:solidFill>
                  <a:schemeClr val="tx2"/>
                </a:solidFill>
              </a:rPr>
              <a:t>Mean (Day Time hours): 6.7 MW </a:t>
            </a:r>
          </a:p>
        </p:txBody>
      </p:sp>
      <p:sp>
        <p:nvSpPr>
          <p:cNvPr id="17" name="Rectangle 16">
            <a:extLst>
              <a:ext uri="{FF2B5EF4-FFF2-40B4-BE49-F238E27FC236}">
                <a16:creationId xmlns:a16="http://schemas.microsoft.com/office/drawing/2014/main" id="{CE538C53-319A-4817-BAD7-715273999EB3}"/>
              </a:ext>
            </a:extLst>
          </p:cNvPr>
          <p:cNvSpPr/>
          <p:nvPr/>
        </p:nvSpPr>
        <p:spPr>
          <a:xfrm>
            <a:off x="5317342" y="5381424"/>
            <a:ext cx="3275663" cy="830997"/>
          </a:xfrm>
          <a:prstGeom prst="rect">
            <a:avLst/>
          </a:prstGeom>
        </p:spPr>
        <p:txBody>
          <a:bodyPr wrap="square">
            <a:spAutoFit/>
          </a:bodyPr>
          <a:lstStyle/>
          <a:p>
            <a:pPr algn="just"/>
            <a:r>
              <a:rPr lang="en-US" sz="1600" dirty="0">
                <a:solidFill>
                  <a:schemeClr val="tx2"/>
                </a:solidFill>
              </a:rPr>
              <a:t>Max: 19 MW</a:t>
            </a:r>
          </a:p>
          <a:p>
            <a:pPr algn="just"/>
            <a:r>
              <a:rPr lang="en-US" sz="1600" dirty="0">
                <a:solidFill>
                  <a:schemeClr val="tx2"/>
                </a:solidFill>
              </a:rPr>
              <a:t>Mean: 4 MW</a:t>
            </a:r>
          </a:p>
          <a:p>
            <a:pPr algn="just"/>
            <a:r>
              <a:rPr lang="en-US" sz="1600" dirty="0">
                <a:solidFill>
                  <a:schemeClr val="tx2"/>
                </a:solidFill>
              </a:rPr>
              <a:t>Mean (Day Time hours): 7.1 MW </a:t>
            </a:r>
          </a:p>
        </p:txBody>
      </p:sp>
    </p:spTree>
    <p:extLst>
      <p:ext uri="{BB962C8B-B14F-4D97-AF65-F5344CB8AC3E}">
        <p14:creationId xmlns:p14="http://schemas.microsoft.com/office/powerpoint/2010/main" val="3829066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January</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a:extLst>
              <a:ext uri="{FF2B5EF4-FFF2-40B4-BE49-F238E27FC236}">
                <a16:creationId xmlns:a16="http://schemas.microsoft.com/office/drawing/2014/main" id="{5A4E5A7E-3DD7-48C0-B00B-858C0857E324}"/>
              </a:ext>
            </a:extLst>
          </p:cNvPr>
          <p:cNvPicPr>
            <a:picLocks noChangeAspect="1"/>
          </p:cNvPicPr>
          <p:nvPr/>
        </p:nvPicPr>
        <p:blipFill>
          <a:blip r:embed="rId3"/>
          <a:stretch>
            <a:fillRect/>
          </a:stretch>
        </p:blipFill>
        <p:spPr>
          <a:xfrm>
            <a:off x="180972" y="785280"/>
            <a:ext cx="8858256" cy="2725148"/>
          </a:xfrm>
          <a:prstGeom prst="rect">
            <a:avLst/>
          </a:prstGeom>
        </p:spPr>
      </p:pic>
      <p:pic>
        <p:nvPicPr>
          <p:cNvPr id="8" name="Picture 7">
            <a:extLst>
              <a:ext uri="{FF2B5EF4-FFF2-40B4-BE49-F238E27FC236}">
                <a16:creationId xmlns:a16="http://schemas.microsoft.com/office/drawing/2014/main" id="{23E4237A-043C-4C10-BCA2-DEF036C1AF3F}"/>
              </a:ext>
            </a:extLst>
          </p:cNvPr>
          <p:cNvPicPr>
            <a:picLocks noChangeAspect="1"/>
          </p:cNvPicPr>
          <p:nvPr/>
        </p:nvPicPr>
        <p:blipFill>
          <a:blip r:embed="rId4"/>
          <a:stretch>
            <a:fillRect/>
          </a:stretch>
        </p:blipFill>
        <p:spPr>
          <a:xfrm>
            <a:off x="180972" y="3510428"/>
            <a:ext cx="8858256" cy="2725148"/>
          </a:xfrm>
          <a:prstGeom prst="rect">
            <a:avLst/>
          </a:prstGeom>
        </p:spPr>
      </p:pic>
    </p:spTree>
    <p:extLst>
      <p:ext uri="{BB962C8B-B14F-4D97-AF65-F5344CB8AC3E}">
        <p14:creationId xmlns:p14="http://schemas.microsoft.com/office/powerpoint/2010/main" val="2247213942"/>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39553</TotalTime>
  <Words>2495</Words>
  <Application>Microsoft Office PowerPoint</Application>
  <PresentationFormat>On-screen Show (4:3)</PresentationFormat>
  <Paragraphs>282</Paragraphs>
  <Slides>37</Slides>
  <Notes>24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37</vt:i4>
      </vt:variant>
    </vt:vector>
  </HeadingPairs>
  <TitlesOfParts>
    <vt:vector size="44"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Discussion Scope</vt:lpstr>
      <vt:lpstr>Regulation Service Methodology</vt:lpstr>
      <vt:lpstr>Projected Increase in IRR Capacity</vt:lpstr>
      <vt:lpstr>Wind Adjustment Tables - 2022</vt:lpstr>
      <vt:lpstr>Solar Adjustment Tables - 2022</vt:lpstr>
      <vt:lpstr>Solar Adjustment Tables – 2022</vt:lpstr>
      <vt:lpstr>Regulation January</vt:lpstr>
      <vt:lpstr>Regulation Up March</vt:lpstr>
      <vt:lpstr>Regulation Up June</vt:lpstr>
      <vt:lpstr>Average Regulation Comparison</vt:lpstr>
      <vt:lpstr>Responsive Reserve Service (RRS) Methodology</vt:lpstr>
      <vt:lpstr>Impact of additional RRS on Physical Responsive Capability (PRC)</vt:lpstr>
      <vt:lpstr>RRS January</vt:lpstr>
      <vt:lpstr>RRS May</vt:lpstr>
      <vt:lpstr>RRS July</vt:lpstr>
      <vt:lpstr>Hourly Average RRS Comparison</vt:lpstr>
      <vt:lpstr>Non-Spinning Reserve Service Methodology</vt:lpstr>
      <vt:lpstr>Drivers for the methodology changes</vt:lpstr>
      <vt:lpstr>Adequacy of historic Non-Spin quantities</vt:lpstr>
      <vt:lpstr>Trends in 6HA Net Load Forecast Error</vt:lpstr>
      <vt:lpstr>Intra-Day Forced Outage Rate</vt:lpstr>
      <vt:lpstr>Proposed Intra-Day Forced Outage Table 2022</vt:lpstr>
      <vt:lpstr>Wind Over-Forecast Error Adjustment Table 2022</vt:lpstr>
      <vt:lpstr>Solar Over-Forecast Error Adjustment Table 2022</vt:lpstr>
      <vt:lpstr>Non-Spin January</vt:lpstr>
      <vt:lpstr>Non-Spin May</vt:lpstr>
      <vt:lpstr>Non-Spin June</vt:lpstr>
      <vt:lpstr>Hourly Average Non-Spin Comparison</vt:lpstr>
      <vt:lpstr>PowerPoint Presentation</vt:lpstr>
      <vt:lpstr>Growth in Wind Installed Capacity</vt:lpstr>
      <vt:lpstr>Growth in Solar Installed Capacity</vt:lpstr>
      <vt:lpstr>Regulation Exhaustion &amp; Hourly CPS1 Trend</vt:lpstr>
      <vt:lpstr>5 min Net Load Up Ramp Trends</vt:lpstr>
      <vt:lpstr>5 min Solar Ramp Trends</vt:lpstr>
      <vt:lpstr>Regulation Exhaustion – Evening Hours June/July 2021</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824</cp:revision>
  <cp:lastPrinted>2021-09-22T04:52:41Z</cp:lastPrinted>
  <dcterms:created xsi:type="dcterms:W3CDTF">2016-04-16T13:25:21Z</dcterms:created>
  <dcterms:modified xsi:type="dcterms:W3CDTF">2021-10-12T20:40:58Z</dcterms:modified>
</cp:coreProperties>
</file>