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3" r:id="rId4"/>
    <p:sldId id="281" r:id="rId5"/>
    <p:sldId id="282" r:id="rId6"/>
    <p:sldId id="283" r:id="rId7"/>
    <p:sldId id="284" r:id="rId8"/>
    <p:sldId id="285" r:id="rId9"/>
    <p:sldId id="28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6586" autoAdjust="0"/>
  </p:normalViewPr>
  <p:slideViewPr>
    <p:cSldViewPr snapToGrid="0">
      <p:cViewPr varScale="1">
        <p:scale>
          <a:sx n="109" d="100"/>
          <a:sy n="109" d="100"/>
        </p:scale>
        <p:origin x="57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002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2245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23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181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185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432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342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5477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1048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50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567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D0D46-40A3-4597-A497-A5F10193839D}" type="datetimeFigureOut">
              <a:rPr lang="en-US" smtClean="0"/>
              <a:t>10/1/2021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80FE78-2EBE-4BD9-AA1E-946C24E9D4C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967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Operations Working Group	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94503" y="3611870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Chair- Rickey Floyd</a:t>
            </a:r>
          </a:p>
          <a:p>
            <a:r>
              <a:rPr lang="en-US" dirty="0"/>
              <a:t>Vice-Chair- Shawn McCreary</a:t>
            </a:r>
          </a:p>
          <a:p>
            <a:r>
              <a:rPr lang="en-US" dirty="0"/>
              <a:t>HITE List Sub-Chair – </a:t>
            </a:r>
            <a:r>
              <a:rPr lang="en-US" dirty="0" err="1"/>
              <a:t>Pushkar</a:t>
            </a:r>
            <a:r>
              <a:rPr lang="en-US" dirty="0"/>
              <a:t> </a:t>
            </a:r>
            <a:r>
              <a:rPr lang="en-US" dirty="0" err="1"/>
              <a:t>Chhajed</a:t>
            </a:r>
            <a:endParaRPr lang="en-US" dirty="0"/>
          </a:p>
          <a:p>
            <a:r>
              <a:rPr lang="en-US" dirty="0" smtClean="0"/>
              <a:t>10/07/2021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65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42704"/>
            <a:ext cx="10515600" cy="1325563"/>
          </a:xfrm>
        </p:spPr>
        <p:txBody>
          <a:bodyPr/>
          <a:lstStyle/>
          <a:p>
            <a:r>
              <a:rPr lang="en-US" dirty="0" smtClean="0"/>
              <a:t>NOGRR215 – Limited Use of RAS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70252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Tabled pending new comments from ERCOT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569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NOGRR226 </a:t>
            </a:r>
            <a:r>
              <a:rPr lang="en-US" dirty="0" smtClean="0"/>
              <a:t>- Revision </a:t>
            </a:r>
            <a:r>
              <a:rPr lang="en-US" dirty="0"/>
              <a:t>to 5% Transmission Operator (TO) Load Shedding Relay Set Point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796806"/>
          </a:xfrm>
        </p:spPr>
        <p:txBody>
          <a:bodyPr>
            <a:normAutofit/>
          </a:bodyPr>
          <a:lstStyle/>
          <a:p>
            <a:r>
              <a:rPr lang="en-US" dirty="0" smtClean="0"/>
              <a:t>ERCOT is still </a:t>
            </a:r>
            <a:r>
              <a:rPr lang="en-US" dirty="0" smtClean="0"/>
              <a:t>assessing framework needed before changes to Stage 1 UFLS could be made</a:t>
            </a:r>
          </a:p>
          <a:p>
            <a:r>
              <a:rPr lang="en-US" dirty="0" smtClean="0"/>
              <a:t>Tabled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4832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690688"/>
          </a:xfrm>
        </p:spPr>
        <p:txBody>
          <a:bodyPr>
            <a:normAutofit/>
          </a:bodyPr>
          <a:lstStyle/>
          <a:p>
            <a:r>
              <a:rPr lang="en-US" dirty="0"/>
              <a:t>Emergency Condition list #5 </a:t>
            </a:r>
            <a:r>
              <a:rPr lang="en-US" dirty="0" smtClean="0"/>
              <a:t>NPRR1084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Improvements to Reporting of Resource Outages and Derates. 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having enough personnel to provide the updates in the timeline required in the </a:t>
            </a:r>
            <a:r>
              <a:rPr lang="en-US" dirty="0" smtClean="0"/>
              <a:t>comments filed</a:t>
            </a:r>
          </a:p>
          <a:p>
            <a:pPr lvl="1"/>
            <a:r>
              <a:rPr lang="en-US" dirty="0" smtClean="0"/>
              <a:t>Comments have been submitted and will be reviewed at next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9044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734626"/>
          </a:xfrm>
        </p:spPr>
        <p:txBody>
          <a:bodyPr/>
          <a:lstStyle/>
          <a:p>
            <a:r>
              <a:rPr lang="en-US" dirty="0"/>
              <a:t>Emergency Condition list #6 NPRR1085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73892"/>
            <a:ext cx="10515600" cy="5003071"/>
          </a:xfrm>
        </p:spPr>
        <p:txBody>
          <a:bodyPr/>
          <a:lstStyle/>
          <a:p>
            <a:r>
              <a:rPr lang="en-US" dirty="0"/>
              <a:t>Ensuring Continuous Validity of Physical Responsive Capability (PRC) and Dispatch through Timely Changes to Resource Telemetry and Current Operating Plans (COPs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Concerns raised on </a:t>
            </a:r>
            <a:r>
              <a:rPr lang="en-US" dirty="0"/>
              <a:t>personnel being able to provide accurate information to ERCOT as required in the </a:t>
            </a:r>
            <a:r>
              <a:rPr lang="en-US" dirty="0" smtClean="0"/>
              <a:t>comments </a:t>
            </a:r>
          </a:p>
          <a:p>
            <a:pPr lvl="1"/>
            <a:r>
              <a:rPr lang="en-US" dirty="0" smtClean="0"/>
              <a:t>Concerns </a:t>
            </a:r>
            <a:r>
              <a:rPr lang="en-US" dirty="0"/>
              <a:t>were discussed about keeping COP updated and compliance risk if information was </a:t>
            </a:r>
            <a:r>
              <a:rPr lang="en-US" dirty="0" smtClean="0"/>
              <a:t>wrong</a:t>
            </a:r>
          </a:p>
          <a:p>
            <a:pPr lvl="1"/>
            <a:r>
              <a:rPr lang="en-US" dirty="0" smtClean="0"/>
              <a:t>Recommendations </a:t>
            </a:r>
            <a:r>
              <a:rPr lang="en-US" dirty="0"/>
              <a:t>were reiterated on adding an “ON-HOLD” option when a units is experiencing issues </a:t>
            </a:r>
            <a:r>
              <a:rPr lang="en-US" dirty="0" smtClean="0"/>
              <a:t>for </a:t>
            </a:r>
            <a:r>
              <a:rPr lang="en-US" dirty="0"/>
              <a:t>a long term solution </a:t>
            </a:r>
            <a:r>
              <a:rPr lang="en-US" dirty="0" smtClean="0"/>
              <a:t>and possibly locking </a:t>
            </a:r>
            <a:r>
              <a:rPr lang="en-US" dirty="0"/>
              <a:t>the HSL or using “ONTEST” as a interim </a:t>
            </a:r>
            <a:r>
              <a:rPr lang="en-US" dirty="0" smtClean="0"/>
              <a:t>solution </a:t>
            </a:r>
          </a:p>
          <a:p>
            <a:pPr lvl="1"/>
            <a:r>
              <a:rPr lang="en-US" dirty="0"/>
              <a:t>Comments have been submitted and will be reviewed at next OWG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8503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7991"/>
            <a:ext cx="10515600" cy="635772"/>
          </a:xfrm>
        </p:spPr>
        <p:txBody>
          <a:bodyPr>
            <a:normAutofit fontScale="90000"/>
          </a:bodyPr>
          <a:lstStyle/>
          <a:p>
            <a:r>
              <a:rPr lang="en-US" dirty="0"/>
              <a:t>Emergency Condition list # 122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7442" y="1307915"/>
            <a:ext cx="10917115" cy="4904217"/>
          </a:xfrm>
        </p:spPr>
        <p:txBody>
          <a:bodyPr/>
          <a:lstStyle/>
          <a:p>
            <a:r>
              <a:rPr lang="en-US" dirty="0"/>
              <a:t>Dynamic Load Shed </a:t>
            </a:r>
            <a:r>
              <a:rPr lang="en-US" dirty="0" smtClean="0"/>
              <a:t>Tables</a:t>
            </a:r>
          </a:p>
          <a:p>
            <a:pPr lvl="1"/>
            <a:r>
              <a:rPr lang="en-US" dirty="0" smtClean="0"/>
              <a:t>Senate Bill 3 sets new requirements</a:t>
            </a:r>
            <a:endParaRPr lang="en-US" dirty="0"/>
          </a:p>
          <a:p>
            <a:pPr lvl="1"/>
            <a:r>
              <a:rPr lang="en-US" dirty="0" smtClean="0"/>
              <a:t>No recommendations from OWG </a:t>
            </a:r>
          </a:p>
          <a:p>
            <a:pPr lvl="1"/>
            <a:r>
              <a:rPr lang="en-US" dirty="0" smtClean="0"/>
              <a:t>OWG considers this item complete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89766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7417"/>
            <a:ext cx="10515600" cy="746983"/>
          </a:xfrm>
        </p:spPr>
        <p:txBody>
          <a:bodyPr/>
          <a:lstStyle/>
          <a:p>
            <a:r>
              <a:rPr lang="en-US" dirty="0"/>
              <a:t>Emergency Condition list # 49, </a:t>
            </a:r>
            <a:r>
              <a:rPr lang="en-US" dirty="0" smtClean="0"/>
              <a:t>73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1262"/>
            <a:ext cx="10515600" cy="4875701"/>
          </a:xfrm>
        </p:spPr>
        <p:txBody>
          <a:bodyPr/>
          <a:lstStyle/>
          <a:p>
            <a:r>
              <a:rPr lang="en-US" dirty="0" smtClean="0"/>
              <a:t>49 - Energy </a:t>
            </a:r>
            <a:r>
              <a:rPr lang="en-US" dirty="0"/>
              <a:t>Emergency Alert: Review EEA rules and assess if any changes are warranted.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73 - Should </a:t>
            </a:r>
            <a:r>
              <a:rPr lang="en-US" dirty="0"/>
              <a:t>there be different PRC EEA trigger point &amp; ORDC minimum reserves levels for winter and summer given potential for different events?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No new information to report on these items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97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 list # 86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</a:t>
            </a:r>
            <a:r>
              <a:rPr lang="en-US" dirty="0" smtClean="0"/>
              <a:t>constraint management process: How much generation was curtailed for congestion including GTCs </a:t>
            </a:r>
            <a:r>
              <a:rPr lang="en-US" dirty="0" smtClean="0"/>
              <a:t>during EEA?</a:t>
            </a:r>
          </a:p>
          <a:p>
            <a:pPr lvl="1"/>
            <a:r>
              <a:rPr lang="en-US" dirty="0" smtClean="0"/>
              <a:t>Joint meeting with CMWG concluded that</a:t>
            </a:r>
            <a:r>
              <a:rPr lang="en-US" dirty="0"/>
              <a:t> </a:t>
            </a:r>
            <a:r>
              <a:rPr lang="en-US" dirty="0" smtClean="0"/>
              <a:t>c</a:t>
            </a:r>
            <a:r>
              <a:rPr lang="en-US" dirty="0" smtClean="0"/>
              <a:t>urrent ERCOT procedures provides guidance on </a:t>
            </a:r>
            <a:r>
              <a:rPr lang="en-US" dirty="0" smtClean="0"/>
              <a:t>constraining to a 15 minute rating</a:t>
            </a:r>
            <a:r>
              <a:rPr lang="en-US" dirty="0"/>
              <a:t> </a:t>
            </a:r>
            <a:r>
              <a:rPr lang="en-US" dirty="0" smtClean="0"/>
              <a:t>or a single contingency during an EEA event</a:t>
            </a:r>
            <a:r>
              <a:rPr lang="en-US" dirty="0" smtClean="0"/>
              <a:t> </a:t>
            </a:r>
            <a:endParaRPr lang="en-US" dirty="0" smtClean="0"/>
          </a:p>
          <a:p>
            <a:pPr lvl="1"/>
            <a:r>
              <a:rPr lang="en-US" dirty="0" smtClean="0"/>
              <a:t>NSA Inactive and Active Constraint reports posted on MIS provides the market visibility on constraints impacted.</a:t>
            </a:r>
          </a:p>
          <a:p>
            <a:pPr lvl="1"/>
            <a:r>
              <a:rPr lang="en-US" dirty="0" smtClean="0"/>
              <a:t>Based on discussions at joint meeting, OWG considers this item complete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88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Emergency Condition </a:t>
            </a:r>
            <a:r>
              <a:rPr lang="en-US" dirty="0" smtClean="0"/>
              <a:t>list #128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Instant Messaging during EEA </a:t>
            </a:r>
            <a:r>
              <a:rPr lang="en-US" dirty="0" smtClean="0"/>
              <a:t>Events</a:t>
            </a:r>
          </a:p>
          <a:p>
            <a:pPr lvl="1"/>
            <a:r>
              <a:rPr lang="en-US" dirty="0" smtClean="0"/>
              <a:t>A draft SCR was presented and discussed</a:t>
            </a:r>
          </a:p>
          <a:p>
            <a:pPr lvl="1"/>
            <a:r>
              <a:rPr lang="en-US" dirty="0" smtClean="0"/>
              <a:t>Additional information on requirements are gathered to include in the SCR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2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4413</TotalTime>
  <Words>399</Words>
  <Application>Microsoft Office PowerPoint</Application>
  <PresentationFormat>Widescreen</PresentationFormat>
  <Paragraphs>39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Operations Working Group </vt:lpstr>
      <vt:lpstr>NOGRR215 – Limited Use of RAS</vt:lpstr>
      <vt:lpstr>NOGRR226 - Revision to 5% Transmission Operator (TO) Load Shedding Relay Set Point</vt:lpstr>
      <vt:lpstr>Emergency Condition list #5 NPRR1084</vt:lpstr>
      <vt:lpstr>Emergency Condition list #6 NPRR1085 </vt:lpstr>
      <vt:lpstr>Emergency Condition list # 122 </vt:lpstr>
      <vt:lpstr>Emergency Condition list # 49, 73</vt:lpstr>
      <vt:lpstr>Emergency Condition list # 86</vt:lpstr>
      <vt:lpstr>Emergency Condition list #128</vt:lpstr>
    </vt:vector>
  </TitlesOfParts>
  <Company>Garland Power &amp; Light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Operations Working Group</dc:title>
  <dc:creator>Carter, Matt</dc:creator>
  <cp:lastModifiedBy>Floyd, Rickey</cp:lastModifiedBy>
  <cp:revision>263</cp:revision>
  <dcterms:created xsi:type="dcterms:W3CDTF">2017-05-03T20:12:06Z</dcterms:created>
  <dcterms:modified xsi:type="dcterms:W3CDTF">2021-10-01T11:58:08Z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722B413E-14ED-44AB-BA37-C0F7103B7B0E</vt:lpwstr>
  </property>
  <property fmtid="{D5CDD505-2E9C-101B-9397-08002B2CF9AE}" pid="3" name="ArticulatePath">
    <vt:lpwstr>Presentation1</vt:lpwstr>
  </property>
</Properties>
</file>