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2"/>
  </p:sldMasterIdLst>
  <p:notesMasterIdLst>
    <p:notesMasterId r:id="rId21"/>
  </p:notesMasterIdLst>
  <p:handoutMasterIdLst>
    <p:handoutMasterId r:id="rId22"/>
  </p:handoutMasterIdLst>
  <p:sldIdLst>
    <p:sldId id="256" r:id="rId3"/>
    <p:sldId id="280" r:id="rId4"/>
    <p:sldId id="275" r:id="rId5"/>
    <p:sldId id="272" r:id="rId6"/>
    <p:sldId id="284" r:id="rId7"/>
    <p:sldId id="285" r:id="rId8"/>
    <p:sldId id="286" r:id="rId9"/>
    <p:sldId id="266" r:id="rId10"/>
    <p:sldId id="273" r:id="rId11"/>
    <p:sldId id="268" r:id="rId12"/>
    <p:sldId id="270" r:id="rId13"/>
    <p:sldId id="277" r:id="rId14"/>
    <p:sldId id="278" r:id="rId15"/>
    <p:sldId id="279" r:id="rId16"/>
    <p:sldId id="281" r:id="rId17"/>
    <p:sldId id="283" r:id="rId18"/>
    <p:sldId id="282" r:id="rId19"/>
    <p:sldId id="26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262089" initials="JL" lastIdx="3" clrIdx="0">
    <p:extLst>
      <p:ext uri="{19B8F6BF-5375-455C-9EA6-DF929625EA0E}">
        <p15:presenceInfo xmlns:p15="http://schemas.microsoft.com/office/powerpoint/2012/main" userId="s262089"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6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119" d="100"/>
          <a:sy n="119" d="100"/>
        </p:scale>
        <p:origin x="216"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3F84B3-6C05-4602-A80E-08237388C31A}" type="datetimeFigureOut">
              <a:rPr lang="en-US" smtClean="0"/>
              <a:t>10/5/2021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A27061C-BA8C-4D6E-B3A1-A855B9697969}" type="slidenum">
              <a:rPr lang="en-US" smtClean="0"/>
              <a:t>‹#›</a:t>
            </a:fld>
            <a:endParaRPr lang="en-US"/>
          </a:p>
        </p:txBody>
      </p:sp>
    </p:spTree>
    <p:extLst>
      <p:ext uri="{BB962C8B-B14F-4D97-AF65-F5344CB8AC3E}">
        <p14:creationId xmlns:p14="http://schemas.microsoft.com/office/powerpoint/2010/main" val="4136951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E31619-5A84-49B3-B4EF-87614C02831B}" type="datetimeFigureOut">
              <a:rPr lang="en-US" smtClean="0"/>
              <a:t>10/5/2021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6E1989-66A4-4E32-8312-EA62D464B1FE}" type="slidenum">
              <a:rPr lang="en-US" smtClean="0"/>
              <a:t>‹#›</a:t>
            </a:fld>
            <a:endParaRPr lang="en-US"/>
          </a:p>
        </p:txBody>
      </p:sp>
    </p:spTree>
    <p:extLst>
      <p:ext uri="{BB962C8B-B14F-4D97-AF65-F5344CB8AC3E}">
        <p14:creationId xmlns:p14="http://schemas.microsoft.com/office/powerpoint/2010/main" val="3229865695"/>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1</a:t>
            </a:fld>
            <a:endParaRPr lang="en-US"/>
          </a:p>
        </p:txBody>
      </p:sp>
    </p:spTree>
    <p:extLst>
      <p:ext uri="{BB962C8B-B14F-4D97-AF65-F5344CB8AC3E}">
        <p14:creationId xmlns:p14="http://schemas.microsoft.com/office/powerpoint/2010/main" val="12030324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10</a:t>
            </a:fld>
            <a:endParaRPr lang="en-US"/>
          </a:p>
        </p:txBody>
      </p:sp>
    </p:spTree>
    <p:extLst>
      <p:ext uri="{BB962C8B-B14F-4D97-AF65-F5344CB8AC3E}">
        <p14:creationId xmlns:p14="http://schemas.microsoft.com/office/powerpoint/2010/main" val="14398764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11</a:t>
            </a:fld>
            <a:endParaRPr lang="en-US"/>
          </a:p>
        </p:txBody>
      </p:sp>
    </p:spTree>
    <p:extLst>
      <p:ext uri="{BB962C8B-B14F-4D97-AF65-F5344CB8AC3E}">
        <p14:creationId xmlns:p14="http://schemas.microsoft.com/office/powerpoint/2010/main" val="1850454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12</a:t>
            </a:fld>
            <a:endParaRPr lang="en-US"/>
          </a:p>
        </p:txBody>
      </p:sp>
    </p:spTree>
    <p:extLst>
      <p:ext uri="{BB962C8B-B14F-4D97-AF65-F5344CB8AC3E}">
        <p14:creationId xmlns:p14="http://schemas.microsoft.com/office/powerpoint/2010/main" val="38219387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13</a:t>
            </a:fld>
            <a:endParaRPr lang="en-US"/>
          </a:p>
        </p:txBody>
      </p:sp>
    </p:spTree>
    <p:extLst>
      <p:ext uri="{BB962C8B-B14F-4D97-AF65-F5344CB8AC3E}">
        <p14:creationId xmlns:p14="http://schemas.microsoft.com/office/powerpoint/2010/main" val="24701276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14</a:t>
            </a:fld>
            <a:endParaRPr lang="en-US"/>
          </a:p>
        </p:txBody>
      </p:sp>
    </p:spTree>
    <p:extLst>
      <p:ext uri="{BB962C8B-B14F-4D97-AF65-F5344CB8AC3E}">
        <p14:creationId xmlns:p14="http://schemas.microsoft.com/office/powerpoint/2010/main" val="26964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15</a:t>
            </a:fld>
            <a:endParaRPr lang="en-US"/>
          </a:p>
        </p:txBody>
      </p:sp>
    </p:spTree>
    <p:extLst>
      <p:ext uri="{BB962C8B-B14F-4D97-AF65-F5344CB8AC3E}">
        <p14:creationId xmlns:p14="http://schemas.microsoft.com/office/powerpoint/2010/main" val="28326810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16</a:t>
            </a:fld>
            <a:endParaRPr lang="en-US"/>
          </a:p>
        </p:txBody>
      </p:sp>
    </p:spTree>
    <p:extLst>
      <p:ext uri="{BB962C8B-B14F-4D97-AF65-F5344CB8AC3E}">
        <p14:creationId xmlns:p14="http://schemas.microsoft.com/office/powerpoint/2010/main" val="16054102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17</a:t>
            </a:fld>
            <a:endParaRPr lang="en-US"/>
          </a:p>
        </p:txBody>
      </p:sp>
    </p:spTree>
    <p:extLst>
      <p:ext uri="{BB962C8B-B14F-4D97-AF65-F5344CB8AC3E}">
        <p14:creationId xmlns:p14="http://schemas.microsoft.com/office/powerpoint/2010/main" val="26158153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18</a:t>
            </a:fld>
            <a:endParaRPr lang="en-US"/>
          </a:p>
        </p:txBody>
      </p:sp>
    </p:spTree>
    <p:extLst>
      <p:ext uri="{BB962C8B-B14F-4D97-AF65-F5344CB8AC3E}">
        <p14:creationId xmlns:p14="http://schemas.microsoft.com/office/powerpoint/2010/main" val="1466278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2</a:t>
            </a:fld>
            <a:endParaRPr lang="en-US"/>
          </a:p>
        </p:txBody>
      </p:sp>
    </p:spTree>
    <p:extLst>
      <p:ext uri="{BB962C8B-B14F-4D97-AF65-F5344CB8AC3E}">
        <p14:creationId xmlns:p14="http://schemas.microsoft.com/office/powerpoint/2010/main" val="3396806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3</a:t>
            </a:fld>
            <a:endParaRPr lang="en-US"/>
          </a:p>
        </p:txBody>
      </p:sp>
    </p:spTree>
    <p:extLst>
      <p:ext uri="{BB962C8B-B14F-4D97-AF65-F5344CB8AC3E}">
        <p14:creationId xmlns:p14="http://schemas.microsoft.com/office/powerpoint/2010/main" val="2228383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4</a:t>
            </a:fld>
            <a:endParaRPr lang="en-US"/>
          </a:p>
        </p:txBody>
      </p:sp>
    </p:spTree>
    <p:extLst>
      <p:ext uri="{BB962C8B-B14F-4D97-AF65-F5344CB8AC3E}">
        <p14:creationId xmlns:p14="http://schemas.microsoft.com/office/powerpoint/2010/main" val="2530634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5</a:t>
            </a:fld>
            <a:endParaRPr lang="en-US"/>
          </a:p>
        </p:txBody>
      </p:sp>
    </p:spTree>
    <p:extLst>
      <p:ext uri="{BB962C8B-B14F-4D97-AF65-F5344CB8AC3E}">
        <p14:creationId xmlns:p14="http://schemas.microsoft.com/office/powerpoint/2010/main" val="2721973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6</a:t>
            </a:fld>
            <a:endParaRPr lang="en-US"/>
          </a:p>
        </p:txBody>
      </p:sp>
    </p:spTree>
    <p:extLst>
      <p:ext uri="{BB962C8B-B14F-4D97-AF65-F5344CB8AC3E}">
        <p14:creationId xmlns:p14="http://schemas.microsoft.com/office/powerpoint/2010/main" val="899844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7</a:t>
            </a:fld>
            <a:endParaRPr lang="en-US"/>
          </a:p>
        </p:txBody>
      </p:sp>
    </p:spTree>
    <p:extLst>
      <p:ext uri="{BB962C8B-B14F-4D97-AF65-F5344CB8AC3E}">
        <p14:creationId xmlns:p14="http://schemas.microsoft.com/office/powerpoint/2010/main" val="1673413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8</a:t>
            </a:fld>
            <a:endParaRPr lang="en-US"/>
          </a:p>
        </p:txBody>
      </p:sp>
    </p:spTree>
    <p:extLst>
      <p:ext uri="{BB962C8B-B14F-4D97-AF65-F5344CB8AC3E}">
        <p14:creationId xmlns:p14="http://schemas.microsoft.com/office/powerpoint/2010/main" val="1267375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E1989-66A4-4E32-8312-EA62D464B1FE}" type="slidenum">
              <a:rPr lang="en-US" smtClean="0"/>
              <a:t>9</a:t>
            </a:fld>
            <a:endParaRPr lang="en-US"/>
          </a:p>
        </p:txBody>
      </p:sp>
    </p:spTree>
    <p:extLst>
      <p:ext uri="{BB962C8B-B14F-4D97-AF65-F5344CB8AC3E}">
        <p14:creationId xmlns:p14="http://schemas.microsoft.com/office/powerpoint/2010/main" val="272786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10/5/2021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10/5/2021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10/5/2021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10/5/2021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10/5/2021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10/5/2021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10/5/2021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10/5/2021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1.wmf"/><Relationship Id="rId5" Type="http://schemas.openxmlformats.org/officeDocument/2006/relationships/oleObject" Target="../embeddings/oleObject1.bin"/><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mailto:Usage.Req@centerpointenergy.com"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Approved%20LPGRR068%20-%2016%20New%20AMS%20Load%20Profiles%20Effective%2002_01_2022.docx"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9A902-6496-4967-97AB-057FD0BD079F}"/>
              </a:ext>
            </a:extLst>
          </p:cNvPr>
          <p:cNvSpPr>
            <a:spLocks noGrp="1"/>
          </p:cNvSpPr>
          <p:nvPr>
            <p:ph type="ctrTitle"/>
          </p:nvPr>
        </p:nvSpPr>
        <p:spPr/>
        <p:txBody>
          <a:bodyPr>
            <a:normAutofit/>
          </a:bodyPr>
          <a:lstStyle/>
          <a:p>
            <a:r>
              <a:rPr lang="en-US" dirty="0">
                <a:solidFill>
                  <a:schemeClr val="tx1"/>
                </a:solidFill>
              </a:rPr>
              <a:t>IDR/AMS </a:t>
            </a:r>
            <a:br>
              <a:rPr lang="en-US" dirty="0">
                <a:solidFill>
                  <a:schemeClr val="tx1"/>
                </a:solidFill>
              </a:rPr>
            </a:br>
            <a:r>
              <a:rPr lang="en-US" dirty="0">
                <a:solidFill>
                  <a:schemeClr val="tx1"/>
                </a:solidFill>
              </a:rPr>
              <a:t>Workshop</a:t>
            </a:r>
            <a:br>
              <a:rPr lang="en-US" dirty="0">
                <a:solidFill>
                  <a:schemeClr val="tx1"/>
                </a:solidFill>
              </a:rPr>
            </a:br>
            <a:r>
              <a:rPr lang="en-US" sz="4400" dirty="0">
                <a:solidFill>
                  <a:schemeClr val="tx1"/>
                </a:solidFill>
              </a:rPr>
              <a:t/>
            </a:r>
            <a:br>
              <a:rPr lang="en-US" sz="4400" dirty="0">
                <a:solidFill>
                  <a:schemeClr val="tx1"/>
                </a:solidFill>
              </a:rPr>
            </a:br>
            <a:r>
              <a:rPr lang="en-US" sz="3200" dirty="0">
                <a:solidFill>
                  <a:schemeClr val="tx1"/>
                </a:solidFill>
              </a:rPr>
              <a:t>October 13, 2021</a:t>
            </a:r>
            <a:endParaRPr lang="en-US" dirty="0">
              <a:solidFill>
                <a:schemeClr val="tx1"/>
              </a:solidFill>
            </a:endParaRPr>
          </a:p>
        </p:txBody>
      </p:sp>
      <p:sp>
        <p:nvSpPr>
          <p:cNvPr id="3" name="Subtitle 2">
            <a:extLst>
              <a:ext uri="{FF2B5EF4-FFF2-40B4-BE49-F238E27FC236}">
                <a16:creationId xmlns:a16="http://schemas.microsoft.com/office/drawing/2014/main" id="{F0ED5CCE-D97F-4E17-9884-A4F37F35EB18}"/>
              </a:ext>
            </a:extLst>
          </p:cNvPr>
          <p:cNvSpPr>
            <a:spLocks noGrp="1"/>
          </p:cNvSpPr>
          <p:nvPr>
            <p:ph type="subTitle" idx="1"/>
          </p:nvPr>
        </p:nvSpPr>
        <p:spPr/>
        <p:txBody>
          <a:bodyPr>
            <a:normAutofit/>
          </a:bodyPr>
          <a:lstStyle/>
          <a:p>
            <a:r>
              <a:rPr lang="en-US" dirty="0">
                <a:solidFill>
                  <a:schemeClr val="tx1"/>
                </a:solidFill>
              </a:rPr>
              <a:t>Jim Lee – AEP Texas</a:t>
            </a:r>
          </a:p>
          <a:p>
            <a:r>
              <a:rPr lang="en-US" dirty="0">
                <a:solidFill>
                  <a:schemeClr val="tx1"/>
                </a:solidFill>
              </a:rPr>
              <a:t>Sam Pak – Oncor</a:t>
            </a:r>
          </a:p>
        </p:txBody>
      </p:sp>
    </p:spTree>
    <p:extLst>
      <p:ext uri="{BB962C8B-B14F-4D97-AF65-F5344CB8AC3E}">
        <p14:creationId xmlns:p14="http://schemas.microsoft.com/office/powerpoint/2010/main" val="122193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55443031"/>
              </p:ext>
            </p:extLst>
          </p:nvPr>
        </p:nvGraphicFramePr>
        <p:xfrm>
          <a:off x="284084" y="115411"/>
          <a:ext cx="11562477" cy="6633703"/>
        </p:xfrm>
        <a:graphic>
          <a:graphicData uri="http://schemas.openxmlformats.org/drawingml/2006/table">
            <a:tbl>
              <a:tblPr firstRow="1" firstCol="1" bandRow="1">
                <a:tableStyleId>{5C22544A-7EE6-4342-B048-85BDC9FD1C3A}</a:tableStyleId>
              </a:tblPr>
              <a:tblGrid>
                <a:gridCol w="2630017">
                  <a:extLst>
                    <a:ext uri="{9D8B030D-6E8A-4147-A177-3AD203B41FA5}">
                      <a16:colId xmlns:a16="http://schemas.microsoft.com/office/drawing/2014/main" val="2997586720"/>
                    </a:ext>
                  </a:extLst>
                </a:gridCol>
                <a:gridCol w="2334081">
                  <a:extLst>
                    <a:ext uri="{9D8B030D-6E8A-4147-A177-3AD203B41FA5}">
                      <a16:colId xmlns:a16="http://schemas.microsoft.com/office/drawing/2014/main" val="3749624936"/>
                    </a:ext>
                  </a:extLst>
                </a:gridCol>
                <a:gridCol w="2261553">
                  <a:extLst>
                    <a:ext uri="{9D8B030D-6E8A-4147-A177-3AD203B41FA5}">
                      <a16:colId xmlns:a16="http://schemas.microsoft.com/office/drawing/2014/main" val="1461909651"/>
                    </a:ext>
                  </a:extLst>
                </a:gridCol>
                <a:gridCol w="2103310">
                  <a:extLst>
                    <a:ext uri="{9D8B030D-6E8A-4147-A177-3AD203B41FA5}">
                      <a16:colId xmlns:a16="http://schemas.microsoft.com/office/drawing/2014/main" val="860652308"/>
                    </a:ext>
                  </a:extLst>
                </a:gridCol>
                <a:gridCol w="2233516">
                  <a:extLst>
                    <a:ext uri="{9D8B030D-6E8A-4147-A177-3AD203B41FA5}">
                      <a16:colId xmlns:a16="http://schemas.microsoft.com/office/drawing/2014/main" val="3866320751"/>
                    </a:ext>
                  </a:extLst>
                </a:gridCol>
              </a:tblGrid>
              <a:tr h="264699">
                <a:tc>
                  <a:txBody>
                    <a:bodyPr/>
                    <a:lstStyle/>
                    <a:p>
                      <a:pPr marL="0" marR="0" algn="ctr">
                        <a:lnSpc>
                          <a:spcPct val="107000"/>
                        </a:lnSpc>
                        <a:spcBef>
                          <a:spcPts val="0"/>
                        </a:spcBef>
                        <a:spcAft>
                          <a:spcPts val="0"/>
                        </a:spcAft>
                      </a:pPr>
                      <a:r>
                        <a:rPr lang="en-US" sz="1600" b="0" dirty="0">
                          <a:solidFill>
                            <a:schemeClr val="tx1"/>
                          </a:solidFill>
                          <a:effectLst/>
                          <a:latin typeface="Calibri" panose="020F0502020204030204" pitchFamily="34" charset="0"/>
                          <a:cs typeface="Calibri" panose="020F0502020204030204" pitchFamily="34" charset="0"/>
                        </a:rPr>
                        <a:t> </a:t>
                      </a:r>
                      <a:endParaRPr lang="en-US" sz="16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Oncor</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00F66F"/>
                    </a:solidFill>
                  </a:tcP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CNP</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FFFF00"/>
                    </a:solidFill>
                  </a:tcP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AEP</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00B0F0"/>
                    </a:solidFill>
                  </a:tcP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TNMP</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FFC000"/>
                    </a:solidFill>
                  </a:tcPr>
                </a:tc>
                <a:extLst>
                  <a:ext uri="{0D108BD9-81ED-4DB2-BD59-A6C34878D82A}">
                    <a16:rowId xmlns:a16="http://schemas.microsoft.com/office/drawing/2014/main" val="2328267275"/>
                  </a:ext>
                </a:extLst>
              </a:tr>
              <a:tr h="1067665">
                <a:tc>
                  <a:txBody>
                    <a:bodyPr/>
                    <a:lstStyle/>
                    <a:p>
                      <a:pPr marL="0" marR="0" algn="ctr">
                        <a:lnSpc>
                          <a:spcPct val="107000"/>
                        </a:lnSpc>
                        <a:spcBef>
                          <a:spcPts val="0"/>
                        </a:spcBef>
                        <a:spcAft>
                          <a:spcPts val="0"/>
                        </a:spcAft>
                      </a:pPr>
                      <a:endParaRPr lang="en-US" sz="1400" b="0" dirty="0">
                        <a:solidFill>
                          <a:schemeClr val="tx1"/>
                        </a:solidFill>
                        <a:effectLst/>
                        <a:latin typeface="Calibri" panose="020F0502020204030204" pitchFamily="34" charset="0"/>
                        <a:cs typeface="Calibri" panose="020F0502020204030204" pitchFamily="34" charset="0"/>
                      </a:endParaRPr>
                    </a:p>
                    <a:p>
                      <a:pPr marL="0" marR="0" algn="ctr">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Current # of BUSIDRRQ profiled</a:t>
                      </a:r>
                      <a:r>
                        <a:rPr lang="en-US" sz="1400" b="0" baseline="0" dirty="0">
                          <a:solidFill>
                            <a:schemeClr val="tx1"/>
                          </a:solidFill>
                          <a:effectLst/>
                          <a:latin typeface="Calibri" panose="020F0502020204030204" pitchFamily="34" charset="0"/>
                          <a:cs typeface="Calibri" panose="020F0502020204030204" pitchFamily="34" charset="0"/>
                        </a:rPr>
                        <a:t> ESI IDs</a:t>
                      </a:r>
                      <a:r>
                        <a:rPr lang="en-US" sz="1400" b="0" dirty="0">
                          <a:solidFill>
                            <a:schemeClr val="tx1"/>
                          </a:solidFill>
                          <a:effectLst/>
                          <a:latin typeface="Calibri" panose="020F0502020204030204" pitchFamily="34" charset="0"/>
                          <a:cs typeface="Calibri" panose="020F0502020204030204" pitchFamily="34" charset="0"/>
                        </a:rPr>
                        <a:t> </a:t>
                      </a:r>
                      <a:br>
                        <a:rPr lang="en-US" sz="1400" b="0" dirty="0">
                          <a:solidFill>
                            <a:schemeClr val="tx1"/>
                          </a:solidFill>
                          <a:effectLst/>
                          <a:latin typeface="Calibri" panose="020F0502020204030204" pitchFamily="34" charset="0"/>
                          <a:cs typeface="Calibri" panose="020F0502020204030204" pitchFamily="34" charset="0"/>
                        </a:rPr>
                      </a:br>
                      <a:endParaRPr lang="en-US" sz="600" b="0" dirty="0">
                        <a:solidFill>
                          <a:schemeClr val="tx1"/>
                        </a:solidFill>
                        <a:effectLst/>
                        <a:latin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endParaRPr lang="en-US" sz="1400" dirty="0">
                        <a:effectLst/>
                        <a:latin typeface="Calibri" panose="020F0502020204030204" pitchFamily="34" charset="0"/>
                        <a:cs typeface="Calibri" panose="020F0502020204030204" pitchFamily="34" charset="0"/>
                      </a:endParaRPr>
                    </a:p>
                    <a:p>
                      <a:pPr marL="0" marR="0" algn="ctr">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7,058 (originally)</a:t>
                      </a:r>
                    </a:p>
                    <a:p>
                      <a:pPr marL="0" marR="0" algn="ctr">
                        <a:lnSpc>
                          <a:spcPct val="107000"/>
                        </a:lnSpc>
                        <a:spcBef>
                          <a:spcPts val="0"/>
                        </a:spcBef>
                        <a:spcAft>
                          <a:spcPts val="0"/>
                        </a:spcAft>
                      </a:pPr>
                      <a:endParaRPr lang="en-US" sz="1400" dirty="0">
                        <a:effectLst/>
                        <a:latin typeface="Calibri" panose="020F0502020204030204" pitchFamily="34" charset="0"/>
                        <a:cs typeface="Calibri" panose="020F0502020204030204" pitchFamily="34" charset="0"/>
                      </a:endParaRPr>
                    </a:p>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Calibri" panose="020F0502020204030204" pitchFamily="34" charset="0"/>
                        </a:rPr>
                        <a:t>~50% have been transitioned to daily settlement</a:t>
                      </a:r>
                    </a:p>
                  </a:txBody>
                  <a:tcPr marL="68580" marR="68580" marT="0" marB="0" anchor="ctr"/>
                </a:tc>
                <a:tc>
                  <a:txBody>
                    <a:bodyPr/>
                    <a:lstStyle/>
                    <a:p>
                      <a:pPr marL="0" marR="0" algn="ctr">
                        <a:lnSpc>
                          <a:spcPct val="107000"/>
                        </a:lnSpc>
                        <a:spcBef>
                          <a:spcPts val="0"/>
                        </a:spcBef>
                        <a:spcAft>
                          <a:spcPts val="0"/>
                        </a:spcAft>
                      </a:pPr>
                      <a:r>
                        <a:rPr lang="en-US" sz="1500" dirty="0">
                          <a:effectLst/>
                        </a:rPr>
                        <a:t>5,233 Total </a:t>
                      </a:r>
                    </a:p>
                    <a:p>
                      <a:pPr marL="0" marR="0" algn="ctr">
                        <a:lnSpc>
                          <a:spcPct val="107000"/>
                        </a:lnSpc>
                        <a:spcBef>
                          <a:spcPts val="0"/>
                        </a:spcBef>
                        <a:spcAft>
                          <a:spcPts val="0"/>
                        </a:spcAft>
                      </a:pPr>
                      <a:endParaRPr lang="en-US" sz="1500" dirty="0">
                        <a:effectLst/>
                      </a:endParaRPr>
                    </a:p>
                    <a:p>
                      <a:pPr marL="0" marR="0" algn="ctr">
                        <a:lnSpc>
                          <a:spcPct val="107000"/>
                        </a:lnSpc>
                        <a:spcBef>
                          <a:spcPts val="0"/>
                        </a:spcBef>
                        <a:spcAft>
                          <a:spcPts val="0"/>
                        </a:spcAft>
                      </a:pPr>
                      <a:r>
                        <a:rPr lang="en-US" sz="1500" dirty="0">
                          <a:effectLst/>
                          <a:latin typeface="Calibri" panose="020F0502020204030204" pitchFamily="34" charset="0"/>
                          <a:ea typeface="Calibri" panose="020F0502020204030204" pitchFamily="34" charset="0"/>
                          <a:cs typeface="Times New Roman" panose="02020603050405020304" pitchFamily="18" charset="0"/>
                        </a:rPr>
                        <a:t>(4,716 Active) </a:t>
                      </a:r>
                    </a:p>
                  </a:txBody>
                  <a:tcPr marL="68580" marR="68580" marT="0" marB="0" anchor="ctr"/>
                </a:tc>
                <a:tc>
                  <a:txBody>
                    <a:bodyPr/>
                    <a:lstStyle/>
                    <a:p>
                      <a:pPr marL="0" marR="0" algn="ctr">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~1,470</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377</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483635715"/>
                  </a:ext>
                </a:extLst>
              </a:tr>
              <a:tr h="915329">
                <a:tc>
                  <a:txBody>
                    <a:bodyPr/>
                    <a:lstStyle/>
                    <a:p>
                      <a:pPr marL="0" marR="0" algn="ctr">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Eligible # of ESI IDs for transition to BUSLRG</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6900+ ESIs in process of transitioning to BUS profile via MTs</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200" kern="1200" dirty="0">
                          <a:solidFill>
                            <a:schemeClr val="dk1"/>
                          </a:solidFill>
                          <a:effectLst/>
                          <a:latin typeface="+mn-lt"/>
                          <a:ea typeface="+mn-ea"/>
                          <a:cs typeface="+mn-cs"/>
                        </a:rPr>
                        <a:t>Internal investigations continue to identify LPGRR068 systems and resources impacts, includes impacts to kVA billing determinant requirements </a:t>
                      </a:r>
                    </a:p>
                  </a:txBody>
                  <a:tcPr marL="68580" marR="68580" marT="0" marB="0" anchor="ctr"/>
                </a:tc>
                <a:tc>
                  <a:txBody>
                    <a:bodyPr/>
                    <a:lstStyle/>
                    <a:p>
                      <a:pPr marL="0" marR="0" algn="ctr">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~1,360</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306</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447597646"/>
                  </a:ext>
                </a:extLst>
              </a:tr>
              <a:tr h="1529525">
                <a:tc>
                  <a:txBody>
                    <a:bodyPr/>
                    <a:lstStyle/>
                    <a:p>
                      <a:pPr marL="0" marR="0" algn="ctr">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Approx. # of ESI IDs to remain on BUSIDRRQ</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~100-200 IDR </a:t>
                      </a:r>
                    </a:p>
                    <a:p>
                      <a:pPr marL="0" marR="0" algn="ctr">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ESI IDs</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endParaRPr lang="en-US" sz="1400" b="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Active Meter Counts</a:t>
                      </a:r>
                    </a:p>
                    <a:p>
                      <a:pPr marL="0" marR="0" algn="ctr">
                        <a:lnSpc>
                          <a:spcPct val="107000"/>
                        </a:lnSpc>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 Total 224: </a:t>
                      </a:r>
                    </a:p>
                    <a:p>
                      <a:pPr marL="0" marR="0" algn="ctr">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178 Non-EPS/Transmission  </a:t>
                      </a:r>
                    </a:p>
                    <a:p>
                      <a:pPr marL="0" marR="0" algn="ctr">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40 Dedicated Phone</a:t>
                      </a:r>
                    </a:p>
                    <a:p>
                      <a:pPr marL="0" marR="0" algn="ctr">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4 Subtractive</a:t>
                      </a:r>
                    </a:p>
                    <a:p>
                      <a:pPr marL="0" marR="0" algn="ctr">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2 Netting</a:t>
                      </a:r>
                    </a:p>
                    <a:p>
                      <a:pPr marL="0" marR="0" algn="ctr">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~45 Transmission, ~10 Distribution, ~60 EPS</a:t>
                      </a:r>
                      <a:br>
                        <a:rPr lang="en-US" sz="1400" dirty="0">
                          <a:effectLst/>
                          <a:latin typeface="Calibri" panose="020F0502020204030204" pitchFamily="34" charset="0"/>
                          <a:cs typeface="Calibri" panose="020F0502020204030204" pitchFamily="34" charset="0"/>
                        </a:rPr>
                      </a:b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53 Transmission, 3 Distribution; </a:t>
                      </a:r>
                    </a:p>
                    <a:p>
                      <a:pPr marL="0" marR="0" algn="ctr">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15 EPS</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696018676"/>
                  </a:ext>
                </a:extLst>
              </a:tr>
              <a:tr h="1624568">
                <a:tc>
                  <a:txBody>
                    <a:bodyPr/>
                    <a:lstStyle/>
                    <a:p>
                      <a:pPr marL="0" marR="0" algn="ctr" defTabSz="914400" rtl="0" eaLnBrk="1" latinLnBrk="0" hangingPunct="1">
                        <a:lnSpc>
                          <a:spcPct val="107000"/>
                        </a:lnSpc>
                        <a:spcBef>
                          <a:spcPts val="0"/>
                        </a:spcBef>
                        <a:spcAft>
                          <a:spcPts val="0"/>
                        </a:spcAft>
                      </a:pPr>
                      <a:r>
                        <a:rPr lang="en-US" sz="1400" b="0" kern="1200" dirty="0">
                          <a:solidFill>
                            <a:schemeClr val="tx1"/>
                          </a:solidFill>
                          <a:effectLst/>
                          <a:latin typeface="Calibri" panose="020F0502020204030204" pitchFamily="34" charset="0"/>
                          <a:ea typeface="+mn-ea"/>
                          <a:cs typeface="Calibri" panose="020F0502020204030204" pitchFamily="34" charset="0"/>
                        </a:rPr>
                        <a:t>Example situations where IDR Metering &amp; BUSIDRRQ will remain for premises &gt;700kW/kVA</a:t>
                      </a: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Calibri" panose="020F0502020204030204" pitchFamily="34" charset="0"/>
                          <a:ea typeface="+mn-ea"/>
                          <a:cs typeface="Calibri" panose="020F0502020204030204" pitchFamily="34" charset="0"/>
                        </a:rPr>
                        <a:t>EPS meters </a:t>
                      </a:r>
                    </a:p>
                    <a:p>
                      <a:pPr marL="0" marR="0" algn="ctr">
                        <a:lnSpc>
                          <a:spcPct val="107000"/>
                        </a:lnSpc>
                        <a:spcBef>
                          <a:spcPts val="0"/>
                        </a:spcBef>
                        <a:spcAft>
                          <a:spcPts val="0"/>
                        </a:spcAft>
                      </a:pPr>
                      <a:endParaRPr lang="en-US" sz="1400" kern="1200" dirty="0">
                        <a:solidFill>
                          <a:schemeClr val="dk1"/>
                        </a:solidFill>
                        <a:effectLst/>
                        <a:latin typeface="Calibri" panose="020F0502020204030204" pitchFamily="34" charset="0"/>
                        <a:ea typeface="+mn-ea"/>
                        <a:cs typeface="Calibri" panose="020F0502020204030204" pitchFamily="34" charset="0"/>
                      </a:endParaRPr>
                    </a:p>
                    <a:p>
                      <a:pPr marL="0" marR="0" algn="ctr">
                        <a:lnSpc>
                          <a:spcPct val="107000"/>
                        </a:lnSpc>
                        <a:spcBef>
                          <a:spcPts val="0"/>
                        </a:spcBef>
                        <a:spcAft>
                          <a:spcPts val="0"/>
                        </a:spcAft>
                      </a:pPr>
                      <a:r>
                        <a:rPr lang="en-US" sz="1400" kern="1200" dirty="0">
                          <a:solidFill>
                            <a:schemeClr val="dk1"/>
                          </a:solidFill>
                          <a:effectLst/>
                          <a:latin typeface="Calibri" panose="020F0502020204030204" pitchFamily="34" charset="0"/>
                          <a:ea typeface="+mn-ea"/>
                          <a:cs typeface="Calibri" panose="020F0502020204030204" pitchFamily="34" charset="0"/>
                        </a:rPr>
                        <a:t>Note: Some</a:t>
                      </a:r>
                      <a:r>
                        <a:rPr lang="en-US" sz="1400" kern="1200" baseline="0" dirty="0">
                          <a:solidFill>
                            <a:schemeClr val="dk1"/>
                          </a:solidFill>
                          <a:effectLst/>
                          <a:latin typeface="Calibri" panose="020F0502020204030204" pitchFamily="34" charset="0"/>
                          <a:ea typeface="+mn-ea"/>
                          <a:cs typeface="Calibri" panose="020F0502020204030204" pitchFamily="34" charset="0"/>
                        </a:rPr>
                        <a:t> meters may require additional time to transition</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Calibri" panose="020F0502020204030204" pitchFamily="34" charset="0"/>
                          <a:ea typeface="+mn-ea"/>
                          <a:cs typeface="Calibri" panose="020F0502020204030204" pitchFamily="34" charset="0"/>
                        </a:rPr>
                        <a:t>Transmission level; EPS</a:t>
                      </a:r>
                      <a:r>
                        <a:rPr lang="en-US" sz="1400" kern="1200" baseline="0" dirty="0">
                          <a:solidFill>
                            <a:schemeClr val="dk1"/>
                          </a:solidFill>
                          <a:effectLst/>
                          <a:latin typeface="Calibri" panose="020F0502020204030204" pitchFamily="34" charset="0"/>
                          <a:ea typeface="+mn-ea"/>
                          <a:cs typeface="Calibri" panose="020F0502020204030204" pitchFamily="34" charset="0"/>
                        </a:rPr>
                        <a:t> Customer’s w/</a:t>
                      </a:r>
                      <a:r>
                        <a:rPr lang="en-US" sz="1400" kern="1200" dirty="0">
                          <a:solidFill>
                            <a:schemeClr val="dk1"/>
                          </a:solidFill>
                          <a:effectLst/>
                          <a:latin typeface="Calibri" panose="020F0502020204030204" pitchFamily="34" charset="0"/>
                          <a:ea typeface="+mn-ea"/>
                          <a:cs typeface="Calibri" panose="020F0502020204030204" pitchFamily="34" charset="0"/>
                        </a:rPr>
                        <a:t>Direct Dedicated Telephone connections; Additive/Subtractive Meters</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Calibri" panose="020F0502020204030204" pitchFamily="34" charset="0"/>
                          <a:ea typeface="+mn-ea"/>
                          <a:cs typeface="Calibri" panose="020F0502020204030204" pitchFamily="34" charset="0"/>
                        </a:rPr>
                        <a:t>Some Transmission level; EPS meters; additive/subtractive meters</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Calibri" panose="020F0502020204030204" pitchFamily="34" charset="0"/>
                          <a:ea typeface="+mn-ea"/>
                          <a:cs typeface="Calibri" panose="020F0502020204030204" pitchFamily="34" charset="0"/>
                        </a:rPr>
                        <a:t>EPS; Customer Owned Transformer Sites, Billing on Secondary Side of Transformer Sites</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4026932954"/>
                  </a:ext>
                </a:extLst>
              </a:tr>
              <a:tr h="964883">
                <a:tc>
                  <a:txBody>
                    <a:bodyPr/>
                    <a:lstStyle/>
                    <a:p>
                      <a:pPr marL="0" marR="0" algn="ctr" defTabSz="914400" rtl="0" eaLnBrk="1" latinLnBrk="0" hangingPunct="1">
                        <a:lnSpc>
                          <a:spcPct val="107000"/>
                        </a:lnSpc>
                        <a:spcBef>
                          <a:spcPts val="0"/>
                        </a:spcBef>
                        <a:spcAft>
                          <a:spcPts val="0"/>
                        </a:spcAft>
                      </a:pPr>
                      <a:r>
                        <a:rPr lang="en-US" sz="1400" b="0" kern="1200" dirty="0">
                          <a:solidFill>
                            <a:schemeClr val="tx1"/>
                          </a:solidFill>
                          <a:effectLst/>
                          <a:latin typeface="Calibri" panose="020F0502020204030204" pitchFamily="34" charset="0"/>
                          <a:ea typeface="+mn-ea"/>
                          <a:cs typeface="Calibri" panose="020F0502020204030204" pitchFamily="34" charset="0"/>
                        </a:rPr>
                        <a:t>Are pulse</a:t>
                      </a:r>
                      <a:r>
                        <a:rPr lang="en-US" sz="1400" b="0" kern="1200" baseline="0" dirty="0">
                          <a:solidFill>
                            <a:schemeClr val="tx1"/>
                          </a:solidFill>
                          <a:effectLst/>
                          <a:latin typeface="Calibri" panose="020F0502020204030204" pitchFamily="34" charset="0"/>
                          <a:ea typeface="+mn-ea"/>
                          <a:cs typeface="Calibri" panose="020F0502020204030204" pitchFamily="34" charset="0"/>
                        </a:rPr>
                        <a:t> outputs available via AMS meters?</a:t>
                      </a:r>
                      <a:endParaRPr lang="en-US" sz="1400" b="0" kern="1200" dirty="0">
                        <a:solidFill>
                          <a:schemeClr val="tx1"/>
                        </a:solidFill>
                        <a:effectLst/>
                        <a:latin typeface="Calibri" panose="020F0502020204030204" pitchFamily="34" charset="0"/>
                        <a:ea typeface="+mn-ea"/>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Calibri" panose="020F0502020204030204" pitchFamily="34" charset="0"/>
                          <a:ea typeface="+mn-ea"/>
                          <a:cs typeface="Calibri" panose="020F0502020204030204" pitchFamily="34" charset="0"/>
                        </a:rPr>
                        <a:t>Yes</a:t>
                      </a: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Calibri" panose="020F0502020204030204" pitchFamily="34" charset="0"/>
                          <a:ea typeface="+mn-ea"/>
                          <a:cs typeface="Calibri" panose="020F0502020204030204" pitchFamily="34" charset="0"/>
                        </a:rPr>
                        <a:t>Yes</a:t>
                      </a: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Calibri" panose="020F0502020204030204" pitchFamily="34" charset="0"/>
                          <a:ea typeface="+mn-ea"/>
                          <a:cs typeface="Calibri" panose="020F0502020204030204" pitchFamily="34" charset="0"/>
                        </a:rPr>
                        <a:t>Yes</a:t>
                      </a: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Calibri" panose="020F0502020204030204" pitchFamily="34" charset="0"/>
                          <a:ea typeface="+mn-ea"/>
                          <a:cs typeface="Calibri" panose="020F0502020204030204" pitchFamily="34" charset="0"/>
                        </a:rPr>
                        <a:t>No – requires IDR Meter</a:t>
                      </a:r>
                    </a:p>
                  </a:txBody>
                  <a:tcPr marL="68580" marR="68580" marT="0" marB="0" anchor="ctr"/>
                </a:tc>
                <a:extLst>
                  <a:ext uri="{0D108BD9-81ED-4DB2-BD59-A6C34878D82A}">
                    <a16:rowId xmlns:a16="http://schemas.microsoft.com/office/drawing/2014/main" val="1998237727"/>
                  </a:ext>
                </a:extLst>
              </a:tr>
            </a:tbl>
          </a:graphicData>
        </a:graphic>
      </p:graphicFrame>
    </p:spTree>
    <p:extLst>
      <p:ext uri="{BB962C8B-B14F-4D97-AF65-F5344CB8AC3E}">
        <p14:creationId xmlns:p14="http://schemas.microsoft.com/office/powerpoint/2010/main" val="1104511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614530" y="6297561"/>
            <a:ext cx="1501269" cy="307777"/>
          </a:xfrm>
          <a:prstGeom prst="rect">
            <a:avLst/>
          </a:prstGeom>
          <a:noFill/>
          <a:ln>
            <a:solidFill>
              <a:schemeClr val="tx1"/>
            </a:solidFill>
          </a:ln>
        </p:spPr>
        <p:txBody>
          <a:bodyPr wrap="square" rtlCol="0">
            <a:spAutoFit/>
          </a:bodyPr>
          <a:lstStyle/>
          <a:p>
            <a:r>
              <a:rPr lang="en-US" sz="1400" dirty="0"/>
              <a:t>*RECTF ECL #19</a:t>
            </a:r>
          </a:p>
        </p:txBody>
      </p:sp>
      <p:pic>
        <p:nvPicPr>
          <p:cNvPr id="2" name="Picture 1"/>
          <p:cNvPicPr>
            <a:picLocks noChangeAspect="1"/>
          </p:cNvPicPr>
          <p:nvPr/>
        </p:nvPicPr>
        <p:blipFill>
          <a:blip r:embed="rId4"/>
          <a:stretch>
            <a:fillRect/>
          </a:stretch>
        </p:blipFill>
        <p:spPr>
          <a:xfrm>
            <a:off x="674313" y="125286"/>
            <a:ext cx="9502074" cy="6673018"/>
          </a:xfrm>
          <a:prstGeom prst="rect">
            <a:avLst/>
          </a:prstGeom>
        </p:spPr>
      </p:pic>
      <p:graphicFrame>
        <p:nvGraphicFramePr>
          <p:cNvPr id="6" name="Object 5"/>
          <p:cNvGraphicFramePr>
            <a:graphicFrameLocks noChangeAspect="1"/>
          </p:cNvGraphicFramePr>
          <p:nvPr>
            <p:extLst>
              <p:ext uri="{D42A27DB-BD31-4B8C-83A1-F6EECF244321}">
                <p14:modId xmlns:p14="http://schemas.microsoft.com/office/powerpoint/2010/main" val="3579605946"/>
              </p:ext>
            </p:extLst>
          </p:nvPr>
        </p:nvGraphicFramePr>
        <p:xfrm>
          <a:off x="10614530" y="2684381"/>
          <a:ext cx="1281578" cy="1110257"/>
        </p:xfrm>
        <a:graphic>
          <a:graphicData uri="http://schemas.openxmlformats.org/presentationml/2006/ole">
            <mc:AlternateContent xmlns:mc="http://schemas.openxmlformats.org/markup-compatibility/2006">
              <mc:Choice xmlns:v="urn:schemas-microsoft-com:vml" Requires="v">
                <p:oleObj spid="_x0000_s1027" name="Worksheet" showAsIcon="1" r:id="rId5" imgW="914400" imgH="792360" progId="Excel.Sheet.12">
                  <p:embed/>
                </p:oleObj>
              </mc:Choice>
              <mc:Fallback>
                <p:oleObj name="Worksheet" showAsIcon="1" r:id="rId5" imgW="914400" imgH="792360" progId="Excel.Sheet.12">
                  <p:embed/>
                  <p:pic>
                    <p:nvPicPr>
                      <p:cNvPr id="0" name=""/>
                      <p:cNvPicPr/>
                      <p:nvPr/>
                    </p:nvPicPr>
                    <p:blipFill>
                      <a:blip r:embed="rId6"/>
                      <a:stretch>
                        <a:fillRect/>
                      </a:stretch>
                    </p:blipFill>
                    <p:spPr>
                      <a:xfrm>
                        <a:off x="10614530" y="2684381"/>
                        <a:ext cx="1281578" cy="1110257"/>
                      </a:xfrm>
                      <a:prstGeom prst="rect">
                        <a:avLst/>
                      </a:prstGeom>
                      <a:ln>
                        <a:solidFill>
                          <a:schemeClr val="tx1"/>
                        </a:solidFill>
                      </a:ln>
                    </p:spPr>
                  </p:pic>
                </p:oleObj>
              </mc:Fallback>
            </mc:AlternateContent>
          </a:graphicData>
        </a:graphic>
      </p:graphicFrame>
    </p:spTree>
    <p:extLst>
      <p:ext uri="{BB962C8B-B14F-4D97-AF65-F5344CB8AC3E}">
        <p14:creationId xmlns:p14="http://schemas.microsoft.com/office/powerpoint/2010/main" val="2572608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chor="ctr"/>
          <a:lstStyle/>
          <a:p>
            <a:r>
              <a:rPr lang="en-US" dirty="0">
                <a:solidFill>
                  <a:schemeClr val="tx1"/>
                </a:solidFill>
              </a:rPr>
              <a:t/>
            </a:r>
            <a:br>
              <a:rPr lang="en-US" dirty="0">
                <a:solidFill>
                  <a:schemeClr val="tx1"/>
                </a:solidFill>
              </a:rPr>
            </a:br>
            <a:r>
              <a:rPr lang="en-US" dirty="0">
                <a:solidFill>
                  <a:schemeClr val="tx1"/>
                </a:solidFill>
              </a:rPr>
              <a:t>IDR to AMS</a:t>
            </a:r>
            <a:br>
              <a:rPr lang="en-US" dirty="0">
                <a:solidFill>
                  <a:schemeClr val="tx1"/>
                </a:solidFill>
              </a:rPr>
            </a:br>
            <a:r>
              <a:rPr lang="en-US" dirty="0">
                <a:solidFill>
                  <a:schemeClr val="tx1"/>
                </a:solidFill>
              </a:rPr>
              <a:t>Conversion Process</a:t>
            </a:r>
          </a:p>
        </p:txBody>
      </p:sp>
      <p:sp>
        <p:nvSpPr>
          <p:cNvPr id="9" name="Subtitle 8"/>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428564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82813937"/>
              </p:ext>
            </p:extLst>
          </p:nvPr>
        </p:nvGraphicFramePr>
        <p:xfrm>
          <a:off x="1257967" y="195676"/>
          <a:ext cx="10404626" cy="6152368"/>
        </p:xfrm>
        <a:graphic>
          <a:graphicData uri="http://schemas.openxmlformats.org/drawingml/2006/table">
            <a:tbl>
              <a:tblPr firstRow="1" firstCol="1" bandRow="1">
                <a:tableStyleId>{5C22544A-7EE6-4342-B048-85BDC9FD1C3A}</a:tableStyleId>
              </a:tblPr>
              <a:tblGrid>
                <a:gridCol w="1983998">
                  <a:extLst>
                    <a:ext uri="{9D8B030D-6E8A-4147-A177-3AD203B41FA5}">
                      <a16:colId xmlns:a16="http://schemas.microsoft.com/office/drawing/2014/main" val="2358852443"/>
                    </a:ext>
                  </a:extLst>
                </a:gridCol>
                <a:gridCol w="2106045">
                  <a:extLst>
                    <a:ext uri="{9D8B030D-6E8A-4147-A177-3AD203B41FA5}">
                      <a16:colId xmlns:a16="http://schemas.microsoft.com/office/drawing/2014/main" val="1957003218"/>
                    </a:ext>
                  </a:extLst>
                </a:gridCol>
                <a:gridCol w="2169906">
                  <a:extLst>
                    <a:ext uri="{9D8B030D-6E8A-4147-A177-3AD203B41FA5}">
                      <a16:colId xmlns:a16="http://schemas.microsoft.com/office/drawing/2014/main" val="2346168108"/>
                    </a:ext>
                  </a:extLst>
                </a:gridCol>
                <a:gridCol w="2130879">
                  <a:extLst>
                    <a:ext uri="{9D8B030D-6E8A-4147-A177-3AD203B41FA5}">
                      <a16:colId xmlns:a16="http://schemas.microsoft.com/office/drawing/2014/main" val="2982146347"/>
                    </a:ext>
                  </a:extLst>
                </a:gridCol>
                <a:gridCol w="2013798">
                  <a:extLst>
                    <a:ext uri="{9D8B030D-6E8A-4147-A177-3AD203B41FA5}">
                      <a16:colId xmlns:a16="http://schemas.microsoft.com/office/drawing/2014/main" val="2876069495"/>
                    </a:ext>
                  </a:extLst>
                </a:gridCol>
              </a:tblGrid>
              <a:tr h="423537">
                <a:tc>
                  <a:txBody>
                    <a:bodyPr/>
                    <a:lstStyle/>
                    <a:p>
                      <a:pPr marL="0" marR="0" algn="ctr">
                        <a:lnSpc>
                          <a:spcPct val="107000"/>
                        </a:lnSpc>
                        <a:spcBef>
                          <a:spcPts val="0"/>
                        </a:spcBef>
                        <a:spcAft>
                          <a:spcPts val="0"/>
                        </a:spcAft>
                      </a:pPr>
                      <a:r>
                        <a:rPr lang="en-US" sz="1800" b="0" dirty="0">
                          <a:solidFill>
                            <a:schemeClr val="tx1"/>
                          </a:solidFill>
                          <a:effectLst/>
                          <a:latin typeface="Calibri" panose="020F0502020204030204" pitchFamily="34" charset="0"/>
                          <a:cs typeface="Calibri" panose="020F0502020204030204" pitchFamily="34" charset="0"/>
                        </a:rPr>
                        <a:t> </a:t>
                      </a:r>
                      <a:endParaRPr lang="en-US" sz="18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Oncor</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00F66F"/>
                    </a:solidFill>
                  </a:tcP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CNP</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FFFF00"/>
                    </a:solidFill>
                  </a:tcP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AEP</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00B0F0"/>
                    </a:solidFill>
                  </a:tcP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TNMP</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FFC000"/>
                    </a:solidFill>
                  </a:tcPr>
                </a:tc>
                <a:extLst>
                  <a:ext uri="{0D108BD9-81ED-4DB2-BD59-A6C34878D82A}">
                    <a16:rowId xmlns:a16="http://schemas.microsoft.com/office/drawing/2014/main" val="1438676732"/>
                  </a:ext>
                </a:extLst>
              </a:tr>
              <a:tr h="3469658">
                <a:tc>
                  <a:txBody>
                    <a:bodyPr/>
                    <a:lstStyle/>
                    <a:p>
                      <a:pPr marL="0" marR="0" algn="ctr">
                        <a:lnSpc>
                          <a:spcPct val="107000"/>
                        </a:lnSpc>
                        <a:spcBef>
                          <a:spcPts val="0"/>
                        </a:spcBef>
                        <a:spcAft>
                          <a:spcPts val="0"/>
                        </a:spcAft>
                      </a:pPr>
                      <a:r>
                        <a:rPr lang="en-US" sz="1600" b="0" dirty="0">
                          <a:solidFill>
                            <a:schemeClr val="tx1"/>
                          </a:solidFill>
                          <a:effectLst/>
                          <a:latin typeface="Calibri" panose="020F0502020204030204" pitchFamily="34" charset="0"/>
                          <a:cs typeface="Calibri" panose="020F0502020204030204" pitchFamily="34" charset="0"/>
                        </a:rPr>
                        <a:t>Before BUSLRG load</a:t>
                      </a:r>
                      <a:r>
                        <a:rPr lang="en-US" sz="1600" b="0" baseline="0" dirty="0">
                          <a:solidFill>
                            <a:schemeClr val="tx1"/>
                          </a:solidFill>
                          <a:effectLst/>
                          <a:latin typeface="Calibri" panose="020F0502020204030204" pitchFamily="34" charset="0"/>
                          <a:cs typeface="Calibri" panose="020F0502020204030204" pitchFamily="34" charset="0"/>
                        </a:rPr>
                        <a:t> profile </a:t>
                      </a:r>
                      <a:r>
                        <a:rPr lang="en-US" sz="1600" b="0" dirty="0">
                          <a:solidFill>
                            <a:schemeClr val="tx1"/>
                          </a:solidFill>
                          <a:effectLst/>
                          <a:latin typeface="Calibri" panose="020F0502020204030204" pitchFamily="34" charset="0"/>
                          <a:cs typeface="Calibri" panose="020F0502020204030204" pitchFamily="34" charset="0"/>
                        </a:rPr>
                        <a:t>availability</a:t>
                      </a:r>
                      <a:br>
                        <a:rPr lang="en-US" sz="1600" b="0" dirty="0">
                          <a:solidFill>
                            <a:schemeClr val="tx1"/>
                          </a:solidFill>
                          <a:effectLst/>
                          <a:latin typeface="Calibri" panose="020F0502020204030204" pitchFamily="34" charset="0"/>
                          <a:cs typeface="Calibri" panose="020F0502020204030204" pitchFamily="34" charset="0"/>
                        </a:rPr>
                      </a:br>
                      <a:r>
                        <a:rPr lang="en-US" sz="1600" b="0" dirty="0">
                          <a:solidFill>
                            <a:schemeClr val="tx1"/>
                          </a:solidFill>
                          <a:effectLst/>
                          <a:latin typeface="Calibri" panose="020F0502020204030204" pitchFamily="34" charset="0"/>
                          <a:cs typeface="Calibri" panose="020F0502020204030204" pitchFamily="34" charset="0"/>
                        </a:rPr>
                        <a:t>(before</a:t>
                      </a:r>
                      <a:r>
                        <a:rPr lang="en-US" sz="1600" b="0" baseline="0" dirty="0">
                          <a:solidFill>
                            <a:schemeClr val="tx1"/>
                          </a:solidFill>
                          <a:effectLst/>
                          <a:latin typeface="Calibri" panose="020F0502020204030204" pitchFamily="34" charset="0"/>
                          <a:cs typeface="Calibri" panose="020F0502020204030204" pitchFamily="34" charset="0"/>
                        </a:rPr>
                        <a:t> 2/1/22)</a:t>
                      </a:r>
                      <a:r>
                        <a:rPr lang="en-US" sz="1600" b="0" dirty="0">
                          <a:solidFill>
                            <a:schemeClr val="tx1"/>
                          </a:solidFill>
                          <a:effectLst/>
                          <a:latin typeface="Calibri" panose="020F0502020204030204" pitchFamily="34" charset="0"/>
                          <a:cs typeface="Calibri" panose="020F0502020204030204" pitchFamily="34" charset="0"/>
                        </a:rPr>
                        <a:t/>
                      </a:r>
                      <a:br>
                        <a:rPr lang="en-US" sz="1600" b="0" dirty="0">
                          <a:solidFill>
                            <a:schemeClr val="tx1"/>
                          </a:solidFill>
                          <a:effectLst/>
                          <a:latin typeface="Calibri" panose="020F0502020204030204" pitchFamily="34" charset="0"/>
                          <a:cs typeface="Calibri" panose="020F0502020204030204" pitchFamily="34" charset="0"/>
                        </a:rPr>
                      </a:br>
                      <a:endParaRPr lang="en-US" sz="1600" b="0" dirty="0">
                        <a:solidFill>
                          <a:schemeClr val="tx1"/>
                        </a:solidFill>
                        <a:effectLst/>
                        <a:latin typeface="Calibri" panose="020F0502020204030204" pitchFamily="34" charset="0"/>
                        <a:cs typeface="Calibri" panose="020F0502020204030204" pitchFamily="34" charset="0"/>
                      </a:endParaRP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kern="1200" dirty="0">
                          <a:solidFill>
                            <a:schemeClr val="dk1"/>
                          </a:solidFill>
                          <a:effectLst/>
                          <a:latin typeface="Calibri" panose="020F0502020204030204" pitchFamily="34" charset="0"/>
                          <a:ea typeface="+mn-ea"/>
                          <a:cs typeface="Calibri" panose="020F0502020204030204" pitchFamily="34" charset="0"/>
                        </a:rPr>
                        <a:t/>
                      </a:r>
                      <a:br>
                        <a:rPr lang="en-US" sz="1600" kern="1200" dirty="0">
                          <a:solidFill>
                            <a:schemeClr val="dk1"/>
                          </a:solidFill>
                          <a:effectLst/>
                          <a:latin typeface="Calibri" panose="020F0502020204030204" pitchFamily="34" charset="0"/>
                          <a:ea typeface="+mn-ea"/>
                          <a:cs typeface="Calibri" panose="020F0502020204030204" pitchFamily="34" charset="0"/>
                        </a:rPr>
                      </a:br>
                      <a:r>
                        <a:rPr lang="en-US" sz="1600" kern="1200" dirty="0">
                          <a:solidFill>
                            <a:schemeClr val="dk1"/>
                          </a:solidFill>
                          <a:effectLst/>
                          <a:latin typeface="Calibri" panose="020F0502020204030204" pitchFamily="34" charset="0"/>
                          <a:ea typeface="+mn-ea"/>
                          <a:cs typeface="Calibri" panose="020F0502020204030204" pitchFamily="34" charset="0"/>
                        </a:rPr>
                        <a:t>Oncor plans to transition all applicable BUSIDRRQ profiled ESI</a:t>
                      </a:r>
                      <a:r>
                        <a:rPr lang="en-US" sz="1600" kern="1200" baseline="0" dirty="0">
                          <a:solidFill>
                            <a:schemeClr val="dk1"/>
                          </a:solidFill>
                          <a:effectLst/>
                          <a:latin typeface="Calibri" panose="020F0502020204030204" pitchFamily="34" charset="0"/>
                          <a:ea typeface="+mn-ea"/>
                          <a:cs typeface="Calibri" panose="020F0502020204030204" pitchFamily="34" charset="0"/>
                        </a:rPr>
                        <a:t> IDs </a:t>
                      </a:r>
                      <a:r>
                        <a:rPr lang="en-US" sz="1600" kern="1200" dirty="0">
                          <a:solidFill>
                            <a:schemeClr val="dk1"/>
                          </a:solidFill>
                          <a:effectLst/>
                          <a:latin typeface="Calibri" panose="020F0502020204030204" pitchFamily="34" charset="0"/>
                          <a:ea typeface="+mn-ea"/>
                          <a:cs typeface="Calibri" panose="020F0502020204030204" pitchFamily="34" charset="0"/>
                        </a:rPr>
                        <a:t>to BUSLRG or the default BUSLO Load Profile by Q3 2022.</a:t>
                      </a: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kern="1200" dirty="0">
                          <a:solidFill>
                            <a:schemeClr val="dk1"/>
                          </a:solidFill>
                          <a:effectLst/>
                          <a:latin typeface="+mn-lt"/>
                          <a:ea typeface="+mn-ea"/>
                          <a:cs typeface="+mn-cs"/>
                        </a:rPr>
                        <a:t>Internal investigations continue to identify LPGRR068 systems and resources impacts, includes impacts to kVA billing determinant requirements </a:t>
                      </a:r>
                    </a:p>
                  </a:txBody>
                  <a:tcPr marL="68580" marR="68580" marT="0" marB="0" anchor="ctr"/>
                </a:tc>
                <a:tc>
                  <a:txBody>
                    <a:bodyPr/>
                    <a:lstStyle/>
                    <a:p>
                      <a:pPr algn="ctr"/>
                      <a:r>
                        <a:rPr lang="en-US" sz="1600" kern="1200" dirty="0">
                          <a:solidFill>
                            <a:schemeClr val="dk1"/>
                          </a:solidFill>
                          <a:effectLst/>
                          <a:latin typeface="Calibri" panose="020F0502020204030204" pitchFamily="34" charset="0"/>
                          <a:ea typeface="+mn-ea"/>
                          <a:cs typeface="Calibri" panose="020F0502020204030204" pitchFamily="34" charset="0"/>
                        </a:rPr>
                        <a:t/>
                      </a:r>
                      <a:br>
                        <a:rPr lang="en-US" sz="1600" kern="1200" dirty="0">
                          <a:solidFill>
                            <a:schemeClr val="dk1"/>
                          </a:solidFill>
                          <a:effectLst/>
                          <a:latin typeface="Calibri" panose="020F0502020204030204" pitchFamily="34" charset="0"/>
                          <a:ea typeface="+mn-ea"/>
                          <a:cs typeface="Calibri" panose="020F0502020204030204" pitchFamily="34" charset="0"/>
                        </a:rPr>
                      </a:br>
                      <a:r>
                        <a:rPr lang="en-US" sz="1600" kern="1200" dirty="0">
                          <a:solidFill>
                            <a:schemeClr val="dk1"/>
                          </a:solidFill>
                          <a:effectLst/>
                          <a:latin typeface="Calibri" panose="020F0502020204030204" pitchFamily="34" charset="0"/>
                          <a:ea typeface="+mn-ea"/>
                          <a:cs typeface="Calibri" panose="020F0502020204030204" pitchFamily="34" charset="0"/>
                        </a:rPr>
                        <a:t>Upon Customer or REP request and confirming ESIID</a:t>
                      </a:r>
                      <a:r>
                        <a:rPr lang="en-US" sz="1600" kern="1200" baseline="0" dirty="0">
                          <a:solidFill>
                            <a:schemeClr val="dk1"/>
                          </a:solidFill>
                          <a:effectLst/>
                          <a:latin typeface="Calibri" panose="020F0502020204030204" pitchFamily="34" charset="0"/>
                          <a:ea typeface="+mn-ea"/>
                          <a:cs typeface="Calibri" panose="020F0502020204030204" pitchFamily="34" charset="0"/>
                        </a:rPr>
                        <a:t> </a:t>
                      </a:r>
                      <a:r>
                        <a:rPr lang="en-US" sz="1600" kern="1200" dirty="0">
                          <a:solidFill>
                            <a:schemeClr val="dk1"/>
                          </a:solidFill>
                          <a:effectLst/>
                          <a:latin typeface="Calibri" panose="020F0502020204030204" pitchFamily="34" charset="0"/>
                          <a:ea typeface="+mn-ea"/>
                          <a:cs typeface="Calibri" panose="020F0502020204030204" pitchFamily="34" charset="0"/>
                        </a:rPr>
                        <a:t>eligibility, AEP will transition ESI</a:t>
                      </a:r>
                      <a:r>
                        <a:rPr lang="en-US" sz="1600" kern="1200" baseline="0" dirty="0">
                          <a:solidFill>
                            <a:schemeClr val="dk1"/>
                          </a:solidFill>
                          <a:effectLst/>
                          <a:latin typeface="Calibri" panose="020F0502020204030204" pitchFamily="34" charset="0"/>
                          <a:ea typeface="+mn-ea"/>
                          <a:cs typeface="Calibri" panose="020F0502020204030204" pitchFamily="34" charset="0"/>
                        </a:rPr>
                        <a:t> ID</a:t>
                      </a:r>
                      <a:r>
                        <a:rPr lang="en-US" sz="1600" kern="1200" dirty="0">
                          <a:solidFill>
                            <a:schemeClr val="dk1"/>
                          </a:solidFill>
                          <a:effectLst/>
                          <a:latin typeface="Calibri" panose="020F0502020204030204" pitchFamily="34" charset="0"/>
                          <a:ea typeface="+mn-ea"/>
                          <a:cs typeface="Calibri" panose="020F0502020204030204" pitchFamily="34" charset="0"/>
                        </a:rPr>
                        <a:t> to the appropriate  BUSHI/MED/LO</a:t>
                      </a:r>
                      <a:r>
                        <a:rPr lang="en-US" sz="1600" kern="1200" baseline="0" dirty="0">
                          <a:solidFill>
                            <a:schemeClr val="dk1"/>
                          </a:solidFill>
                          <a:effectLst/>
                          <a:latin typeface="Calibri" panose="020F0502020204030204" pitchFamily="34" charset="0"/>
                          <a:ea typeface="+mn-ea"/>
                          <a:cs typeface="Calibri" panose="020F0502020204030204" pitchFamily="34" charset="0"/>
                        </a:rPr>
                        <a:t> </a:t>
                      </a:r>
                      <a:r>
                        <a:rPr lang="en-US" sz="1600" kern="1200" dirty="0">
                          <a:solidFill>
                            <a:schemeClr val="dk1"/>
                          </a:solidFill>
                          <a:effectLst/>
                          <a:latin typeface="Calibri" panose="020F0502020204030204" pitchFamily="34" charset="0"/>
                          <a:ea typeface="+mn-ea"/>
                          <a:cs typeface="Calibri" panose="020F0502020204030204" pitchFamily="34" charset="0"/>
                        </a:rPr>
                        <a:t>load profile based on the Load Profiling Guide Profile Decision Tree, Appendix D.</a:t>
                      </a:r>
                    </a:p>
                  </a:txBody>
                  <a:tcPr marL="68580" marR="68580" marT="0" marB="0" anchor="ctr"/>
                </a:tc>
                <a:tc>
                  <a:txBody>
                    <a:bodyPr/>
                    <a:lstStyle/>
                    <a:p>
                      <a:pPr marL="0" marR="0" algn="ctr">
                        <a:lnSpc>
                          <a:spcPct val="107000"/>
                        </a:lnSpc>
                        <a:spcBef>
                          <a:spcPts val="0"/>
                        </a:spcBef>
                        <a:spcAft>
                          <a:spcPts val="0"/>
                        </a:spcAft>
                      </a:pPr>
                      <a:r>
                        <a:rPr lang="en-US" sz="1600" kern="1200" dirty="0">
                          <a:solidFill>
                            <a:schemeClr val="dk1"/>
                          </a:solidFill>
                          <a:effectLst/>
                          <a:latin typeface="Calibri" panose="020F0502020204030204" pitchFamily="34" charset="0"/>
                          <a:ea typeface="+mn-ea"/>
                          <a:cs typeface="Calibri" panose="020F0502020204030204" pitchFamily="34" charset="0"/>
                        </a:rPr>
                        <a:t>TNMP does not plan to transition to BUSHI/MED/LO profiles before BUSLRG availability.</a:t>
                      </a:r>
                    </a:p>
                  </a:txBody>
                  <a:tcPr marL="68580" marR="68580" marT="0" marB="0" anchor="ctr"/>
                </a:tc>
                <a:extLst>
                  <a:ext uri="{0D108BD9-81ED-4DB2-BD59-A6C34878D82A}">
                    <a16:rowId xmlns:a16="http://schemas.microsoft.com/office/drawing/2014/main" val="1442654308"/>
                  </a:ext>
                </a:extLst>
              </a:tr>
              <a:tr h="2259173">
                <a:tc>
                  <a:txBody>
                    <a:bodyPr/>
                    <a:lstStyle/>
                    <a:p>
                      <a:pPr marL="0" marR="0" algn="ctr">
                        <a:lnSpc>
                          <a:spcPct val="107000"/>
                        </a:lnSpc>
                        <a:spcBef>
                          <a:spcPts val="0"/>
                        </a:spcBef>
                        <a:spcAft>
                          <a:spcPts val="0"/>
                        </a:spcAft>
                      </a:pPr>
                      <a:r>
                        <a:rPr lang="en-US" sz="1600" b="0"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r>
                      <a:br>
                        <a:rPr lang="en-US" sz="1600" b="0"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lang="en-US" sz="1600" b="0"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After BUSLRG load profile availability</a:t>
                      </a:r>
                    </a:p>
                    <a:p>
                      <a:pPr marL="0" marR="0" algn="ctr">
                        <a:lnSpc>
                          <a:spcPct val="107000"/>
                        </a:lnSpc>
                        <a:spcBef>
                          <a:spcPts val="0"/>
                        </a:spcBef>
                        <a:spcAft>
                          <a:spcPts val="0"/>
                        </a:spcAft>
                      </a:pPr>
                      <a:r>
                        <a:rPr lang="en-US" sz="1600" b="0" dirty="0">
                          <a:solidFill>
                            <a:schemeClr val="tx1"/>
                          </a:solidFill>
                          <a:effectLst/>
                          <a:latin typeface="Calibri" panose="020F0502020204030204" pitchFamily="34" charset="0"/>
                          <a:cs typeface="Calibri" panose="020F0502020204030204" pitchFamily="34" charset="0"/>
                        </a:rPr>
                        <a:t>(after</a:t>
                      </a:r>
                      <a:r>
                        <a:rPr lang="en-US" sz="1600" b="0" baseline="0" dirty="0">
                          <a:solidFill>
                            <a:schemeClr val="tx1"/>
                          </a:solidFill>
                          <a:effectLst/>
                          <a:latin typeface="Calibri" panose="020F0502020204030204" pitchFamily="34" charset="0"/>
                          <a:cs typeface="Calibri" panose="020F0502020204030204" pitchFamily="34" charset="0"/>
                        </a:rPr>
                        <a:t> 2/1/22)</a:t>
                      </a:r>
                      <a:r>
                        <a:rPr lang="en-US" sz="1600" b="0"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r>
                      <a:br>
                        <a:rPr lang="en-US" sz="1600" b="0"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endParaRPr lang="en-US" sz="1600" b="0"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kern="1200" dirty="0">
                          <a:solidFill>
                            <a:schemeClr val="dk1"/>
                          </a:solidFill>
                          <a:effectLst/>
                          <a:latin typeface="Calibri" panose="020F0502020204030204" pitchFamily="34" charset="0"/>
                          <a:ea typeface="+mn-ea"/>
                          <a:cs typeface="Calibri" panose="020F0502020204030204" pitchFamily="34" charset="0"/>
                        </a:rPr>
                        <a:t>Once BUSLRG is available, all respective ESI IDs will transition to BUSLRG within 1-2 meter cycles, on cycle date.</a:t>
                      </a: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500" kern="1200" dirty="0">
                          <a:solidFill>
                            <a:schemeClr val="dk1"/>
                          </a:solidFill>
                          <a:effectLst/>
                          <a:latin typeface="+mn-lt"/>
                          <a:ea typeface="+mn-ea"/>
                          <a:cs typeface="+mn-cs"/>
                        </a:rPr>
                        <a:t>Internal investigations continue to identify LPGRR068 systems and resources impacts, includes impacts to kVA billing determinant requirements </a:t>
                      </a:r>
                    </a:p>
                  </a:txBody>
                  <a:tcPr marL="68580" marR="68580" marT="0" marB="0" anchor="ctr"/>
                </a:tc>
                <a:tc>
                  <a:txBody>
                    <a:bodyPr/>
                    <a:lstStyle/>
                    <a:p>
                      <a:pPr marL="0" marR="0" algn="ctr">
                        <a:lnSpc>
                          <a:spcPct val="107000"/>
                        </a:lnSpc>
                        <a:spcBef>
                          <a:spcPts val="0"/>
                        </a:spcBef>
                        <a:spcAft>
                          <a:spcPts val="0"/>
                        </a:spcAft>
                      </a:pPr>
                      <a:r>
                        <a:rPr lang="en-US" sz="1600" dirty="0">
                          <a:effectLst/>
                          <a:latin typeface="Calibri" panose="020F0502020204030204" pitchFamily="34" charset="0"/>
                          <a:cs typeface="Calibri" panose="020F0502020204030204" pitchFamily="34" charset="0"/>
                        </a:rPr>
                        <a:t>Once BUSLRG is available, eligible ESI</a:t>
                      </a:r>
                      <a:r>
                        <a:rPr lang="en-US" sz="1600" baseline="0" dirty="0">
                          <a:effectLst/>
                          <a:latin typeface="Calibri" panose="020F0502020204030204" pitchFamily="34" charset="0"/>
                          <a:cs typeface="Calibri" panose="020F0502020204030204" pitchFamily="34" charset="0"/>
                        </a:rPr>
                        <a:t> IDs will transition to BUSLRG within 1-2 meter cycles, on cycle date.</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latin typeface="Calibri" panose="020F0502020204030204" pitchFamily="34" charset="0"/>
                          <a:cs typeface="Calibri" panose="020F0502020204030204" pitchFamily="34" charset="0"/>
                        </a:rPr>
                        <a:t>Once BUSLRG is available, eligible ESI IDs will transition to BUSLRG within</a:t>
                      </a:r>
                      <a:r>
                        <a:rPr lang="en-US" sz="1600" baseline="0" dirty="0">
                          <a:effectLst/>
                          <a:latin typeface="Calibri" panose="020F0502020204030204" pitchFamily="34" charset="0"/>
                          <a:cs typeface="Calibri" panose="020F0502020204030204" pitchFamily="34" charset="0"/>
                        </a:rPr>
                        <a:t> 1-2 meter cycles, on cycle date.</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827240894"/>
                  </a:ext>
                </a:extLst>
              </a:tr>
            </a:tbl>
          </a:graphicData>
        </a:graphic>
      </p:graphicFrame>
      <p:sp>
        <p:nvSpPr>
          <p:cNvPr id="5" name="TextBox 4">
            <a:extLst>
              <a:ext uri="{FF2B5EF4-FFF2-40B4-BE49-F238E27FC236}">
                <a16:creationId xmlns:a16="http://schemas.microsoft.com/office/drawing/2014/main" id="{F71B3AFB-F56A-4B26-9682-27CCEE610B45}"/>
              </a:ext>
            </a:extLst>
          </p:cNvPr>
          <p:cNvSpPr txBox="1"/>
          <p:nvPr/>
        </p:nvSpPr>
        <p:spPr>
          <a:xfrm rot="16200000">
            <a:off x="-2311253" y="2917917"/>
            <a:ext cx="6152368" cy="707886"/>
          </a:xfrm>
          <a:prstGeom prst="rect">
            <a:avLst/>
          </a:prstGeom>
          <a:solidFill>
            <a:schemeClr val="accent1"/>
          </a:solidFill>
          <a:ln>
            <a:solidFill>
              <a:srgbClr val="00B0F0"/>
            </a:solidFill>
          </a:ln>
        </p:spPr>
        <p:txBody>
          <a:bodyPr wrap="square" rtlCol="0">
            <a:spAutoFit/>
          </a:bodyPr>
          <a:lstStyle/>
          <a:p>
            <a:pPr algn="ctr"/>
            <a:r>
              <a:rPr lang="en-US" sz="4000" dirty="0"/>
              <a:t>Transition Plans</a:t>
            </a:r>
          </a:p>
        </p:txBody>
      </p:sp>
    </p:spTree>
    <p:extLst>
      <p:ext uri="{BB962C8B-B14F-4D97-AF65-F5344CB8AC3E}">
        <p14:creationId xmlns:p14="http://schemas.microsoft.com/office/powerpoint/2010/main" val="967868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532" y="195676"/>
            <a:ext cx="11993733" cy="6186309"/>
          </a:xfrm>
          <a:prstGeom prst="rect">
            <a:avLst/>
          </a:prstGeom>
          <a:noFill/>
        </p:spPr>
        <p:txBody>
          <a:bodyPr wrap="square" rtlCol="0">
            <a:spAutoFit/>
          </a:bodyPr>
          <a:lstStyle/>
          <a:p>
            <a:pPr algn="ctr"/>
            <a:r>
              <a:rPr lang="en-US" sz="2400" b="1" i="1" u="sng" dirty="0"/>
              <a:t>ESI IDs converting to non-BUSIDRRQ Profile &amp; Using daily LSE files to submit data</a:t>
            </a:r>
            <a:br>
              <a:rPr lang="en-US" sz="2400" b="1" i="1" u="sng" dirty="0"/>
            </a:br>
            <a:endParaRPr lang="en-US" sz="1000" b="1" i="1" u="sng" dirty="0"/>
          </a:p>
          <a:p>
            <a:pPr marL="342900" indent="-342900">
              <a:buAutoNum type="arabicPeriod"/>
            </a:pPr>
            <a:endParaRPr lang="en-US" sz="800" dirty="0"/>
          </a:p>
          <a:p>
            <a:pPr marL="342900" indent="-342900">
              <a:buAutoNum type="arabicPeriod"/>
            </a:pPr>
            <a:r>
              <a:rPr lang="en-US" dirty="0">
                <a:latin typeface="Calibri" panose="020F0502020204030204" pitchFamily="34" charset="0"/>
                <a:cs typeface="Calibri" panose="020F0502020204030204" pitchFamily="34" charset="0"/>
              </a:rPr>
              <a:t>Customer and/or REP of Record (ROR) requests the TDSP convert an ESI ID from IDR load profile to AMS load profile – TDSP will evaluate and confirm eligibility of ESIID conversion.</a:t>
            </a:r>
          </a:p>
          <a:p>
            <a:pPr marL="342900" indent="-342900">
              <a:buAutoNum type="arabicPeriod"/>
            </a:pPr>
            <a:endParaRPr lang="en-US" sz="800" dirty="0">
              <a:latin typeface="Calibri" panose="020F0502020204030204" pitchFamily="34" charset="0"/>
              <a:cs typeface="Calibri" panose="020F0502020204030204" pitchFamily="34" charset="0"/>
            </a:endParaRPr>
          </a:p>
          <a:p>
            <a:pPr marL="342900" indent="-342900">
              <a:buFont typeface="+mj-lt"/>
              <a:buAutoNum type="arabicPeriod"/>
            </a:pPr>
            <a:r>
              <a:rPr lang="en-US" dirty="0">
                <a:latin typeface="Calibri" panose="020F0502020204030204" pitchFamily="34" charset="0"/>
                <a:cs typeface="Calibri" panose="020F0502020204030204" pitchFamily="34" charset="0"/>
              </a:rPr>
              <a:t>TDSP will submit two (2) MarkeTrak issues with “Other” subtype using “BUSIDRRQ to AMS Conversion” in description – one to ERCOT and one to REP of Record.</a:t>
            </a:r>
          </a:p>
          <a:p>
            <a:pPr lvl="1"/>
            <a:endParaRPr lang="en-US" sz="800" dirty="0">
              <a:latin typeface="Calibri" panose="020F0502020204030204" pitchFamily="34" charset="0"/>
              <a:cs typeface="Calibri" panose="020F0502020204030204" pitchFamily="34" charset="0"/>
            </a:endParaRPr>
          </a:p>
          <a:p>
            <a:pPr marL="342900" indent="-342900">
              <a:buFont typeface="+mj-lt"/>
              <a:buAutoNum type="arabicPeriod"/>
            </a:pPr>
            <a:r>
              <a:rPr lang="en-US" dirty="0">
                <a:latin typeface="Calibri" panose="020F0502020204030204" pitchFamily="34" charset="0"/>
                <a:cs typeface="Calibri" panose="020F0502020204030204" pitchFamily="34" charset="0"/>
              </a:rPr>
              <a:t>ERCOT will enter ESIID into Threshold Bypass table and respond to the MarkeTrak issue indicating successful loading.</a:t>
            </a:r>
          </a:p>
          <a:p>
            <a:pPr marL="342900" indent="-342900">
              <a:buFont typeface="+mj-lt"/>
              <a:buAutoNum type="arabicPeriod"/>
            </a:pPr>
            <a:endParaRPr lang="en-US" sz="800" dirty="0">
              <a:latin typeface="Calibri" panose="020F0502020204030204" pitchFamily="34" charset="0"/>
              <a:cs typeface="Calibri" panose="020F0502020204030204" pitchFamily="34" charset="0"/>
            </a:endParaRPr>
          </a:p>
          <a:p>
            <a:pPr marL="342900" indent="-342900">
              <a:buFont typeface="+mj-lt"/>
              <a:buAutoNum type="arabicPeriod"/>
            </a:pPr>
            <a:r>
              <a:rPr lang="en-US" dirty="0">
                <a:latin typeface="Calibri" panose="020F0502020204030204" pitchFamily="34" charset="0"/>
                <a:cs typeface="Calibri" panose="020F0502020204030204" pitchFamily="34" charset="0"/>
              </a:rPr>
              <a:t>Upon receiving ERCOT acknowledgement, TDSP will submit the last IDR read via 867_03IDR</a:t>
            </a:r>
            <a:r>
              <a:rPr lang="en-US" b="1" i="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to ERCOT and verify successful ERCOT data loading.</a:t>
            </a:r>
          </a:p>
          <a:p>
            <a:pPr marL="342900" indent="-342900">
              <a:buFont typeface="+mj-lt"/>
              <a:buAutoNum type="arabicPeriod"/>
            </a:pPr>
            <a:endParaRPr lang="en-US" sz="800" dirty="0">
              <a:latin typeface="Calibri" panose="020F0502020204030204" pitchFamily="34" charset="0"/>
              <a:cs typeface="Calibri" panose="020F0502020204030204" pitchFamily="34" charset="0"/>
            </a:endParaRPr>
          </a:p>
          <a:p>
            <a:pPr marL="342900" indent="-342900">
              <a:buFont typeface="+mj-lt"/>
              <a:buAutoNum type="arabicPeriod"/>
            </a:pPr>
            <a:r>
              <a:rPr lang="en-US" dirty="0">
                <a:latin typeface="Calibri" panose="020F0502020204030204" pitchFamily="34" charset="0"/>
                <a:cs typeface="Calibri" panose="020F0502020204030204" pitchFamily="34" charset="0"/>
              </a:rPr>
              <a:t>After verification of data loading, TDSP will submit 814_20 Load Profiling change, backdated to align with a loaded meter read.</a:t>
            </a:r>
          </a:p>
          <a:p>
            <a:pPr marL="342900" indent="-342900">
              <a:buFont typeface="+mj-lt"/>
              <a:buAutoNum type="arabicPeriod"/>
            </a:pPr>
            <a:endParaRPr lang="en-US" sz="800" dirty="0">
              <a:latin typeface="Calibri" panose="020F0502020204030204" pitchFamily="34" charset="0"/>
              <a:cs typeface="Calibri" panose="020F0502020204030204" pitchFamily="34" charset="0"/>
            </a:endParaRPr>
          </a:p>
          <a:p>
            <a:pPr marL="342900" indent="-342900">
              <a:buFont typeface="+mj-lt"/>
              <a:buAutoNum type="arabicPeriod"/>
            </a:pPr>
            <a:r>
              <a:rPr lang="en-US" dirty="0">
                <a:latin typeface="Calibri" panose="020F0502020204030204" pitchFamily="34" charset="0"/>
                <a:cs typeface="Calibri" panose="020F0502020204030204" pitchFamily="34" charset="0"/>
              </a:rPr>
              <a:t>After receiving confirmation via 814_21 response, TDSP will back-fill any missing daily interval data from the effective date of the AMS profile change to current date via daily LSE file to ERCOT and Smart Meter Texas, as needed.</a:t>
            </a:r>
          </a:p>
          <a:p>
            <a:pPr marL="342900" indent="-342900">
              <a:buFont typeface="+mj-lt"/>
              <a:buAutoNum type="arabicPeriod"/>
            </a:pPr>
            <a:endParaRPr lang="en-US" sz="800" dirty="0">
              <a:latin typeface="Calibri" panose="020F0502020204030204" pitchFamily="34" charset="0"/>
              <a:cs typeface="Calibri" panose="020F0502020204030204" pitchFamily="34" charset="0"/>
            </a:endParaRPr>
          </a:p>
          <a:p>
            <a:r>
              <a:rPr lang="en-US" i="1" dirty="0">
                <a:latin typeface="Calibri" panose="020F0502020204030204" pitchFamily="34" charset="0"/>
                <a:cs typeface="Calibri" panose="020F0502020204030204" pitchFamily="34" charset="0"/>
              </a:rPr>
              <a:t>After successful completion of steps 1-6, the ESIID is considered converted from BUSIDRRQ profile to AMS profile and interval data will be sent via daily LSE file to ERCOT for Settlement, and Smart Meter Texas for Customer &amp; ROR access.</a:t>
            </a:r>
          </a:p>
          <a:p>
            <a:endParaRPr lang="en-US" i="1" dirty="0">
              <a:latin typeface="Calibri" panose="020F0502020204030204" pitchFamily="34" charset="0"/>
              <a:cs typeface="Calibri" panose="020F0502020204030204" pitchFamily="34" charset="0"/>
            </a:endParaRPr>
          </a:p>
          <a:p>
            <a:r>
              <a:rPr lang="en-US" i="1" dirty="0">
                <a:solidFill>
                  <a:srgbClr val="FF0000"/>
                </a:solidFill>
                <a:latin typeface="Calibri" panose="020F0502020204030204" pitchFamily="34" charset="0"/>
                <a:cs typeface="Calibri" panose="020F0502020204030204" pitchFamily="34" charset="0"/>
              </a:rPr>
              <a:t>Note: Once new Load Profiles are effective (via Release 1 2022), TDSPs no longer need to submit a MT issue to put ESIID on ERCOT bypass. ERCOT’s solution will institute a new single interval threshold value for ESIIDs on the new Load Profiles and all will be subject to the threshold check.</a:t>
            </a:r>
          </a:p>
        </p:txBody>
      </p:sp>
    </p:spTree>
    <p:extLst>
      <p:ext uri="{BB962C8B-B14F-4D97-AF65-F5344CB8AC3E}">
        <p14:creationId xmlns:p14="http://schemas.microsoft.com/office/powerpoint/2010/main" val="1269849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chor="ctr">
            <a:normAutofit/>
          </a:bodyPr>
          <a:lstStyle/>
          <a:p>
            <a:r>
              <a:rPr lang="en-US" dirty="0">
                <a:solidFill>
                  <a:schemeClr val="tx1"/>
                </a:solidFill>
              </a:rPr>
              <a:t/>
            </a:r>
            <a:br>
              <a:rPr lang="en-US" dirty="0">
                <a:solidFill>
                  <a:schemeClr val="tx1"/>
                </a:solidFill>
              </a:rPr>
            </a:br>
            <a:r>
              <a:rPr lang="en-US" dirty="0">
                <a:solidFill>
                  <a:schemeClr val="tx1"/>
                </a:solidFill>
              </a:rPr>
              <a:t>Data Impacts for Converted ESI IDs</a:t>
            </a:r>
          </a:p>
        </p:txBody>
      </p:sp>
      <p:sp>
        <p:nvSpPr>
          <p:cNvPr id="9" name="Subtitle 8"/>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68646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361807639"/>
              </p:ext>
            </p:extLst>
          </p:nvPr>
        </p:nvGraphicFramePr>
        <p:xfrm>
          <a:off x="1242874" y="1205781"/>
          <a:ext cx="10842593" cy="4588568"/>
        </p:xfrm>
        <a:graphic>
          <a:graphicData uri="http://schemas.openxmlformats.org/drawingml/2006/table">
            <a:tbl>
              <a:tblPr firstRow="1" firstCol="1" bandRow="1">
                <a:tableStyleId>{5C22544A-7EE6-4342-B048-85BDC9FD1C3A}</a:tableStyleId>
              </a:tblPr>
              <a:tblGrid>
                <a:gridCol w="2067511">
                  <a:extLst>
                    <a:ext uri="{9D8B030D-6E8A-4147-A177-3AD203B41FA5}">
                      <a16:colId xmlns:a16="http://schemas.microsoft.com/office/drawing/2014/main" val="2358852443"/>
                    </a:ext>
                  </a:extLst>
                </a:gridCol>
                <a:gridCol w="2194696">
                  <a:extLst>
                    <a:ext uri="{9D8B030D-6E8A-4147-A177-3AD203B41FA5}">
                      <a16:colId xmlns:a16="http://schemas.microsoft.com/office/drawing/2014/main" val="1957003218"/>
                    </a:ext>
                  </a:extLst>
                </a:gridCol>
                <a:gridCol w="2261245">
                  <a:extLst>
                    <a:ext uri="{9D8B030D-6E8A-4147-A177-3AD203B41FA5}">
                      <a16:colId xmlns:a16="http://schemas.microsoft.com/office/drawing/2014/main" val="2346168108"/>
                    </a:ext>
                  </a:extLst>
                </a:gridCol>
                <a:gridCol w="2145073">
                  <a:extLst>
                    <a:ext uri="{9D8B030D-6E8A-4147-A177-3AD203B41FA5}">
                      <a16:colId xmlns:a16="http://schemas.microsoft.com/office/drawing/2014/main" val="2982146347"/>
                    </a:ext>
                  </a:extLst>
                </a:gridCol>
                <a:gridCol w="2174068">
                  <a:extLst>
                    <a:ext uri="{9D8B030D-6E8A-4147-A177-3AD203B41FA5}">
                      <a16:colId xmlns:a16="http://schemas.microsoft.com/office/drawing/2014/main" val="2876069495"/>
                    </a:ext>
                  </a:extLst>
                </a:gridCol>
              </a:tblGrid>
              <a:tr h="201798">
                <a:tc>
                  <a:txBody>
                    <a:bodyPr/>
                    <a:lstStyle/>
                    <a:p>
                      <a:pPr marL="0" marR="0" algn="ctr">
                        <a:lnSpc>
                          <a:spcPct val="107000"/>
                        </a:lnSpc>
                        <a:spcBef>
                          <a:spcPts val="0"/>
                        </a:spcBef>
                        <a:spcAft>
                          <a:spcPts val="0"/>
                        </a:spcAft>
                      </a:pPr>
                      <a:r>
                        <a:rPr lang="en-US" sz="1800" b="0" dirty="0">
                          <a:solidFill>
                            <a:schemeClr val="tx1"/>
                          </a:solidFill>
                          <a:effectLst/>
                          <a:latin typeface="Calibri" panose="020F0502020204030204" pitchFamily="34" charset="0"/>
                          <a:cs typeface="Calibri" panose="020F0502020204030204" pitchFamily="34" charset="0"/>
                        </a:rPr>
                        <a:t> </a:t>
                      </a:r>
                      <a:endParaRPr lang="en-US" sz="18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Oncor</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00F66F"/>
                    </a:solidFill>
                  </a:tcP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CNP</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FFFF00"/>
                    </a:solidFill>
                  </a:tcP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AEP</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00B0F0"/>
                    </a:solidFill>
                  </a:tcPr>
                </a:tc>
                <a:tc>
                  <a:txBody>
                    <a:bodyPr/>
                    <a:lstStyle/>
                    <a:p>
                      <a:pPr marL="0" marR="0" algn="ctr">
                        <a:lnSpc>
                          <a:spcPct val="107000"/>
                        </a:lnSpc>
                        <a:spcBef>
                          <a:spcPts val="0"/>
                        </a:spcBef>
                        <a:spcAft>
                          <a:spcPts val="0"/>
                        </a:spcAft>
                      </a:pPr>
                      <a:r>
                        <a:rPr lang="en-US" sz="1800" dirty="0">
                          <a:solidFill>
                            <a:schemeClr val="tx1"/>
                          </a:solidFill>
                          <a:effectLst/>
                          <a:latin typeface="Calibri" panose="020F0502020204030204" pitchFamily="34" charset="0"/>
                          <a:cs typeface="Calibri" panose="020F0502020204030204" pitchFamily="34" charset="0"/>
                        </a:rPr>
                        <a:t>TNMP</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rgbClr val="FFC000"/>
                    </a:solidFill>
                  </a:tcPr>
                </a:tc>
                <a:extLst>
                  <a:ext uri="{0D108BD9-81ED-4DB2-BD59-A6C34878D82A}">
                    <a16:rowId xmlns:a16="http://schemas.microsoft.com/office/drawing/2014/main" val="1438676732"/>
                  </a:ext>
                </a:extLst>
              </a:tr>
              <a:tr h="1685856">
                <a:tc>
                  <a:txBody>
                    <a:bodyPr/>
                    <a:lstStyle/>
                    <a:p>
                      <a:pPr marL="0" marR="0" algn="ctr">
                        <a:lnSpc>
                          <a:spcPct val="107000"/>
                        </a:lnSpc>
                        <a:spcBef>
                          <a:spcPts val="0"/>
                        </a:spcBef>
                        <a:spcAft>
                          <a:spcPts val="0"/>
                        </a:spcAft>
                      </a:pPr>
                      <a:r>
                        <a:rPr lang="en-US" sz="1600" b="0" dirty="0">
                          <a:solidFill>
                            <a:schemeClr val="tx1"/>
                          </a:solidFill>
                          <a:effectLst/>
                          <a:latin typeface="Calibri" panose="020F0502020204030204" pitchFamily="34" charset="0"/>
                          <a:cs typeface="Calibri" panose="020F0502020204030204" pitchFamily="34" charset="0"/>
                        </a:rPr>
                        <a:t>Which</a:t>
                      </a:r>
                      <a:r>
                        <a:rPr lang="en-US" sz="1600" b="0" baseline="0" dirty="0">
                          <a:solidFill>
                            <a:schemeClr val="tx1"/>
                          </a:solidFill>
                          <a:effectLst/>
                          <a:latin typeface="Calibri" panose="020F0502020204030204" pitchFamily="34" charset="0"/>
                          <a:cs typeface="Calibri" panose="020F0502020204030204" pitchFamily="34" charset="0"/>
                        </a:rPr>
                        <a:t> usage &amp; billing transaction(s) should CRs expect to receive for a converted ESI ID?</a:t>
                      </a:r>
                      <a:r>
                        <a:rPr lang="en-US" sz="1600" b="0" dirty="0">
                          <a:solidFill>
                            <a:schemeClr val="tx1"/>
                          </a:solidFill>
                          <a:effectLst/>
                          <a:latin typeface="Calibri" panose="020F0502020204030204" pitchFamily="34" charset="0"/>
                          <a:cs typeface="Calibri" panose="020F0502020204030204" pitchFamily="34" charset="0"/>
                        </a:rPr>
                        <a:t/>
                      </a:r>
                      <a:br>
                        <a:rPr lang="en-US" sz="1600" b="0" dirty="0">
                          <a:solidFill>
                            <a:schemeClr val="tx1"/>
                          </a:solidFill>
                          <a:effectLst/>
                          <a:latin typeface="Calibri" panose="020F0502020204030204" pitchFamily="34" charset="0"/>
                          <a:cs typeface="Calibri" panose="020F0502020204030204" pitchFamily="34" charset="0"/>
                        </a:rPr>
                      </a:br>
                      <a:endParaRPr lang="en-US" sz="1600" b="0" dirty="0">
                        <a:solidFill>
                          <a:schemeClr val="tx1"/>
                        </a:solidFill>
                        <a:effectLst/>
                        <a:latin typeface="Calibri" panose="020F0502020204030204" pitchFamily="34" charset="0"/>
                        <a:cs typeface="Calibri" panose="020F0502020204030204" pitchFamily="34" charset="0"/>
                      </a:endParaRP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Daily LSE files &amp; monthly summary 867_03</a:t>
                      </a: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kern="1200" dirty="0">
                          <a:solidFill>
                            <a:schemeClr val="dk1"/>
                          </a:solidFill>
                          <a:effectLst/>
                          <a:latin typeface="+mn-lt"/>
                          <a:ea typeface="+mn-ea"/>
                          <a:cs typeface="+mn-cs"/>
                        </a:rPr>
                        <a:t>Current market approved processes will continue</a:t>
                      </a:r>
                    </a:p>
                    <a:p>
                      <a:pPr marL="0" marR="0" algn="ctr">
                        <a:lnSpc>
                          <a:spcPct val="107000"/>
                        </a:lnSpc>
                        <a:spcBef>
                          <a:spcPts val="0"/>
                        </a:spcBef>
                        <a:spcAft>
                          <a:spcPts val="0"/>
                        </a:spcAft>
                      </a:pPr>
                      <a:endParaRPr lang="en-US" sz="16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r>
                        <a:rPr lang="en-US" sz="16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Continue to receive monthly interval detailed 867_03IDR, plus the daily LSE files</a:t>
                      </a:r>
                    </a:p>
                  </a:txBody>
                  <a:tcPr marL="68580" marR="68580" marT="0" marB="0" anchor="ctr"/>
                </a:tc>
                <a:tc>
                  <a:txBody>
                    <a:bodyPr/>
                    <a:lstStyle/>
                    <a:p>
                      <a:pPr marL="0" marR="0" algn="ctr">
                        <a:lnSpc>
                          <a:spcPct val="107000"/>
                        </a:lnSpc>
                        <a:spcBef>
                          <a:spcPts val="0"/>
                        </a:spcBef>
                        <a:spcAft>
                          <a:spcPts val="0"/>
                        </a:spcAft>
                      </a:pPr>
                      <a:r>
                        <a:rPr lang="en-US" sz="1600" kern="1200" dirty="0">
                          <a:solidFill>
                            <a:schemeClr val="dk1"/>
                          </a:solidFill>
                          <a:effectLst/>
                          <a:latin typeface="Calibri" panose="020F0502020204030204" pitchFamily="34" charset="0"/>
                          <a:ea typeface="+mn-ea"/>
                          <a:cs typeface="Calibri" panose="020F0502020204030204" pitchFamily="34" charset="0"/>
                        </a:rPr>
                        <a:t>Our plan is to submit the monthly interval 867_03, as well as the daily LSE file</a:t>
                      </a:r>
                    </a:p>
                  </a:txBody>
                  <a:tcPr marL="68580" marR="68580" marT="0" marB="0" anchor="ctr"/>
                </a:tc>
                <a:extLst>
                  <a:ext uri="{0D108BD9-81ED-4DB2-BD59-A6C34878D82A}">
                    <a16:rowId xmlns:a16="http://schemas.microsoft.com/office/drawing/2014/main" val="1442654308"/>
                  </a:ext>
                </a:extLst>
              </a:tr>
              <a:tr h="2052691">
                <a:tc>
                  <a:txBody>
                    <a:bodyPr/>
                    <a:lstStyle/>
                    <a:p>
                      <a:pPr marL="0" marR="0" algn="ctr">
                        <a:lnSpc>
                          <a:spcPct val="107000"/>
                        </a:lnSpc>
                        <a:spcBef>
                          <a:spcPts val="0"/>
                        </a:spcBef>
                        <a:spcAft>
                          <a:spcPts val="0"/>
                        </a:spcAft>
                      </a:pPr>
                      <a:r>
                        <a:rPr lang="en-US" sz="1600" b="0"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Is 15 minute interval-level </a:t>
                      </a:r>
                      <a:r>
                        <a:rPr lang="en-US" sz="1600" b="0" baseline="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kVArh</a:t>
                      </a:r>
                      <a:r>
                        <a:rPr lang="en-US" sz="1600" b="0"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(Power Factor data) available?</a:t>
                      </a:r>
                    </a:p>
                  </a:txBody>
                  <a:tcPr marL="68580" marR="68580" marT="0" marB="0" anchor="ctr"/>
                </a:tc>
                <a:tc>
                  <a:txBody>
                    <a:bodyPr/>
                    <a:lstStyle/>
                    <a:p>
                      <a:pPr algn="ctr"/>
                      <a:r>
                        <a:rPr lang="en-US" sz="1600" kern="1200" dirty="0" smtClean="0">
                          <a:solidFill>
                            <a:schemeClr val="dk1"/>
                          </a:solidFill>
                          <a:effectLst/>
                          <a:latin typeface="Calibri" panose="020F0502020204030204" pitchFamily="34" charset="0"/>
                          <a:ea typeface="Calibri" panose="020F0502020204030204" pitchFamily="34" charset="0"/>
                          <a:cs typeface="Calibri" panose="020F0502020204030204" pitchFamily="34" charset="0"/>
                        </a:rPr>
                        <a:t>Interval </a:t>
                      </a:r>
                      <a:r>
                        <a:rPr lang="en-US" sz="1600" kern="1200" dirty="0" err="1" smtClean="0">
                          <a:solidFill>
                            <a:schemeClr val="dk1"/>
                          </a:solidFill>
                          <a:effectLst/>
                          <a:latin typeface="Calibri" panose="020F0502020204030204" pitchFamily="34" charset="0"/>
                          <a:ea typeface="Calibri" panose="020F0502020204030204" pitchFamily="34" charset="0"/>
                          <a:cs typeface="Calibri" panose="020F0502020204030204" pitchFamily="34" charset="0"/>
                        </a:rPr>
                        <a:t>kVArh</a:t>
                      </a:r>
                      <a:r>
                        <a:rPr lang="en-US" sz="1600" kern="1200" dirty="0" smtClean="0">
                          <a:solidFill>
                            <a:schemeClr val="dk1"/>
                          </a:solidFill>
                          <a:effectLst/>
                          <a:latin typeface="Calibri" panose="020F0502020204030204" pitchFamily="34" charset="0"/>
                          <a:ea typeface="Calibri" panose="020F0502020204030204" pitchFamily="34" charset="0"/>
                          <a:cs typeface="Calibri" panose="020F0502020204030204" pitchFamily="34" charset="0"/>
                        </a:rPr>
                        <a:t> is unavailable </a:t>
                      </a:r>
                      <a:r>
                        <a:rPr lang="en-US" sz="1600" kern="1200" dirty="0" smtClean="0">
                          <a:solidFill>
                            <a:schemeClr val="dk1"/>
                          </a:solidFill>
                          <a:effectLst/>
                          <a:latin typeface="Calibri" panose="020F0502020204030204" pitchFamily="34" charset="0"/>
                          <a:ea typeface="Calibri" panose="020F0502020204030204" pitchFamily="34" charset="0"/>
                          <a:cs typeface="Calibri" panose="020F0502020204030204" pitchFamily="34" charset="0"/>
                        </a:rPr>
                        <a:t>for </a:t>
                      </a:r>
                      <a:r>
                        <a:rPr lang="en-US" sz="1600" kern="1200" dirty="0" smtClean="0">
                          <a:solidFill>
                            <a:schemeClr val="dk1"/>
                          </a:solidFill>
                          <a:effectLst/>
                          <a:latin typeface="Calibri" panose="020F0502020204030204" pitchFamily="34" charset="0"/>
                          <a:ea typeface="Calibri" panose="020F0502020204030204" pitchFamily="34" charset="0"/>
                          <a:cs typeface="Calibri" panose="020F0502020204030204" pitchFamily="34" charset="0"/>
                        </a:rPr>
                        <a:t>AMS profiled premises</a:t>
                      </a:r>
                      <a:endParaRPr lang="en-US" sz="16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kern="1200" dirty="0">
                        <a:solidFill>
                          <a:schemeClr val="dk1"/>
                        </a:solidFill>
                        <a:effectLst/>
                        <a:latin typeface="+mn-lt"/>
                        <a:ea typeface="+mn-ea"/>
                        <a:cs typeface="+mn-cs"/>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kern="1200" dirty="0">
                          <a:solidFill>
                            <a:schemeClr val="dk1"/>
                          </a:solidFill>
                          <a:effectLst/>
                          <a:latin typeface="+mn-lt"/>
                          <a:ea typeface="+mn-ea"/>
                          <a:cs typeface="+mn-cs"/>
                        </a:rPr>
                        <a:t>Internal investigations continue to identify LPGRR068 systems and resources impacts, includes impacts to kVA billing determinant requirements </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dirty="0">
                          <a:effectLst/>
                        </a:rPr>
                        <a:t> </a:t>
                      </a:r>
                    </a:p>
                    <a:p>
                      <a:pPr marL="0" marR="0" algn="ctr">
                        <a:lnSpc>
                          <a:spcPct val="107000"/>
                        </a:lnSpc>
                        <a:spcBef>
                          <a:spcPts val="0"/>
                        </a:spcBef>
                        <a:spcAft>
                          <a:spcPts val="0"/>
                        </a:spcAft>
                      </a:pP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Calibri" panose="020F0502020204030204" pitchFamily="34" charset="0"/>
                        </a:rPr>
                        <a:t>Interval</a:t>
                      </a:r>
                      <a:r>
                        <a:rPr lang="en-US" sz="1600" baseline="0" dirty="0">
                          <a:effectLst/>
                          <a:latin typeface="Calibri" panose="020F0502020204030204" pitchFamily="34" charset="0"/>
                          <a:ea typeface="Calibri" panose="020F0502020204030204" pitchFamily="34" charset="0"/>
                          <a:cs typeface="Calibri" panose="020F0502020204030204" pitchFamily="34" charset="0"/>
                        </a:rPr>
                        <a:t> level </a:t>
                      </a:r>
                      <a:r>
                        <a:rPr lang="en-US" sz="1600" dirty="0" err="1">
                          <a:effectLst/>
                          <a:latin typeface="Calibri" panose="020F0502020204030204" pitchFamily="34" charset="0"/>
                          <a:ea typeface="Calibri" panose="020F0502020204030204" pitchFamily="34" charset="0"/>
                          <a:cs typeface="Calibri" panose="020F0502020204030204" pitchFamily="34" charset="0"/>
                        </a:rPr>
                        <a:t>kVArh</a:t>
                      </a:r>
                      <a:r>
                        <a:rPr lang="en-US" sz="1600" dirty="0">
                          <a:effectLst/>
                          <a:latin typeface="Calibri" panose="020F0502020204030204" pitchFamily="34" charset="0"/>
                          <a:ea typeface="Calibri" panose="020F0502020204030204" pitchFamily="34" charset="0"/>
                          <a:cs typeface="Calibri" panose="020F0502020204030204" pitchFamily="34" charset="0"/>
                        </a:rPr>
                        <a:t> is available via monthly 867_03IDR</a:t>
                      </a:r>
                      <a:r>
                        <a:rPr lang="en-US" sz="1600" baseline="0" dirty="0">
                          <a:effectLst/>
                          <a:latin typeface="Calibri" panose="020F0502020204030204" pitchFamily="34" charset="0"/>
                          <a:ea typeface="Calibri" panose="020F0502020204030204" pitchFamily="34" charset="0"/>
                          <a:cs typeface="Calibri" panose="020F0502020204030204" pitchFamily="34" charset="0"/>
                        </a:rPr>
                        <a:t>. Power </a:t>
                      </a:r>
                      <a:r>
                        <a:rPr lang="en-US" sz="1600" dirty="0">
                          <a:effectLst/>
                          <a:latin typeface="Calibri" panose="020F0502020204030204" pitchFamily="34" charset="0"/>
                          <a:ea typeface="Calibri" panose="020F0502020204030204" pitchFamily="34" charset="0"/>
                          <a:cs typeface="Calibri" panose="020F0502020204030204" pitchFamily="34" charset="0"/>
                        </a:rPr>
                        <a:t>Factor is available in the Summary loop that occurred</a:t>
                      </a:r>
                      <a:r>
                        <a:rPr lang="en-US" sz="1600" baseline="0" dirty="0">
                          <a:effectLst/>
                          <a:latin typeface="Calibri" panose="020F0502020204030204" pitchFamily="34" charset="0"/>
                          <a:ea typeface="Calibri" panose="020F0502020204030204" pitchFamily="34" charset="0"/>
                          <a:cs typeface="Calibri" panose="020F0502020204030204" pitchFamily="34" charset="0"/>
                        </a:rPr>
                        <a:t> at peak kW</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dirty="0">
                          <a:effectLst/>
                          <a:latin typeface="Calibri" panose="020F0502020204030204" pitchFamily="34" charset="0"/>
                          <a:ea typeface="Calibri" panose="020F0502020204030204" pitchFamily="34" charset="0"/>
                          <a:cs typeface="Calibri" panose="020F0502020204030204" pitchFamily="34" charset="0"/>
                        </a:rPr>
                        <a:t>Interval</a:t>
                      </a:r>
                      <a:r>
                        <a:rPr lang="en-US" sz="1600" baseline="0" dirty="0">
                          <a:effectLst/>
                          <a:latin typeface="Calibri" panose="020F0502020204030204" pitchFamily="34" charset="0"/>
                          <a:ea typeface="Calibri" panose="020F0502020204030204" pitchFamily="34" charset="0"/>
                          <a:cs typeface="Calibri" panose="020F0502020204030204" pitchFamily="34" charset="0"/>
                        </a:rPr>
                        <a:t> level </a:t>
                      </a:r>
                      <a:r>
                        <a:rPr lang="en-US" sz="1600" dirty="0" err="1">
                          <a:effectLst/>
                          <a:latin typeface="Calibri" panose="020F0502020204030204" pitchFamily="34" charset="0"/>
                          <a:ea typeface="Calibri" panose="020F0502020204030204" pitchFamily="34" charset="0"/>
                          <a:cs typeface="Calibri" panose="020F0502020204030204" pitchFamily="34" charset="0"/>
                        </a:rPr>
                        <a:t>kVArh</a:t>
                      </a:r>
                      <a:r>
                        <a:rPr lang="en-US" sz="1600" dirty="0">
                          <a:effectLst/>
                          <a:latin typeface="Calibri" panose="020F0502020204030204" pitchFamily="34" charset="0"/>
                          <a:ea typeface="Calibri" panose="020F0502020204030204" pitchFamily="34" charset="0"/>
                          <a:cs typeface="Calibri" panose="020F0502020204030204" pitchFamily="34" charset="0"/>
                        </a:rPr>
                        <a:t> is available via monthly 867_03IDR</a:t>
                      </a:r>
                      <a:r>
                        <a:rPr lang="en-US" sz="1600" baseline="0" dirty="0">
                          <a:effectLst/>
                          <a:latin typeface="Calibri" panose="020F0502020204030204" pitchFamily="34" charset="0"/>
                          <a:ea typeface="Calibri" panose="020F0502020204030204" pitchFamily="34" charset="0"/>
                          <a:cs typeface="Calibri" panose="020F0502020204030204" pitchFamily="34" charset="0"/>
                        </a:rPr>
                        <a:t>. Power </a:t>
                      </a:r>
                      <a:r>
                        <a:rPr lang="en-US" sz="1600" dirty="0">
                          <a:effectLst/>
                          <a:latin typeface="Calibri" panose="020F0502020204030204" pitchFamily="34" charset="0"/>
                          <a:ea typeface="Calibri" panose="020F0502020204030204" pitchFamily="34" charset="0"/>
                          <a:cs typeface="Calibri" panose="020F0502020204030204" pitchFamily="34" charset="0"/>
                        </a:rPr>
                        <a:t>Factor is available in the Summary loop that occurred</a:t>
                      </a:r>
                      <a:r>
                        <a:rPr lang="en-US" sz="1600" baseline="0" dirty="0">
                          <a:effectLst/>
                          <a:latin typeface="Calibri" panose="020F0502020204030204" pitchFamily="34" charset="0"/>
                          <a:ea typeface="Calibri" panose="020F0502020204030204" pitchFamily="34" charset="0"/>
                          <a:cs typeface="Calibri" panose="020F0502020204030204" pitchFamily="34" charset="0"/>
                        </a:rPr>
                        <a:t> at peak kW</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p>
                      <a:pPr marL="0" marR="0" algn="ctr">
                        <a:lnSpc>
                          <a:spcPct val="107000"/>
                        </a:lnSpc>
                        <a:spcBef>
                          <a:spcPts val="0"/>
                        </a:spcBef>
                        <a:spcAft>
                          <a:spcPts val="0"/>
                        </a:spcAft>
                      </a:pP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430155089"/>
                  </a:ext>
                </a:extLst>
              </a:tr>
            </a:tbl>
          </a:graphicData>
        </a:graphic>
      </p:graphicFrame>
      <p:sp>
        <p:nvSpPr>
          <p:cNvPr id="5" name="TextBox 4">
            <a:extLst>
              <a:ext uri="{FF2B5EF4-FFF2-40B4-BE49-F238E27FC236}">
                <a16:creationId xmlns:a16="http://schemas.microsoft.com/office/drawing/2014/main" id="{F71B3AFB-F56A-4B26-9682-27CCEE610B45}"/>
              </a:ext>
            </a:extLst>
          </p:cNvPr>
          <p:cNvSpPr txBox="1"/>
          <p:nvPr/>
        </p:nvSpPr>
        <p:spPr>
          <a:xfrm rot="16200000">
            <a:off x="-2311253" y="2917917"/>
            <a:ext cx="6152368" cy="707886"/>
          </a:xfrm>
          <a:prstGeom prst="rect">
            <a:avLst/>
          </a:prstGeom>
          <a:solidFill>
            <a:schemeClr val="accent1"/>
          </a:solidFill>
          <a:ln>
            <a:solidFill>
              <a:srgbClr val="00B0F0"/>
            </a:solidFill>
          </a:ln>
        </p:spPr>
        <p:txBody>
          <a:bodyPr wrap="square" rtlCol="0">
            <a:spAutoFit/>
          </a:bodyPr>
          <a:lstStyle/>
          <a:p>
            <a:pPr algn="ctr"/>
            <a:r>
              <a:rPr lang="en-US" sz="4000" dirty="0"/>
              <a:t>Data Availability</a:t>
            </a:r>
          </a:p>
        </p:txBody>
      </p:sp>
    </p:spTree>
    <p:extLst>
      <p:ext uri="{BB962C8B-B14F-4D97-AF65-F5344CB8AC3E}">
        <p14:creationId xmlns:p14="http://schemas.microsoft.com/office/powerpoint/2010/main" val="3558294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652347254"/>
              </p:ext>
            </p:extLst>
          </p:nvPr>
        </p:nvGraphicFramePr>
        <p:xfrm>
          <a:off x="933717" y="96154"/>
          <a:ext cx="11086648" cy="6835156"/>
        </p:xfrm>
        <a:graphic>
          <a:graphicData uri="http://schemas.openxmlformats.org/drawingml/2006/table">
            <a:tbl>
              <a:tblPr firstRow="1" firstCol="1" bandRow="1">
                <a:tableStyleId>{5C22544A-7EE6-4342-B048-85BDC9FD1C3A}</a:tableStyleId>
              </a:tblPr>
              <a:tblGrid>
                <a:gridCol w="2332523">
                  <a:extLst>
                    <a:ext uri="{9D8B030D-6E8A-4147-A177-3AD203B41FA5}">
                      <a16:colId xmlns:a16="http://schemas.microsoft.com/office/drawing/2014/main" val="2358852443"/>
                    </a:ext>
                  </a:extLst>
                </a:gridCol>
                <a:gridCol w="2645163">
                  <a:extLst>
                    <a:ext uri="{9D8B030D-6E8A-4147-A177-3AD203B41FA5}">
                      <a16:colId xmlns:a16="http://schemas.microsoft.com/office/drawing/2014/main" val="1957003218"/>
                    </a:ext>
                  </a:extLst>
                </a:gridCol>
                <a:gridCol w="2054180">
                  <a:extLst>
                    <a:ext uri="{9D8B030D-6E8A-4147-A177-3AD203B41FA5}">
                      <a16:colId xmlns:a16="http://schemas.microsoft.com/office/drawing/2014/main" val="2346168108"/>
                    </a:ext>
                  </a:extLst>
                </a:gridCol>
                <a:gridCol w="2073499">
                  <a:extLst>
                    <a:ext uri="{9D8B030D-6E8A-4147-A177-3AD203B41FA5}">
                      <a16:colId xmlns:a16="http://schemas.microsoft.com/office/drawing/2014/main" val="2982146347"/>
                    </a:ext>
                  </a:extLst>
                </a:gridCol>
                <a:gridCol w="1981283">
                  <a:extLst>
                    <a:ext uri="{9D8B030D-6E8A-4147-A177-3AD203B41FA5}">
                      <a16:colId xmlns:a16="http://schemas.microsoft.com/office/drawing/2014/main" val="2876069495"/>
                    </a:ext>
                  </a:extLst>
                </a:gridCol>
              </a:tblGrid>
              <a:tr h="294129">
                <a:tc>
                  <a:txBody>
                    <a:bodyPr/>
                    <a:lstStyle/>
                    <a:p>
                      <a:pPr marL="0" marR="0" algn="ctr">
                        <a:lnSpc>
                          <a:spcPct val="107000"/>
                        </a:lnSpc>
                        <a:spcBef>
                          <a:spcPts val="0"/>
                        </a:spcBef>
                        <a:spcAft>
                          <a:spcPts val="0"/>
                        </a:spcAft>
                      </a:pPr>
                      <a:r>
                        <a:rPr lang="en-US" sz="1800" b="0" dirty="0">
                          <a:solidFill>
                            <a:schemeClr val="tx1"/>
                          </a:solidFill>
                          <a:effectLst/>
                        </a:rPr>
                        <a:t> </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solidFill>
                            <a:schemeClr val="tx1"/>
                          </a:solidFill>
                          <a:effectLst/>
                        </a:rPr>
                        <a:t>Oncor</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00F66F"/>
                    </a:solidFill>
                  </a:tcPr>
                </a:tc>
                <a:tc>
                  <a:txBody>
                    <a:bodyPr/>
                    <a:lstStyle/>
                    <a:p>
                      <a:pPr marL="0" marR="0" algn="ctr">
                        <a:lnSpc>
                          <a:spcPct val="107000"/>
                        </a:lnSpc>
                        <a:spcBef>
                          <a:spcPts val="0"/>
                        </a:spcBef>
                        <a:spcAft>
                          <a:spcPts val="0"/>
                        </a:spcAft>
                      </a:pPr>
                      <a:r>
                        <a:rPr lang="en-US" sz="1600" dirty="0">
                          <a:solidFill>
                            <a:schemeClr val="tx1"/>
                          </a:solidFill>
                          <a:effectLst/>
                        </a:rPr>
                        <a:t>CNP</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FF00"/>
                    </a:solidFill>
                  </a:tcPr>
                </a:tc>
                <a:tc>
                  <a:txBody>
                    <a:bodyPr/>
                    <a:lstStyle/>
                    <a:p>
                      <a:pPr marL="0" marR="0" algn="ctr">
                        <a:lnSpc>
                          <a:spcPct val="107000"/>
                        </a:lnSpc>
                        <a:spcBef>
                          <a:spcPts val="0"/>
                        </a:spcBef>
                        <a:spcAft>
                          <a:spcPts val="0"/>
                        </a:spcAft>
                      </a:pPr>
                      <a:r>
                        <a:rPr lang="en-US" sz="1600" dirty="0">
                          <a:solidFill>
                            <a:schemeClr val="tx1"/>
                          </a:solidFill>
                          <a:effectLst/>
                        </a:rPr>
                        <a:t>AEP</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00B0F0"/>
                    </a:solidFill>
                  </a:tcPr>
                </a:tc>
                <a:tc>
                  <a:txBody>
                    <a:bodyPr/>
                    <a:lstStyle/>
                    <a:p>
                      <a:pPr marL="0" marR="0" algn="ctr">
                        <a:lnSpc>
                          <a:spcPct val="107000"/>
                        </a:lnSpc>
                        <a:spcBef>
                          <a:spcPts val="0"/>
                        </a:spcBef>
                        <a:spcAft>
                          <a:spcPts val="0"/>
                        </a:spcAft>
                      </a:pPr>
                      <a:r>
                        <a:rPr lang="en-US" sz="1600" dirty="0">
                          <a:solidFill>
                            <a:schemeClr val="tx1"/>
                          </a:solidFill>
                          <a:effectLst/>
                        </a:rPr>
                        <a:t>TNMP</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extLst>
                  <a:ext uri="{0D108BD9-81ED-4DB2-BD59-A6C34878D82A}">
                    <a16:rowId xmlns:a16="http://schemas.microsoft.com/office/drawing/2014/main" val="1438676732"/>
                  </a:ext>
                </a:extLst>
              </a:tr>
              <a:tr h="536978">
                <a:tc>
                  <a:txBody>
                    <a:bodyPr/>
                    <a:lstStyle/>
                    <a:p>
                      <a:pPr marL="0" marR="0" algn="ctr">
                        <a:lnSpc>
                          <a:spcPct val="107000"/>
                        </a:lnSpc>
                        <a:spcBef>
                          <a:spcPts val="0"/>
                        </a:spcBef>
                        <a:spcAft>
                          <a:spcPts val="0"/>
                        </a:spcAft>
                      </a:pPr>
                      <a:r>
                        <a:rPr lang="en-US" sz="1400" b="0" dirty="0">
                          <a:solidFill>
                            <a:schemeClr val="tx1"/>
                          </a:solidFill>
                          <a:effectLst/>
                        </a:rPr>
                        <a:t>Interval Data Accessibility for REP of Record (ROR)</a:t>
                      </a:r>
                    </a:p>
                  </a:txBody>
                  <a:tcPr marL="68580" marR="68580" marT="0" marB="0" anchor="ctr"/>
                </a:tc>
                <a:tc>
                  <a:txBody>
                    <a:bodyPr/>
                    <a:lstStyle/>
                    <a:p>
                      <a:pPr algn="ctr"/>
                      <a:r>
                        <a:rPr lang="en-US" sz="1400" kern="1200" dirty="0">
                          <a:solidFill>
                            <a:schemeClr val="dk1"/>
                          </a:solidFill>
                          <a:effectLst/>
                          <a:latin typeface="+mn-lt"/>
                          <a:ea typeface="+mn-ea"/>
                          <a:cs typeface="+mn-cs"/>
                        </a:rPr>
                        <a:t>Via Smart Meter Texas</a:t>
                      </a:r>
                    </a:p>
                  </a:txBody>
                  <a:tcPr marL="68580" marR="68580" marT="0" marB="0" anchor="ctr"/>
                </a:tc>
                <a:tc>
                  <a:txBody>
                    <a:bodyPr/>
                    <a:lstStyle/>
                    <a:p>
                      <a:pPr algn="ctr"/>
                      <a:r>
                        <a:rPr lang="en-US" sz="1400" kern="1200" dirty="0">
                          <a:solidFill>
                            <a:schemeClr val="dk1"/>
                          </a:solidFill>
                          <a:effectLst/>
                          <a:latin typeface="+mn-lt"/>
                          <a:ea typeface="+mn-ea"/>
                          <a:cs typeface="+mn-cs"/>
                        </a:rPr>
                        <a:t>Current Market approved process will continue</a:t>
                      </a:r>
                    </a:p>
                  </a:txBody>
                  <a:tcPr marL="68580" marR="68580" marT="0" marB="0" anchor="ctr"/>
                </a:tc>
                <a:tc>
                  <a:txBody>
                    <a:bodyPr/>
                    <a:lstStyle/>
                    <a:p>
                      <a:pPr algn="ctr"/>
                      <a:r>
                        <a:rPr lang="en-US" sz="1400" kern="1200" dirty="0">
                          <a:solidFill>
                            <a:schemeClr val="dk1"/>
                          </a:solidFill>
                          <a:effectLst/>
                          <a:latin typeface="+mn-lt"/>
                          <a:ea typeface="+mn-ea"/>
                          <a:cs typeface="+mn-cs"/>
                        </a:rPr>
                        <a:t>Via Smart</a:t>
                      </a:r>
                      <a:r>
                        <a:rPr lang="en-US" sz="1400" kern="1200" baseline="0" dirty="0">
                          <a:solidFill>
                            <a:schemeClr val="dk1"/>
                          </a:solidFill>
                          <a:effectLst/>
                          <a:latin typeface="+mn-lt"/>
                          <a:ea typeface="+mn-ea"/>
                          <a:cs typeface="+mn-cs"/>
                        </a:rPr>
                        <a:t> Meter Texas</a:t>
                      </a:r>
                      <a:endParaRPr lang="en-US" sz="1400" kern="1200" dirty="0">
                        <a:solidFill>
                          <a:schemeClr val="dk1"/>
                        </a:solidFill>
                        <a:effectLst/>
                        <a:latin typeface="+mn-lt"/>
                        <a:ea typeface="+mn-ea"/>
                        <a:cs typeface="+mn-cs"/>
                      </a:endParaRP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400" kern="1200" dirty="0">
                        <a:solidFill>
                          <a:schemeClr val="dk1"/>
                        </a:solidFill>
                        <a:effectLst/>
                        <a:latin typeface="+mn-lt"/>
                        <a:ea typeface="+mn-ea"/>
                        <a:cs typeface="+mn-cs"/>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1400" kern="1200" dirty="0">
                          <a:solidFill>
                            <a:schemeClr val="dk1"/>
                          </a:solidFill>
                          <a:effectLst/>
                          <a:latin typeface="+mn-lt"/>
                          <a:ea typeface="+mn-ea"/>
                          <a:cs typeface="+mn-cs"/>
                        </a:rPr>
                        <a:t>Via Smart</a:t>
                      </a:r>
                      <a:r>
                        <a:rPr lang="en-US" sz="1400" kern="1200" baseline="0" dirty="0">
                          <a:solidFill>
                            <a:schemeClr val="dk1"/>
                          </a:solidFill>
                          <a:effectLst/>
                          <a:latin typeface="+mn-lt"/>
                          <a:ea typeface="+mn-ea"/>
                          <a:cs typeface="+mn-cs"/>
                        </a:rPr>
                        <a:t> Meter Texas</a:t>
                      </a:r>
                      <a:endParaRPr lang="en-US" sz="1400" kern="1200" dirty="0">
                        <a:solidFill>
                          <a:schemeClr val="dk1"/>
                        </a:solidFill>
                        <a:effectLst/>
                        <a:latin typeface="+mn-lt"/>
                        <a:ea typeface="+mn-ea"/>
                        <a:cs typeface="+mn-cs"/>
                      </a:endParaRPr>
                    </a:p>
                    <a:p>
                      <a:pPr marL="0" marR="0" algn="ctr">
                        <a:lnSpc>
                          <a:spcPct val="107000"/>
                        </a:lnSpc>
                        <a:spcBef>
                          <a:spcPts val="0"/>
                        </a:spcBef>
                        <a:spcAft>
                          <a:spcPts val="0"/>
                        </a:spcAft>
                      </a:pPr>
                      <a:endParaRPr lang="en-US" sz="1400" kern="1200" dirty="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442654308"/>
                  </a:ext>
                </a:extLst>
              </a:tr>
              <a:tr h="536978">
                <a:tc>
                  <a:txBody>
                    <a:bodyPr/>
                    <a:lstStyle/>
                    <a:p>
                      <a:pPr marL="0" marR="0" algn="ctr">
                        <a:lnSpc>
                          <a:spcPct val="107000"/>
                        </a:lnSpc>
                        <a:spcBef>
                          <a:spcPts val="0"/>
                        </a:spcBef>
                        <a:spcAft>
                          <a:spcPts val="0"/>
                        </a:spcAft>
                      </a:pPr>
                      <a:r>
                        <a:rPr lang="en-US" sz="1400" b="0" dirty="0">
                          <a:solidFill>
                            <a:schemeClr val="tx1"/>
                          </a:solidFill>
                          <a:effectLst/>
                        </a:rPr>
                        <a:t>Historical Usage accessibility for REP and/or ROR</a:t>
                      </a:r>
                    </a:p>
                  </a:txBody>
                  <a:tcPr marL="68580" marR="68580" marT="0" marB="0" anchor="ctr"/>
                </a:tc>
                <a:tc>
                  <a:txBody>
                    <a:bodyPr/>
                    <a:lstStyle/>
                    <a:p>
                      <a:pPr algn="ctr"/>
                      <a:r>
                        <a:rPr lang="en-US" sz="1400" kern="1200" dirty="0">
                          <a:solidFill>
                            <a:schemeClr val="dk1"/>
                          </a:solidFill>
                          <a:effectLst/>
                          <a:latin typeface="+mn-lt"/>
                          <a:ea typeface="+mn-ea"/>
                          <a:cs typeface="+mn-cs"/>
                        </a:rPr>
                        <a:t>Via Historical Usage Portal in CRIP</a:t>
                      </a:r>
                    </a:p>
                  </a:txBody>
                  <a:tcPr marL="68580" marR="68580" marT="0" marB="0" anchor="ctr"/>
                </a:tc>
                <a:tc>
                  <a:txBody>
                    <a:bodyPr/>
                    <a:lstStyle/>
                    <a:p>
                      <a:pPr algn="ctr"/>
                      <a:r>
                        <a:rPr lang="en-US" sz="1400" kern="1200" dirty="0">
                          <a:solidFill>
                            <a:schemeClr val="dk1"/>
                          </a:solidFill>
                          <a:effectLst/>
                          <a:latin typeface="+mn-lt"/>
                          <a:ea typeface="+mn-ea"/>
                          <a:cs typeface="+mn-cs"/>
                        </a:rPr>
                        <a:t>Current Market approved process will continue</a:t>
                      </a:r>
                    </a:p>
                  </a:txBody>
                  <a:tcPr marL="68580" marR="68580" marT="0" marB="0" anchor="ctr"/>
                </a:tc>
                <a:tc>
                  <a:txBody>
                    <a:bodyPr/>
                    <a:lstStyle/>
                    <a:p>
                      <a:pPr algn="ctr"/>
                      <a:r>
                        <a:rPr lang="en-US" sz="1400" kern="1200" dirty="0">
                          <a:solidFill>
                            <a:schemeClr val="dk1"/>
                          </a:solidFill>
                          <a:effectLst/>
                          <a:latin typeface="+mn-lt"/>
                          <a:ea typeface="+mn-ea"/>
                          <a:cs typeface="+mn-cs"/>
                        </a:rPr>
                        <a:t>Via AEP REP Desk</a:t>
                      </a: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mn-lt"/>
                          <a:ea typeface="+mn-ea"/>
                          <a:cs typeface="+mn-cs"/>
                        </a:rPr>
                        <a:t>Via REP Portal</a:t>
                      </a:r>
                    </a:p>
                  </a:txBody>
                  <a:tcPr marL="68580" marR="68580" marT="0" marB="0" anchor="ctr"/>
                </a:tc>
                <a:extLst>
                  <a:ext uri="{0D108BD9-81ED-4DB2-BD59-A6C34878D82A}">
                    <a16:rowId xmlns:a16="http://schemas.microsoft.com/office/drawing/2014/main" val="1332953288"/>
                  </a:ext>
                </a:extLst>
              </a:tr>
              <a:tr h="1195248">
                <a:tc>
                  <a:txBody>
                    <a:bodyPr/>
                    <a:lstStyle/>
                    <a:p>
                      <a:pPr marL="0" marR="0" algn="ctr">
                        <a:lnSpc>
                          <a:spcPct val="107000"/>
                        </a:lnSpc>
                        <a:spcBef>
                          <a:spcPts val="0"/>
                        </a:spcBef>
                        <a:spcAft>
                          <a:spcPts val="0"/>
                        </a:spcAft>
                      </a:pPr>
                      <a:r>
                        <a:rPr lang="en-US" sz="1400" b="0" dirty="0">
                          <a:solidFill>
                            <a:schemeClr val="tx1"/>
                          </a:solidFill>
                          <a:effectLst/>
                        </a:rPr>
                        <a:t>Is interval-level Historical Usage available</a:t>
                      </a:r>
                      <a:r>
                        <a:rPr lang="en-US" sz="1400" b="0" baseline="0" dirty="0">
                          <a:solidFill>
                            <a:schemeClr val="tx1"/>
                          </a:solidFill>
                          <a:effectLst/>
                        </a:rPr>
                        <a:t> for a converted ESI ID?</a:t>
                      </a:r>
                      <a:endParaRPr lang="en-US" sz="1400" b="0" dirty="0">
                        <a:solidFill>
                          <a:schemeClr val="tx1"/>
                        </a:solidFill>
                        <a:effectLst/>
                      </a:endParaRPr>
                    </a:p>
                  </a:txBody>
                  <a:tcPr marL="68580" marR="68580" marT="0" marB="0" anchor="ctr"/>
                </a:tc>
                <a:tc>
                  <a:txBody>
                    <a:bodyPr/>
                    <a:lstStyle/>
                    <a:p>
                      <a:pPr algn="ctr"/>
                      <a:endParaRPr lang="en-US" sz="1400" kern="1200" dirty="0">
                        <a:solidFill>
                          <a:schemeClr val="dk1"/>
                        </a:solidFill>
                        <a:effectLst/>
                        <a:latin typeface="+mn-lt"/>
                        <a:ea typeface="+mn-ea"/>
                        <a:cs typeface="+mn-cs"/>
                      </a:endParaRPr>
                    </a:p>
                    <a:p>
                      <a:pPr algn="ctr"/>
                      <a:r>
                        <a:rPr lang="en-US" sz="1400" kern="1200" dirty="0">
                          <a:solidFill>
                            <a:schemeClr val="dk1"/>
                          </a:solidFill>
                          <a:effectLst/>
                          <a:latin typeface="+mn-lt"/>
                          <a:ea typeface="+mn-ea"/>
                          <a:cs typeface="+mn-cs"/>
                        </a:rPr>
                        <a:t>Via Historical</a:t>
                      </a:r>
                      <a:r>
                        <a:rPr lang="en-US" sz="1400" kern="1200" baseline="0" dirty="0">
                          <a:solidFill>
                            <a:schemeClr val="dk1"/>
                          </a:solidFill>
                          <a:effectLst/>
                          <a:latin typeface="+mn-lt"/>
                          <a:ea typeface="+mn-ea"/>
                          <a:cs typeface="+mn-cs"/>
                        </a:rPr>
                        <a:t> Usage Portal in CRIP </a:t>
                      </a:r>
                    </a:p>
                    <a:p>
                      <a:pPr algn="ctr"/>
                      <a:r>
                        <a:rPr lang="en-US" sz="1200" kern="1200" baseline="0" dirty="0">
                          <a:solidFill>
                            <a:schemeClr val="dk1"/>
                          </a:solidFill>
                          <a:effectLst/>
                          <a:latin typeface="+mn-lt"/>
                          <a:ea typeface="+mn-ea"/>
                          <a:cs typeface="+mn-cs"/>
                        </a:rPr>
                        <a:t>(Data begins aging after conversion)</a:t>
                      </a:r>
                    </a:p>
                    <a:p>
                      <a:pPr algn="ctr"/>
                      <a:endParaRPr lang="en-US" sz="1200" kern="1200" baseline="0" dirty="0">
                        <a:solidFill>
                          <a:schemeClr val="dk1"/>
                        </a:solidFill>
                        <a:effectLst/>
                        <a:latin typeface="+mn-lt"/>
                        <a:ea typeface="+mn-ea"/>
                        <a:cs typeface="+mn-cs"/>
                      </a:endParaRPr>
                    </a:p>
                    <a:p>
                      <a:pPr algn="ctr"/>
                      <a:r>
                        <a:rPr lang="en-US" sz="1400" i="1" kern="1200" baseline="0" dirty="0">
                          <a:solidFill>
                            <a:schemeClr val="tx1"/>
                          </a:solidFill>
                          <a:effectLst/>
                          <a:latin typeface="+mn-lt"/>
                          <a:ea typeface="+mn-ea"/>
                          <a:cs typeface="+mn-cs"/>
                        </a:rPr>
                        <a:t>Note: Up-to-date historical interval data will be available via HU Portal in CRIP by mid-2022.</a:t>
                      </a:r>
                      <a:endParaRPr lang="en-US" sz="1400" i="1" kern="1200" dirty="0">
                        <a:solidFill>
                          <a:schemeClr val="tx1"/>
                        </a:solidFill>
                        <a:effectLst/>
                        <a:latin typeface="+mn-lt"/>
                        <a:ea typeface="+mn-ea"/>
                        <a:cs typeface="+mn-cs"/>
                      </a:endParaRPr>
                    </a:p>
                  </a:txBody>
                  <a:tcPr marL="68580" marR="68580" marT="0" marB="0" anchor="ctr"/>
                </a:tc>
                <a:tc>
                  <a:txBody>
                    <a:bodyPr/>
                    <a:lstStyle/>
                    <a:p>
                      <a:pPr algn="ctr"/>
                      <a:r>
                        <a:rPr lang="en-US" sz="1400" kern="1200" dirty="0">
                          <a:solidFill>
                            <a:schemeClr val="dk1"/>
                          </a:solidFill>
                          <a:effectLst/>
                          <a:latin typeface="+mn-lt"/>
                          <a:ea typeface="+mn-ea"/>
                          <a:cs typeface="+mn-cs"/>
                        </a:rPr>
                        <a:t>Current Market approved process will continue</a:t>
                      </a:r>
                    </a:p>
                  </a:txBody>
                  <a:tcPr marL="68580" marR="68580" marT="0" marB="0" anchor="ctr"/>
                </a:tc>
                <a:tc>
                  <a:txBody>
                    <a:bodyPr/>
                    <a:lstStyle/>
                    <a:p>
                      <a:pPr algn="ctr"/>
                      <a:r>
                        <a:rPr lang="en-US" sz="1400" kern="1200" dirty="0">
                          <a:solidFill>
                            <a:schemeClr val="dk1"/>
                          </a:solidFill>
                          <a:effectLst/>
                          <a:latin typeface="+mn-lt"/>
                          <a:ea typeface="+mn-ea"/>
                          <a:cs typeface="+mn-cs"/>
                        </a:rPr>
                        <a:t>Yes, via AEP REP Desk, if previously BUSIDRRQ</a:t>
                      </a: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mn-lt"/>
                          <a:ea typeface="+mn-ea"/>
                          <a:cs typeface="+mn-cs"/>
                        </a:rPr>
                        <a:t>Yes, via REP Portal</a:t>
                      </a:r>
                    </a:p>
                  </a:txBody>
                  <a:tcPr marL="68580" marR="68580" marT="0" marB="0" anchor="ctr"/>
                </a:tc>
                <a:extLst>
                  <a:ext uri="{0D108BD9-81ED-4DB2-BD59-A6C34878D82A}">
                    <a16:rowId xmlns:a16="http://schemas.microsoft.com/office/drawing/2014/main" val="3710530322"/>
                  </a:ext>
                </a:extLst>
              </a:tr>
              <a:tr h="1323204">
                <a:tc>
                  <a:txBody>
                    <a:bodyPr/>
                    <a:lstStyle/>
                    <a:p>
                      <a:pPr marL="0" marR="0" algn="ctr">
                        <a:lnSpc>
                          <a:spcPct val="107000"/>
                        </a:lnSpc>
                        <a:spcBef>
                          <a:spcPts val="0"/>
                        </a:spcBef>
                        <a:spcAft>
                          <a:spcPts val="0"/>
                        </a:spcAft>
                      </a:pPr>
                      <a:r>
                        <a:rPr lang="en-US" sz="1400" b="0" dirty="0">
                          <a:solidFill>
                            <a:schemeClr val="tx1"/>
                          </a:solidFill>
                          <a:effectLst/>
                        </a:rPr>
                        <a:t>Will interval-level</a:t>
                      </a:r>
                      <a:r>
                        <a:rPr lang="en-US" sz="1400" b="0" baseline="0" dirty="0">
                          <a:solidFill>
                            <a:schemeClr val="tx1"/>
                          </a:solidFill>
                          <a:effectLst/>
                        </a:rPr>
                        <a:t> Historical Usage output files for converted ESI IDs have the same format as “old” BUSIDRRQ interval data format?</a:t>
                      </a:r>
                      <a:endParaRPr lang="en-US" sz="1400" b="0" dirty="0">
                        <a:solidFill>
                          <a:schemeClr val="tx1"/>
                        </a:solidFill>
                        <a:effectLst/>
                      </a:endParaRP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400" kern="1200" dirty="0">
                          <a:solidFill>
                            <a:schemeClr val="dk1"/>
                          </a:solidFill>
                          <a:effectLst/>
                          <a:latin typeface="+mn-lt"/>
                          <a:ea typeface="+mn-ea"/>
                          <a:cs typeface="+mn-cs"/>
                        </a:rPr>
                        <a:t>Yes</a:t>
                      </a:r>
                    </a:p>
                  </a:txBody>
                  <a:tcPr marL="68580" marR="68580" marT="0" marB="0" anchor="ctr"/>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Current Market Approved process will continue </a:t>
                      </a:r>
                    </a:p>
                  </a:txBody>
                  <a:tcPr marL="68580" marR="68580" marT="0" marB="0" anchor="ctr"/>
                </a:tc>
                <a:tc>
                  <a:txBody>
                    <a:bodyPr/>
                    <a:lstStyle/>
                    <a:p>
                      <a:pPr algn="ctr"/>
                      <a:r>
                        <a:rPr lang="en-US" sz="1400" kern="1200" dirty="0">
                          <a:solidFill>
                            <a:schemeClr val="dk1"/>
                          </a:solidFill>
                          <a:effectLst/>
                          <a:latin typeface="+mn-lt"/>
                          <a:ea typeface="+mn-ea"/>
                          <a:cs typeface="+mn-cs"/>
                        </a:rPr>
                        <a:t>Yes</a:t>
                      </a: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mn-lt"/>
                          <a:ea typeface="+mn-ea"/>
                          <a:cs typeface="+mn-cs"/>
                        </a:rPr>
                        <a:t>Yes</a:t>
                      </a:r>
                    </a:p>
                  </a:txBody>
                  <a:tcPr marL="68580" marR="68580" marT="0" marB="0" anchor="ctr"/>
                </a:tc>
                <a:extLst>
                  <a:ext uri="{0D108BD9-81ED-4DB2-BD59-A6C34878D82A}">
                    <a16:rowId xmlns:a16="http://schemas.microsoft.com/office/drawing/2014/main" val="4034824497"/>
                  </a:ext>
                </a:extLst>
              </a:tr>
              <a:tr h="1138133">
                <a:tc>
                  <a:txBody>
                    <a:bodyPr/>
                    <a:lstStyle/>
                    <a:p>
                      <a:pPr marL="0" marR="0" algn="ctr">
                        <a:lnSpc>
                          <a:spcPct val="107000"/>
                        </a:lnSpc>
                        <a:spcBef>
                          <a:spcPts val="0"/>
                        </a:spcBef>
                        <a:spcAft>
                          <a:spcPts val="0"/>
                        </a:spcAft>
                      </a:pPr>
                      <a:r>
                        <a:rPr lang="en-US" sz="1400" b="0" dirty="0">
                          <a:solidFill>
                            <a:schemeClr val="tx1"/>
                          </a:solidFill>
                          <a:effectLst/>
                        </a:rPr>
                        <a:t>Summary-level</a:t>
                      </a:r>
                      <a:r>
                        <a:rPr lang="en-US" sz="1400" b="0" baseline="0" dirty="0">
                          <a:solidFill>
                            <a:schemeClr val="tx1"/>
                          </a:solidFill>
                          <a:effectLst/>
                        </a:rPr>
                        <a:t> </a:t>
                      </a:r>
                      <a:r>
                        <a:rPr lang="en-US" sz="1400" b="0" dirty="0">
                          <a:solidFill>
                            <a:schemeClr val="tx1"/>
                          </a:solidFill>
                          <a:effectLst/>
                        </a:rPr>
                        <a:t>Historical Usage accessibility</a:t>
                      </a:r>
                      <a:r>
                        <a:rPr lang="en-US" sz="1400" b="0" baseline="0" dirty="0">
                          <a:solidFill>
                            <a:schemeClr val="tx1"/>
                          </a:solidFill>
                          <a:effectLst/>
                        </a:rPr>
                        <a:t> for 3</a:t>
                      </a:r>
                      <a:r>
                        <a:rPr lang="en-US" sz="1400" b="0" baseline="30000" dirty="0">
                          <a:solidFill>
                            <a:schemeClr val="tx1"/>
                          </a:solidFill>
                          <a:effectLst/>
                        </a:rPr>
                        <a:t>rd</a:t>
                      </a:r>
                      <a:r>
                        <a:rPr lang="en-US" sz="1400" b="0" baseline="0" dirty="0">
                          <a:solidFill>
                            <a:schemeClr val="tx1"/>
                          </a:solidFill>
                          <a:effectLst/>
                        </a:rPr>
                        <a:t> Parties</a:t>
                      </a:r>
                      <a:endParaRPr lang="en-US" sz="1400" b="0" dirty="0">
                        <a:solidFill>
                          <a:schemeClr val="tx1"/>
                        </a:solidFill>
                        <a:effectLst/>
                      </a:endParaRP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400" kern="1200" dirty="0">
                          <a:solidFill>
                            <a:schemeClr val="dk1"/>
                          </a:solidFill>
                          <a:effectLst/>
                          <a:latin typeface="+mn-lt"/>
                          <a:ea typeface="+mn-ea"/>
                          <a:cs typeface="+mn-cs"/>
                        </a:rPr>
                        <a:t>Via  Oncor ABC Portal w/  electronic</a:t>
                      </a:r>
                      <a:r>
                        <a:rPr lang="en-US" sz="1400" kern="1200" baseline="0" dirty="0">
                          <a:solidFill>
                            <a:schemeClr val="dk1"/>
                          </a:solidFill>
                          <a:effectLst/>
                          <a:latin typeface="+mn-lt"/>
                          <a:ea typeface="+mn-ea"/>
                          <a:cs typeface="+mn-cs"/>
                        </a:rPr>
                        <a:t> </a:t>
                      </a:r>
                      <a:r>
                        <a:rPr lang="en-US" sz="1400" kern="1200" dirty="0">
                          <a:solidFill>
                            <a:schemeClr val="dk1"/>
                          </a:solidFill>
                          <a:effectLst/>
                          <a:latin typeface="+mn-lt"/>
                          <a:ea typeface="+mn-ea"/>
                          <a:cs typeface="+mn-cs"/>
                        </a:rPr>
                        <a:t>LOA request process</a:t>
                      </a: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400" kern="1200" dirty="0">
                        <a:solidFill>
                          <a:schemeClr val="dk1"/>
                        </a:solidFill>
                        <a:effectLst/>
                        <a:latin typeface="+mn-lt"/>
                        <a:ea typeface="+mn-ea"/>
                        <a:cs typeface="+mn-cs"/>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1400" kern="1200" dirty="0">
                          <a:solidFill>
                            <a:schemeClr val="dk1"/>
                          </a:solidFill>
                          <a:effectLst/>
                          <a:latin typeface="+mn-lt"/>
                          <a:ea typeface="+mn-ea"/>
                          <a:cs typeface="+mn-cs"/>
                        </a:rPr>
                        <a:t>Via email with completed LOA request to:</a:t>
                      </a:r>
                      <a:r>
                        <a:rPr lang="en-US" sz="1400" kern="1200" baseline="0" dirty="0">
                          <a:solidFill>
                            <a:schemeClr val="dk1"/>
                          </a:solidFill>
                          <a:effectLst/>
                          <a:latin typeface="+mn-lt"/>
                          <a:ea typeface="+mn-ea"/>
                          <a:cs typeface="+mn-cs"/>
                        </a:rPr>
                        <a:t> </a:t>
                      </a:r>
                      <a:r>
                        <a:rPr lang="en-US" sz="1400" u="sng" kern="1200" dirty="0">
                          <a:solidFill>
                            <a:schemeClr val="dk1"/>
                          </a:solidFill>
                          <a:effectLst/>
                          <a:latin typeface="+mn-lt"/>
                          <a:ea typeface="+mn-ea"/>
                          <a:cs typeface="+mn-cs"/>
                          <a:hlinkClick r:id="rId3"/>
                        </a:rPr>
                        <a:t>Usage.Req@centerpointenergy.com</a:t>
                      </a:r>
                      <a:endParaRPr lang="en-US" sz="1400" u="sng" kern="1200" dirty="0">
                        <a:solidFill>
                          <a:schemeClr val="dk1"/>
                        </a:solidFill>
                        <a:effectLst/>
                        <a:latin typeface="+mn-lt"/>
                        <a:ea typeface="+mn-ea"/>
                        <a:cs typeface="+mn-cs"/>
                      </a:endParaRPr>
                    </a:p>
                    <a:p>
                      <a:pPr marL="0" marR="0" algn="ctr">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400" kern="1200" dirty="0">
                          <a:solidFill>
                            <a:schemeClr val="dk1"/>
                          </a:solidFill>
                          <a:effectLst/>
                          <a:latin typeface="+mn-lt"/>
                          <a:ea typeface="+mn-ea"/>
                          <a:cs typeface="+mn-cs"/>
                        </a:rPr>
                        <a:t>Via AEP</a:t>
                      </a:r>
                      <a:r>
                        <a:rPr lang="en-US" sz="1400" kern="1200" baseline="0" dirty="0">
                          <a:solidFill>
                            <a:schemeClr val="dk1"/>
                          </a:solidFill>
                          <a:effectLst/>
                          <a:latin typeface="+mn-lt"/>
                          <a:ea typeface="+mn-ea"/>
                          <a:cs typeface="+mn-cs"/>
                        </a:rPr>
                        <a:t> Usage Hub w/ electronic LOA request process</a:t>
                      </a:r>
                      <a:endParaRPr lang="en-US" sz="1400" kern="1200" dirty="0">
                        <a:solidFill>
                          <a:schemeClr val="dk1"/>
                        </a:solidFill>
                        <a:effectLst/>
                        <a:latin typeface="+mn-lt"/>
                        <a:ea typeface="+mn-ea"/>
                        <a:cs typeface="+mn-cs"/>
                      </a:endParaRP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mn-lt"/>
                          <a:ea typeface="+mn-ea"/>
                          <a:cs typeface="+mn-cs"/>
                        </a:rPr>
                        <a:t>Via TNMP REP portal w/ electronic LOA</a:t>
                      </a:r>
                      <a:r>
                        <a:rPr lang="en-US" sz="1400" kern="1200" baseline="0" dirty="0">
                          <a:solidFill>
                            <a:schemeClr val="dk1"/>
                          </a:solidFill>
                          <a:effectLst/>
                          <a:latin typeface="+mn-lt"/>
                          <a:ea typeface="+mn-ea"/>
                          <a:cs typeface="+mn-cs"/>
                        </a:rPr>
                        <a:t> request process</a:t>
                      </a:r>
                      <a:endParaRPr lang="en-US" sz="1400" kern="1200" dirty="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287030640"/>
                  </a:ext>
                </a:extLst>
              </a:tr>
              <a:tr h="1147251">
                <a:tc>
                  <a:txBody>
                    <a:bodyPr/>
                    <a:lstStyle/>
                    <a:p>
                      <a:pPr marL="0" marR="0" algn="ctr">
                        <a:lnSpc>
                          <a:spcPct val="107000"/>
                        </a:lnSpc>
                        <a:spcBef>
                          <a:spcPts val="0"/>
                        </a:spcBef>
                        <a:spcAft>
                          <a:spcPts val="0"/>
                        </a:spcAft>
                      </a:pPr>
                      <a:r>
                        <a:rPr lang="en-US" sz="1400" b="0" dirty="0">
                          <a:solidFill>
                            <a:schemeClr val="tx1"/>
                          </a:solidFill>
                          <a:effectLst/>
                        </a:rPr>
                        <a:t>Interval level Historical Usage for 3</a:t>
                      </a:r>
                      <a:r>
                        <a:rPr lang="en-US" sz="1400" b="0" baseline="30000" dirty="0">
                          <a:solidFill>
                            <a:schemeClr val="tx1"/>
                          </a:solidFill>
                          <a:effectLst/>
                        </a:rPr>
                        <a:t>rd</a:t>
                      </a:r>
                      <a:r>
                        <a:rPr lang="en-US" sz="1400" b="0" dirty="0">
                          <a:solidFill>
                            <a:schemeClr val="tx1"/>
                          </a:solidFill>
                          <a:effectLst/>
                        </a:rPr>
                        <a:t> parties (non-ROR, Aggregators,</a:t>
                      </a:r>
                      <a:r>
                        <a:rPr lang="en-US" sz="1400" b="0" baseline="0" dirty="0">
                          <a:solidFill>
                            <a:schemeClr val="tx1"/>
                          </a:solidFill>
                          <a:effectLst/>
                        </a:rPr>
                        <a:t> Brokers)</a:t>
                      </a:r>
                      <a:endParaRPr lang="en-US" sz="1400" b="0" dirty="0">
                        <a:solidFill>
                          <a:schemeClr val="tx1"/>
                        </a:solidFill>
                        <a:effectLst/>
                      </a:endParaRPr>
                    </a:p>
                  </a:txBody>
                  <a:tcPr marL="68580" marR="68580"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400" kern="1200" dirty="0">
                          <a:solidFill>
                            <a:schemeClr val="dk1"/>
                          </a:solidFill>
                          <a:effectLst/>
                          <a:latin typeface="+mn-lt"/>
                          <a:ea typeface="+mn-ea"/>
                          <a:cs typeface="+mn-cs"/>
                        </a:rPr>
                        <a:t>Smart Meter Texas</a:t>
                      </a:r>
                    </a:p>
                  </a:txBody>
                  <a:tcPr marL="68580" marR="68580" marT="0" marB="0" anchor="ctr"/>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Current Market Approved LOA process will continue </a:t>
                      </a:r>
                    </a:p>
                  </a:txBody>
                  <a:tcPr marL="68580" marR="68580" marT="0" marB="0" anchor="ctr"/>
                </a:tc>
                <a:tc>
                  <a:txBody>
                    <a:bodyPr/>
                    <a:lstStyle/>
                    <a:p>
                      <a:pPr algn="ctr"/>
                      <a:r>
                        <a:rPr lang="en-US" sz="1400" kern="1200" dirty="0">
                          <a:solidFill>
                            <a:schemeClr val="dk1"/>
                          </a:solidFill>
                          <a:effectLst/>
                          <a:latin typeface="+mn-lt"/>
                          <a:ea typeface="+mn-ea"/>
                          <a:cs typeface="+mn-cs"/>
                        </a:rPr>
                        <a:t>Smart Meter Texas</a:t>
                      </a:r>
                    </a:p>
                  </a:txBody>
                  <a:tcPr marL="68580" marR="68580" marT="0" marB="0" anchor="ctr"/>
                </a:tc>
                <a:tc>
                  <a:txBody>
                    <a:bodyPr/>
                    <a:lstStyle/>
                    <a:p>
                      <a:pPr marL="0" marR="0" algn="ctr">
                        <a:lnSpc>
                          <a:spcPct val="107000"/>
                        </a:lnSpc>
                        <a:spcBef>
                          <a:spcPts val="0"/>
                        </a:spcBef>
                        <a:spcAft>
                          <a:spcPts val="0"/>
                        </a:spcAft>
                      </a:pPr>
                      <a:r>
                        <a:rPr lang="en-US" sz="1400" kern="1200" dirty="0">
                          <a:solidFill>
                            <a:schemeClr val="dk1"/>
                          </a:solidFill>
                          <a:effectLst/>
                          <a:latin typeface="+mn-lt"/>
                          <a:ea typeface="+mn-ea"/>
                          <a:cs typeface="+mn-cs"/>
                        </a:rPr>
                        <a:t>Smart Meter Texas</a:t>
                      </a:r>
                    </a:p>
                  </a:txBody>
                  <a:tcPr marL="68580" marR="68580" marT="0" marB="0" anchor="ctr"/>
                </a:tc>
                <a:extLst>
                  <a:ext uri="{0D108BD9-81ED-4DB2-BD59-A6C34878D82A}">
                    <a16:rowId xmlns:a16="http://schemas.microsoft.com/office/drawing/2014/main" val="2481823704"/>
                  </a:ext>
                </a:extLst>
              </a:tr>
            </a:tbl>
          </a:graphicData>
        </a:graphic>
      </p:graphicFrame>
      <p:sp>
        <p:nvSpPr>
          <p:cNvPr id="5" name="TextBox 4">
            <a:extLst>
              <a:ext uri="{FF2B5EF4-FFF2-40B4-BE49-F238E27FC236}">
                <a16:creationId xmlns:a16="http://schemas.microsoft.com/office/drawing/2014/main" id="{F71B3AFB-F56A-4B26-9682-27CCEE610B45}"/>
              </a:ext>
            </a:extLst>
          </p:cNvPr>
          <p:cNvSpPr txBox="1"/>
          <p:nvPr/>
        </p:nvSpPr>
        <p:spPr>
          <a:xfrm rot="16200000">
            <a:off x="-2594587" y="3085334"/>
            <a:ext cx="6152368" cy="707886"/>
          </a:xfrm>
          <a:prstGeom prst="rect">
            <a:avLst/>
          </a:prstGeom>
          <a:solidFill>
            <a:schemeClr val="accent1"/>
          </a:solidFill>
          <a:ln>
            <a:solidFill>
              <a:srgbClr val="00B0F0"/>
            </a:solidFill>
          </a:ln>
        </p:spPr>
        <p:txBody>
          <a:bodyPr wrap="square" rtlCol="0">
            <a:spAutoFit/>
          </a:bodyPr>
          <a:lstStyle/>
          <a:p>
            <a:pPr algn="ctr"/>
            <a:r>
              <a:rPr lang="en-US" sz="4000" dirty="0"/>
              <a:t>Data Accessibility</a:t>
            </a:r>
          </a:p>
        </p:txBody>
      </p:sp>
    </p:spTree>
    <p:extLst>
      <p:ext uri="{BB962C8B-B14F-4D97-AF65-F5344CB8AC3E}">
        <p14:creationId xmlns:p14="http://schemas.microsoft.com/office/powerpoint/2010/main" val="2482994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659027" y="2320500"/>
            <a:ext cx="2691684" cy="2691684"/>
          </a:xfrm>
          <a:prstGeom prst="rect">
            <a:avLst/>
          </a:prstGeom>
        </p:spPr>
      </p:pic>
      <p:sp>
        <p:nvSpPr>
          <p:cNvPr id="3" name="TextBox 2"/>
          <p:cNvSpPr txBox="1"/>
          <p:nvPr/>
        </p:nvSpPr>
        <p:spPr>
          <a:xfrm>
            <a:off x="4841457" y="1331650"/>
            <a:ext cx="2326824" cy="1200329"/>
          </a:xfrm>
          <a:prstGeom prst="rect">
            <a:avLst/>
          </a:prstGeom>
          <a:noFill/>
        </p:spPr>
        <p:txBody>
          <a:bodyPr wrap="square" rtlCol="0">
            <a:spAutoFit/>
          </a:bodyPr>
          <a:lstStyle/>
          <a:p>
            <a:r>
              <a:rPr lang="en-US" sz="7200" dirty="0"/>
              <a:t>Q&amp;A</a:t>
            </a:r>
          </a:p>
        </p:txBody>
      </p:sp>
    </p:spTree>
    <p:extLst>
      <p:ext uri="{BB962C8B-B14F-4D97-AF65-F5344CB8AC3E}">
        <p14:creationId xmlns:p14="http://schemas.microsoft.com/office/powerpoint/2010/main" val="1299035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Agenda</a:t>
            </a:r>
          </a:p>
        </p:txBody>
      </p:sp>
      <p:sp>
        <p:nvSpPr>
          <p:cNvPr id="3" name="Content Placeholder 2"/>
          <p:cNvSpPr>
            <a:spLocks noGrp="1"/>
          </p:cNvSpPr>
          <p:nvPr>
            <p:ph idx="1"/>
          </p:nvPr>
        </p:nvSpPr>
        <p:spPr>
          <a:xfrm>
            <a:off x="3780491" y="935130"/>
            <a:ext cx="7315200" cy="5120640"/>
          </a:xfrm>
        </p:spPr>
        <p:txBody>
          <a:bodyPr>
            <a:normAutofit/>
          </a:bodyPr>
          <a:lstStyle/>
          <a:p>
            <a:pPr marL="457200" indent="-457200">
              <a:buAutoNum type="arabicPeriod"/>
            </a:pPr>
            <a:r>
              <a:rPr lang="en-US" dirty="0">
                <a:latin typeface="Calibri" panose="020F0502020204030204" pitchFamily="34" charset="0"/>
                <a:cs typeface="Calibri" panose="020F0502020204030204" pitchFamily="34" charset="0"/>
              </a:rPr>
              <a:t>Antitrust Admonition</a:t>
            </a:r>
          </a:p>
          <a:p>
            <a:pPr marL="457200" indent="-457200">
              <a:buAutoNum type="arabicPeriod"/>
            </a:pPr>
            <a:r>
              <a:rPr lang="en-US" dirty="0">
                <a:latin typeface="Calibri" panose="020F0502020204030204" pitchFamily="34" charset="0"/>
                <a:cs typeface="Calibri" panose="020F0502020204030204" pitchFamily="34" charset="0"/>
              </a:rPr>
              <a:t>Introductions</a:t>
            </a:r>
          </a:p>
          <a:p>
            <a:pPr marL="457200" indent="-457200">
              <a:buAutoNum type="arabicPeriod"/>
            </a:pPr>
            <a:r>
              <a:rPr lang="en-US" dirty="0">
                <a:latin typeface="Calibri" panose="020F0502020204030204" pitchFamily="34" charset="0"/>
                <a:cs typeface="Calibri" panose="020F0502020204030204" pitchFamily="34" charset="0"/>
              </a:rPr>
              <a:t>Goals &amp; Objectives</a:t>
            </a:r>
          </a:p>
          <a:p>
            <a:pPr marL="457200" indent="-457200">
              <a:buFont typeface="Wingdings 2" pitchFamily="18" charset="2"/>
              <a:buAutoNum type="arabicPeriod"/>
            </a:pPr>
            <a:r>
              <a:rPr lang="en-US" dirty="0">
                <a:latin typeface="Calibri" panose="020F0502020204030204" pitchFamily="34" charset="0"/>
                <a:cs typeface="Calibri" panose="020F0502020204030204" pitchFamily="34" charset="0"/>
              </a:rPr>
              <a:t>Background &amp; Revision Requests</a:t>
            </a:r>
          </a:p>
          <a:p>
            <a:pPr marL="457200" indent="-457200">
              <a:buAutoNum type="arabicPeriod"/>
            </a:pPr>
            <a:r>
              <a:rPr lang="en-US" dirty="0">
                <a:latin typeface="Calibri" panose="020F0502020204030204" pitchFamily="34" charset="0"/>
                <a:cs typeface="Calibri" panose="020F0502020204030204" pitchFamily="34" charset="0"/>
              </a:rPr>
              <a:t>TDSP Metering Status</a:t>
            </a:r>
          </a:p>
          <a:p>
            <a:pPr marL="457200" indent="-457200">
              <a:buAutoNum type="arabicPeriod"/>
            </a:pPr>
            <a:r>
              <a:rPr lang="en-US" dirty="0">
                <a:latin typeface="Calibri" panose="020F0502020204030204" pitchFamily="34" charset="0"/>
                <a:cs typeface="Calibri" panose="020F0502020204030204" pitchFamily="34" charset="0"/>
              </a:rPr>
              <a:t>IDR to AMS Conversion Process</a:t>
            </a:r>
          </a:p>
          <a:p>
            <a:pPr marL="457200" indent="-457200">
              <a:buAutoNum type="arabicPeriod"/>
            </a:pPr>
            <a:r>
              <a:rPr lang="en-US" dirty="0">
                <a:latin typeface="Calibri" panose="020F0502020204030204" pitchFamily="34" charset="0"/>
                <a:cs typeface="Calibri" panose="020F0502020204030204" pitchFamily="34" charset="0"/>
              </a:rPr>
              <a:t>Data Impacts for Converted ESI IDs</a:t>
            </a:r>
          </a:p>
          <a:p>
            <a:pPr lvl="1"/>
            <a:r>
              <a:rPr lang="en-US" dirty="0">
                <a:latin typeface="Calibri" panose="020F0502020204030204" pitchFamily="34" charset="0"/>
                <a:cs typeface="Calibri" panose="020F0502020204030204" pitchFamily="34" charset="0"/>
              </a:rPr>
              <a:t>Data Availability &amp; Formatting</a:t>
            </a:r>
          </a:p>
          <a:p>
            <a:pPr lvl="1"/>
            <a:r>
              <a:rPr lang="en-US" dirty="0">
                <a:latin typeface="Calibri" panose="020F0502020204030204" pitchFamily="34" charset="0"/>
                <a:cs typeface="Calibri" panose="020F0502020204030204" pitchFamily="34" charset="0"/>
              </a:rPr>
              <a:t>Historical Usage Data Accessibility – ROR &amp; Non-ROR</a:t>
            </a:r>
          </a:p>
          <a:p>
            <a:pPr marL="457200" indent="-457200">
              <a:buFont typeface="+mj-lt"/>
              <a:buAutoNum type="arabicPeriod"/>
            </a:pPr>
            <a:r>
              <a:rPr lang="en-US" dirty="0">
                <a:latin typeface="Calibri" panose="020F0502020204030204" pitchFamily="34" charset="0"/>
                <a:cs typeface="Calibri" panose="020F0502020204030204" pitchFamily="34" charset="0"/>
              </a:rPr>
              <a:t>Q&amp;A</a:t>
            </a:r>
          </a:p>
          <a:p>
            <a:pPr marL="457200" indent="-457200">
              <a:buFont typeface="+mj-lt"/>
              <a:buAutoNum type="arabicPeriod"/>
            </a:pPr>
            <a:r>
              <a:rPr lang="en-US" dirty="0">
                <a:latin typeface="Calibri" panose="020F0502020204030204" pitchFamily="34" charset="0"/>
                <a:cs typeface="Calibri" panose="020F0502020204030204" pitchFamily="34" charset="0"/>
              </a:rPr>
              <a:t>Adjourn</a:t>
            </a:r>
          </a:p>
          <a:p>
            <a:pPr marL="502920" lvl="1" indent="0">
              <a:buNone/>
            </a:pPr>
            <a:endParaRPr lang="en-US" dirty="0">
              <a:latin typeface="Calibri" panose="020F0502020204030204" pitchFamily="34" charset="0"/>
              <a:cs typeface="Calibri" panose="020F0502020204030204" pitchFamily="34" charset="0"/>
            </a:endParaRPr>
          </a:p>
          <a:p>
            <a:pPr marL="457200" indent="-457200">
              <a:buAutoNum type="arabicPeriod"/>
            </a:pP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61003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Antitrust Admonition</a:t>
            </a:r>
          </a:p>
        </p:txBody>
      </p:sp>
      <p:sp>
        <p:nvSpPr>
          <p:cNvPr id="3" name="Content Placeholder 2"/>
          <p:cNvSpPr>
            <a:spLocks noGrp="1"/>
          </p:cNvSpPr>
          <p:nvPr>
            <p:ph idx="1"/>
          </p:nvPr>
        </p:nvSpPr>
        <p:spPr/>
        <p:txBody>
          <a:bodyPr>
            <a:normAutofit/>
          </a:bodyPr>
          <a:lstStyle/>
          <a:p>
            <a:pPr marL="0" indent="0">
              <a:buNone/>
            </a:pPr>
            <a:r>
              <a:rPr lang="en-US" dirty="0"/>
              <a:t>To avoid raising concerns about antitrust liability, participants in ERCOT activities should refrain from proposing any action or measure that would exceed ERCOT’s authority under federal or state law. For additional information, stakeholders should consult the Statement of Position on Antitrust Issues for Members of ERCOT Committees, Subcommittees, and Working Groups, which is posted on the ERCOT website.</a:t>
            </a:r>
          </a:p>
          <a:p>
            <a:pPr marL="0" indent="0">
              <a:buNone/>
            </a:pPr>
            <a:endParaRPr lang="en-US" dirty="0"/>
          </a:p>
          <a:p>
            <a:pPr marL="0" indent="0">
              <a:buNone/>
            </a:pPr>
            <a:r>
              <a:rPr lang="en-US" dirty="0"/>
              <a:t>Disclaimer: All presentations and materials submitted by Market Participants or any other Entity to ERCOT staff for this meeting are received and posted with the acknowledgement that the information will be considered public in accordance with the ERCOT Websites Content Management Operating Procedure.</a:t>
            </a:r>
          </a:p>
        </p:txBody>
      </p:sp>
    </p:spTree>
    <p:extLst>
      <p:ext uri="{BB962C8B-B14F-4D97-AF65-F5344CB8AC3E}">
        <p14:creationId xmlns:p14="http://schemas.microsoft.com/office/powerpoint/2010/main" val="3558149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71B3AFB-F56A-4B26-9682-27CCEE610B45}"/>
              </a:ext>
            </a:extLst>
          </p:cNvPr>
          <p:cNvSpPr txBox="1"/>
          <p:nvPr/>
        </p:nvSpPr>
        <p:spPr>
          <a:xfrm rot="16200000">
            <a:off x="-2311253" y="2917917"/>
            <a:ext cx="6152368" cy="707886"/>
          </a:xfrm>
          <a:prstGeom prst="rect">
            <a:avLst/>
          </a:prstGeom>
          <a:solidFill>
            <a:schemeClr val="accent1"/>
          </a:solidFill>
          <a:ln>
            <a:solidFill>
              <a:srgbClr val="00B0F0"/>
            </a:solidFill>
          </a:ln>
        </p:spPr>
        <p:txBody>
          <a:bodyPr wrap="square" rtlCol="0">
            <a:spAutoFit/>
          </a:bodyPr>
          <a:lstStyle/>
          <a:p>
            <a:pPr algn="ctr"/>
            <a:r>
              <a:rPr lang="en-US" sz="4000" dirty="0"/>
              <a:t>Goals &amp; Objectives</a:t>
            </a:r>
          </a:p>
        </p:txBody>
      </p:sp>
      <p:sp>
        <p:nvSpPr>
          <p:cNvPr id="2" name="TextBox 1"/>
          <p:cNvSpPr txBox="1"/>
          <p:nvPr/>
        </p:nvSpPr>
        <p:spPr>
          <a:xfrm>
            <a:off x="1376040" y="543511"/>
            <a:ext cx="10541640" cy="5293757"/>
          </a:xfrm>
          <a:prstGeom prst="rect">
            <a:avLst/>
          </a:prstGeom>
          <a:noFill/>
        </p:spPr>
        <p:txBody>
          <a:bodyPr wrap="square" rtlCol="0">
            <a:spAutoFit/>
          </a:bodyPr>
          <a:lstStyle/>
          <a:p>
            <a:r>
              <a:rPr lang="en-US" sz="2000" b="1" u="sng" dirty="0">
                <a:latin typeface="Calibri" panose="020F0502020204030204" pitchFamily="34" charset="0"/>
                <a:cs typeface="Calibri" panose="020F0502020204030204" pitchFamily="34" charset="0"/>
              </a:rPr>
              <a:t>Primary Goal</a:t>
            </a:r>
            <a:r>
              <a:rPr lang="en-US" sz="2000" u="sng" dirty="0">
                <a:latin typeface="Calibri" panose="020F0502020204030204" pitchFamily="34" charset="0"/>
                <a:cs typeface="Calibri" panose="020F0502020204030204" pitchFamily="34" charset="0"/>
              </a:rPr>
              <a:t>:</a:t>
            </a:r>
          </a:p>
          <a:p>
            <a:endParaRPr lang="en-US" sz="2000" u="sng" dirty="0">
              <a:latin typeface="Calibri" panose="020F0502020204030204" pitchFamily="34" charset="0"/>
              <a:cs typeface="Calibri" panose="020F0502020204030204" pitchFamily="34" charset="0"/>
            </a:endParaRPr>
          </a:p>
          <a:p>
            <a:r>
              <a:rPr lang="en-US" sz="2000" dirty="0"/>
              <a:t>Improve the accuracy of ERCOT’s initial settlements (actual vs estimated) by transitioning current IDR Metered premises, where possible, to AMS profiled premises (peak Demand &gt; 700kW/700kVA applicable to 4CP billing) which allows for provision of post Operating Day interval data.</a:t>
            </a:r>
          </a:p>
          <a:p>
            <a:r>
              <a:rPr lang="en-US" sz="2000" dirty="0"/>
              <a:t> </a:t>
            </a:r>
          </a:p>
          <a:p>
            <a:endParaRPr lang="en-US" dirty="0">
              <a:latin typeface="Calibri" panose="020F0502020204030204" pitchFamily="34" charset="0"/>
              <a:cs typeface="Calibri" panose="020F0502020204030204" pitchFamily="34" charset="0"/>
            </a:endParaRPr>
          </a:p>
          <a:p>
            <a:r>
              <a:rPr lang="en-US" sz="2000" b="1" u="sng" dirty="0">
                <a:latin typeface="Calibri" panose="020F0502020204030204" pitchFamily="34" charset="0"/>
                <a:cs typeface="Calibri" panose="020F0502020204030204" pitchFamily="34" charset="0"/>
              </a:rPr>
              <a:t>Objectives</a:t>
            </a:r>
            <a:r>
              <a:rPr lang="en-US" sz="2000" u="sng" dirty="0">
                <a:latin typeface="Calibri" panose="020F0502020204030204" pitchFamily="34" charset="0"/>
                <a:cs typeface="Calibri" panose="020F0502020204030204" pitchFamily="34" charset="0"/>
              </a:rPr>
              <a:t>:</a:t>
            </a:r>
          </a:p>
          <a:p>
            <a:pPr marL="342900" indent="-342900">
              <a:buAutoNum type="arabicParenR"/>
            </a:pPr>
            <a:r>
              <a:rPr lang="en-US" sz="2000" dirty="0">
                <a:latin typeface="Calibri" panose="020F0502020204030204" pitchFamily="34" charset="0"/>
                <a:cs typeface="Calibri" panose="020F0502020204030204" pitchFamily="34" charset="0"/>
              </a:rPr>
              <a:t>Identify a </a:t>
            </a:r>
            <a:r>
              <a:rPr lang="en-US" sz="2000" b="1" u="sng" dirty="0">
                <a:latin typeface="Calibri" panose="020F0502020204030204" pitchFamily="34" charset="0"/>
                <a:cs typeface="Calibri" panose="020F0502020204030204" pitchFamily="34" charset="0"/>
              </a:rPr>
              <a:t>4CP indicator</a:t>
            </a:r>
            <a:r>
              <a:rPr lang="en-US" sz="2000" dirty="0">
                <a:latin typeface="Calibri" panose="020F0502020204030204" pitchFamily="34" charset="0"/>
                <a:cs typeface="Calibri" panose="020F0502020204030204" pitchFamily="34" charset="0"/>
              </a:rPr>
              <a:t> for ERCOT and MPs when transitioning away from BUSIDRRQ</a:t>
            </a:r>
          </a:p>
          <a:p>
            <a:pPr marL="342900" indent="-342900">
              <a:buAutoNum type="arabicParenR"/>
            </a:pPr>
            <a:endParaRPr lang="en-US" sz="2000" dirty="0">
              <a:latin typeface="Calibri" panose="020F0502020204030204" pitchFamily="34" charset="0"/>
              <a:cs typeface="Calibri" panose="020F0502020204030204" pitchFamily="34" charset="0"/>
            </a:endParaRPr>
          </a:p>
          <a:p>
            <a:pPr marL="342900" indent="-342900">
              <a:buAutoNum type="arabicParenR"/>
            </a:pPr>
            <a:r>
              <a:rPr lang="en-US" sz="2000" dirty="0">
                <a:latin typeface="Calibri" panose="020F0502020204030204" pitchFamily="34" charset="0"/>
                <a:cs typeface="Calibri" panose="020F0502020204030204" pitchFamily="34" charset="0"/>
              </a:rPr>
              <a:t>Identify the TDSP’s </a:t>
            </a:r>
            <a:r>
              <a:rPr lang="en-US" sz="2000" b="1" u="sng" dirty="0">
                <a:latin typeface="Calibri" panose="020F0502020204030204" pitchFamily="34" charset="0"/>
                <a:cs typeface="Calibri" panose="020F0502020204030204" pitchFamily="34" charset="0"/>
              </a:rPr>
              <a:t>transition plan</a:t>
            </a:r>
            <a:r>
              <a:rPr lang="en-US" sz="2000" dirty="0">
                <a:latin typeface="Calibri" panose="020F0502020204030204" pitchFamily="34" charset="0"/>
                <a:cs typeface="Calibri" panose="020F0502020204030204" pitchFamily="34" charset="0"/>
              </a:rPr>
              <a:t> for converting BUSIDRRQ profiled ESIIDs to AMS profiled ESIIDs </a:t>
            </a:r>
          </a:p>
          <a:p>
            <a:pPr marL="342900" indent="-342900">
              <a:buAutoNum type="arabicParenR"/>
            </a:pPr>
            <a:endParaRPr lang="en-US" sz="2000" dirty="0">
              <a:latin typeface="Calibri" panose="020F0502020204030204" pitchFamily="34" charset="0"/>
              <a:cs typeface="Calibri" panose="020F0502020204030204" pitchFamily="34" charset="0"/>
            </a:endParaRPr>
          </a:p>
          <a:p>
            <a:pPr marL="342900" indent="-342900">
              <a:buAutoNum type="arabicParenR"/>
            </a:pPr>
            <a:r>
              <a:rPr lang="en-US" sz="2000" dirty="0">
                <a:latin typeface="Calibri" panose="020F0502020204030204" pitchFamily="34" charset="0"/>
                <a:cs typeface="Calibri" panose="020F0502020204030204" pitchFamily="34" charset="0"/>
              </a:rPr>
              <a:t>Identify the </a:t>
            </a:r>
            <a:r>
              <a:rPr lang="en-US" sz="2000" b="1" u="sng" dirty="0">
                <a:latin typeface="Calibri" panose="020F0502020204030204" pitchFamily="34" charset="0"/>
                <a:cs typeface="Calibri" panose="020F0502020204030204" pitchFamily="34" charset="0"/>
              </a:rPr>
              <a:t>data stream</a:t>
            </a:r>
            <a:r>
              <a:rPr lang="en-US" sz="2000" dirty="0">
                <a:latin typeface="Calibri" panose="020F0502020204030204" pitchFamily="34" charset="0"/>
                <a:cs typeface="Calibri" panose="020F0502020204030204" pitchFamily="34" charset="0"/>
              </a:rPr>
              <a:t> to retrieve interval data and billing determinants</a:t>
            </a:r>
          </a:p>
          <a:p>
            <a:pPr marL="342900" indent="-342900">
              <a:buAutoNum type="arabicParenR"/>
            </a:pPr>
            <a:endParaRPr lang="en-US" sz="2000" dirty="0">
              <a:latin typeface="Calibri" panose="020F0502020204030204" pitchFamily="34" charset="0"/>
              <a:cs typeface="Calibri" panose="020F0502020204030204" pitchFamily="34" charset="0"/>
            </a:endParaRPr>
          </a:p>
          <a:p>
            <a:pPr marL="342900" indent="-342900">
              <a:buAutoNum type="arabicParenR"/>
            </a:pPr>
            <a:r>
              <a:rPr lang="en-US" sz="2000" dirty="0">
                <a:latin typeface="Calibri" panose="020F0502020204030204" pitchFamily="34" charset="0"/>
                <a:cs typeface="Calibri" panose="020F0502020204030204" pitchFamily="34" charset="0"/>
              </a:rPr>
              <a:t>Identify </a:t>
            </a:r>
            <a:r>
              <a:rPr lang="en-US" sz="2000" b="1" u="sng" dirty="0">
                <a:latin typeface="Calibri" panose="020F0502020204030204" pitchFamily="34" charset="0"/>
                <a:cs typeface="Calibri" panose="020F0502020204030204" pitchFamily="34" charset="0"/>
              </a:rPr>
              <a:t>Historical Data accessibility methods </a:t>
            </a:r>
            <a:r>
              <a:rPr lang="en-US" sz="2000" dirty="0">
                <a:latin typeface="Calibri" panose="020F0502020204030204" pitchFamily="34" charset="0"/>
                <a:cs typeface="Calibri" panose="020F0502020204030204" pitchFamily="34" charset="0"/>
              </a:rPr>
              <a:t>for ESIIDs transitioned away from BUSIDRRQ profile</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65299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71B3AFB-F56A-4B26-9682-27CCEE610B45}"/>
              </a:ext>
            </a:extLst>
          </p:cNvPr>
          <p:cNvSpPr txBox="1"/>
          <p:nvPr/>
        </p:nvSpPr>
        <p:spPr>
          <a:xfrm rot="16200000">
            <a:off x="-2311253" y="2917917"/>
            <a:ext cx="6152368" cy="707886"/>
          </a:xfrm>
          <a:prstGeom prst="rect">
            <a:avLst/>
          </a:prstGeom>
          <a:solidFill>
            <a:schemeClr val="accent1"/>
          </a:solidFill>
          <a:ln>
            <a:solidFill>
              <a:srgbClr val="00B0F0"/>
            </a:solidFill>
          </a:ln>
        </p:spPr>
        <p:txBody>
          <a:bodyPr wrap="square" rtlCol="0">
            <a:spAutoFit/>
          </a:bodyPr>
          <a:lstStyle/>
          <a:p>
            <a:pPr algn="ctr"/>
            <a:r>
              <a:rPr lang="en-US" sz="4000" dirty="0"/>
              <a:t>Background</a:t>
            </a:r>
          </a:p>
        </p:txBody>
      </p:sp>
      <p:sp>
        <p:nvSpPr>
          <p:cNvPr id="2" name="TextBox 1"/>
          <p:cNvSpPr txBox="1"/>
          <p:nvPr/>
        </p:nvSpPr>
        <p:spPr>
          <a:xfrm>
            <a:off x="1376040" y="949911"/>
            <a:ext cx="10413506" cy="3785652"/>
          </a:xfrm>
          <a:prstGeom prst="rect">
            <a:avLst/>
          </a:prstGeom>
          <a:noFill/>
        </p:spPr>
        <p:txBody>
          <a:bodyPr wrap="square" rtlCol="0">
            <a:spAutoFit/>
          </a:bodyPr>
          <a:lstStyle/>
          <a:p>
            <a:r>
              <a:rPr lang="en-US" sz="2000" u="sng" dirty="0">
                <a:latin typeface="Calibri" panose="020F0502020204030204" pitchFamily="34" charset="0"/>
                <a:cs typeface="Calibri" panose="020F0502020204030204" pitchFamily="34" charset="0"/>
              </a:rPr>
              <a:t>Workshop I – June 1</a:t>
            </a:r>
            <a:r>
              <a:rPr lang="en-US" sz="2000" u="sng" baseline="30000" dirty="0">
                <a:latin typeface="Calibri" panose="020F0502020204030204" pitchFamily="34" charset="0"/>
                <a:cs typeface="Calibri" panose="020F0502020204030204" pitchFamily="34" charset="0"/>
              </a:rPr>
              <a:t>st</a:t>
            </a:r>
            <a:r>
              <a:rPr lang="en-US" sz="2000" u="sng" dirty="0">
                <a:latin typeface="Calibri" panose="020F0502020204030204" pitchFamily="34" charset="0"/>
                <a:cs typeface="Calibri" panose="020F0502020204030204" pitchFamily="34" charset="0"/>
              </a:rPr>
              <a:t> 2020</a:t>
            </a:r>
          </a:p>
          <a:p>
            <a:r>
              <a:rPr lang="en-US" sz="2000" dirty="0">
                <a:latin typeface="Calibri" panose="020F0502020204030204" pitchFamily="34" charset="0"/>
                <a:cs typeface="Calibri" panose="020F0502020204030204" pitchFamily="34" charset="0"/>
              </a:rPr>
              <a:t>	IDR/AMS Meter Matrix</a:t>
            </a:r>
          </a:p>
          <a:p>
            <a:r>
              <a:rPr lang="en-US" sz="2000" dirty="0">
                <a:latin typeface="Calibri" panose="020F0502020204030204" pitchFamily="34" charset="0"/>
                <a:cs typeface="Calibri" panose="020F0502020204030204" pitchFamily="34" charset="0"/>
              </a:rPr>
              <a:t>	ERCOT Proposal – High Level</a:t>
            </a:r>
          </a:p>
          <a:p>
            <a:endParaRPr lang="en-US" sz="2000" dirty="0">
              <a:latin typeface="Calibri" panose="020F0502020204030204" pitchFamily="34" charset="0"/>
              <a:cs typeface="Calibri" panose="020F0502020204030204" pitchFamily="34" charset="0"/>
            </a:endParaRPr>
          </a:p>
          <a:p>
            <a:r>
              <a:rPr lang="en-US" sz="2000" u="sng" dirty="0">
                <a:latin typeface="Calibri" panose="020F0502020204030204" pitchFamily="34" charset="0"/>
                <a:cs typeface="Calibri" panose="020F0502020204030204" pitchFamily="34" charset="0"/>
              </a:rPr>
              <a:t>Workshop II – October 6</a:t>
            </a:r>
            <a:r>
              <a:rPr lang="en-US" sz="2000" u="sng" baseline="30000" dirty="0">
                <a:latin typeface="Calibri" panose="020F0502020204030204" pitchFamily="34" charset="0"/>
                <a:cs typeface="Calibri" panose="020F0502020204030204" pitchFamily="34" charset="0"/>
              </a:rPr>
              <a:t>th</a:t>
            </a:r>
            <a:r>
              <a:rPr lang="en-US" sz="2000" u="sng" dirty="0">
                <a:latin typeface="Calibri" panose="020F0502020204030204" pitchFamily="34" charset="0"/>
                <a:cs typeface="Calibri" panose="020F0502020204030204" pitchFamily="34" charset="0"/>
              </a:rPr>
              <a:t> 2020</a:t>
            </a:r>
          </a:p>
          <a:p>
            <a:r>
              <a:rPr lang="en-US" sz="2000" dirty="0">
                <a:latin typeface="Calibri" panose="020F0502020204030204" pitchFamily="34" charset="0"/>
                <a:cs typeface="Calibri" panose="020F0502020204030204" pitchFamily="34" charset="0"/>
              </a:rPr>
              <a:t>	Goals and Requirements identified</a:t>
            </a:r>
          </a:p>
          <a:p>
            <a:r>
              <a:rPr lang="en-US" sz="2000" dirty="0">
                <a:latin typeface="Calibri" panose="020F0502020204030204" pitchFamily="34" charset="0"/>
                <a:cs typeface="Calibri" panose="020F0502020204030204" pitchFamily="34" charset="0"/>
              </a:rPr>
              <a:t>	4CP Indicator Reviewed</a:t>
            </a:r>
          </a:p>
          <a:p>
            <a:r>
              <a:rPr lang="en-US" sz="2000" dirty="0">
                <a:latin typeface="Calibri" panose="020F0502020204030204" pitchFamily="34" charset="0"/>
                <a:cs typeface="Calibri" panose="020F0502020204030204" pitchFamily="34" charset="0"/>
              </a:rPr>
              <a:t>	Refined Overall ERCOT Proposal</a:t>
            </a:r>
          </a:p>
          <a:p>
            <a:endParaRPr lang="en-US" sz="2000" dirty="0">
              <a:latin typeface="Calibri" panose="020F0502020204030204" pitchFamily="34" charset="0"/>
              <a:cs typeface="Calibri" panose="020F0502020204030204" pitchFamily="34" charset="0"/>
            </a:endParaRPr>
          </a:p>
          <a:p>
            <a:r>
              <a:rPr lang="en-US" sz="2000" u="sng" dirty="0">
                <a:latin typeface="Calibri" panose="020F0502020204030204" pitchFamily="34" charset="0"/>
                <a:cs typeface="Calibri" panose="020F0502020204030204" pitchFamily="34" charset="0"/>
              </a:rPr>
              <a:t>Workshop III – October 13</a:t>
            </a:r>
            <a:r>
              <a:rPr lang="en-US" sz="2000" u="sng" baseline="30000" dirty="0">
                <a:latin typeface="Calibri" panose="020F0502020204030204" pitchFamily="34" charset="0"/>
                <a:cs typeface="Calibri" panose="020F0502020204030204" pitchFamily="34" charset="0"/>
              </a:rPr>
              <a:t>th</a:t>
            </a:r>
            <a:r>
              <a:rPr lang="en-US" sz="2000" u="sng" dirty="0">
                <a:latin typeface="Calibri" panose="020F0502020204030204" pitchFamily="34" charset="0"/>
                <a:cs typeface="Calibri" panose="020F0502020204030204" pitchFamily="34" charset="0"/>
              </a:rPr>
              <a:t> 2021</a:t>
            </a:r>
          </a:p>
          <a:p>
            <a:r>
              <a:rPr lang="en-US" sz="2000" dirty="0">
                <a:latin typeface="Calibri" panose="020F0502020204030204" pitchFamily="34" charset="0"/>
                <a:cs typeface="Calibri" panose="020F0502020204030204" pitchFamily="34" charset="0"/>
              </a:rPr>
              <a:t>	Transition Plans</a:t>
            </a:r>
          </a:p>
          <a:p>
            <a:r>
              <a:rPr lang="en-US" sz="2000" dirty="0">
                <a:latin typeface="Calibri" panose="020F0502020204030204" pitchFamily="34" charset="0"/>
                <a:cs typeface="Calibri" panose="020F0502020204030204" pitchFamily="34" charset="0"/>
              </a:rPr>
              <a:t>	Data Availability/Accessibility/Formatting </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19046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71B3AFB-F56A-4B26-9682-27CCEE610B45}"/>
              </a:ext>
            </a:extLst>
          </p:cNvPr>
          <p:cNvSpPr txBox="1"/>
          <p:nvPr/>
        </p:nvSpPr>
        <p:spPr>
          <a:xfrm rot="16200000">
            <a:off x="-2311253" y="2917917"/>
            <a:ext cx="6152368" cy="707886"/>
          </a:xfrm>
          <a:prstGeom prst="rect">
            <a:avLst/>
          </a:prstGeom>
          <a:solidFill>
            <a:schemeClr val="accent1"/>
          </a:solidFill>
          <a:ln>
            <a:solidFill>
              <a:srgbClr val="00B0F0"/>
            </a:solidFill>
          </a:ln>
        </p:spPr>
        <p:txBody>
          <a:bodyPr wrap="square" rtlCol="0">
            <a:spAutoFit/>
          </a:bodyPr>
          <a:lstStyle/>
          <a:p>
            <a:pPr algn="ctr"/>
            <a:r>
              <a:rPr lang="en-US" sz="4000" dirty="0"/>
              <a:t>BUSIDRRQ to AMS Profile </a:t>
            </a:r>
          </a:p>
        </p:txBody>
      </p:sp>
      <p:sp>
        <p:nvSpPr>
          <p:cNvPr id="2" name="TextBox 1"/>
          <p:cNvSpPr txBox="1"/>
          <p:nvPr/>
        </p:nvSpPr>
        <p:spPr>
          <a:xfrm>
            <a:off x="1295108" y="317205"/>
            <a:ext cx="10413506" cy="6001643"/>
          </a:xfrm>
          <a:prstGeom prst="rect">
            <a:avLst/>
          </a:prstGeom>
          <a:noFill/>
        </p:spPr>
        <p:txBody>
          <a:bodyPr wrap="square" rtlCol="0">
            <a:spAutoFit/>
          </a:bodyPr>
          <a:lstStyle/>
          <a:p>
            <a:pPr algn="ctr"/>
            <a:r>
              <a:rPr lang="en-US" sz="2400" b="1" u="sng" dirty="0">
                <a:latin typeface="Calibri" panose="020F0502020204030204" pitchFamily="34" charset="0"/>
                <a:cs typeface="Calibri" panose="020F0502020204030204" pitchFamily="34" charset="0"/>
              </a:rPr>
              <a:t>IDR Load Profile to AMS Load Profile Process:</a:t>
            </a:r>
          </a:p>
          <a:p>
            <a:endParaRPr lang="en-US" dirty="0">
              <a:latin typeface="Calibri" panose="020F0502020204030204" pitchFamily="34" charset="0"/>
              <a:cs typeface="Calibri" panose="020F0502020204030204" pitchFamily="34" charset="0"/>
            </a:endParaRPr>
          </a:p>
          <a:p>
            <a:pPr marL="342900" indent="-342900">
              <a:buFont typeface="+mj-lt"/>
              <a:buAutoNum type="arabicPeriod"/>
            </a:pPr>
            <a:r>
              <a:rPr lang="en-US" dirty="0">
                <a:latin typeface="Calibri" panose="020F0502020204030204" pitchFamily="34" charset="0"/>
                <a:cs typeface="Calibri" panose="020F0502020204030204" pitchFamily="34" charset="0"/>
              </a:rPr>
              <a:t>Add two new PROFILETYPECODEs to be used for &gt; 700 kW/kVA premises where the TDSP can support a 4CP billing rate with an AMS profile.  </a:t>
            </a:r>
            <a:r>
              <a:rPr lang="en-US" dirty="0">
                <a:solidFill>
                  <a:srgbClr val="FF0000"/>
                </a:solidFill>
                <a:latin typeface="Calibri" panose="020F0502020204030204" pitchFamily="34" charset="0"/>
                <a:cs typeface="Calibri" panose="020F0502020204030204" pitchFamily="34" charset="0"/>
              </a:rPr>
              <a:t>BUSLRG </a:t>
            </a:r>
            <a:r>
              <a:rPr lang="en-US" dirty="0">
                <a:latin typeface="Calibri" panose="020F0502020204030204" pitchFamily="34" charset="0"/>
                <a:cs typeface="Calibri" panose="020F0502020204030204" pitchFamily="34" charset="0"/>
              </a:rPr>
              <a:t>will be created for premises that do not have distributed generation and </a:t>
            </a:r>
            <a:r>
              <a:rPr lang="en-US" dirty="0">
                <a:solidFill>
                  <a:srgbClr val="FF0000"/>
                </a:solidFill>
                <a:latin typeface="Calibri" panose="020F0502020204030204" pitchFamily="34" charset="0"/>
                <a:cs typeface="Calibri" panose="020F0502020204030204" pitchFamily="34" charset="0"/>
              </a:rPr>
              <a:t>BUSLRGDG </a:t>
            </a:r>
            <a:r>
              <a:rPr lang="en-US" dirty="0">
                <a:latin typeface="Calibri" panose="020F0502020204030204" pitchFamily="34" charset="0"/>
                <a:cs typeface="Calibri" panose="020F0502020204030204" pitchFamily="34" charset="0"/>
              </a:rPr>
              <a:t>will be created for those premises that do have distributed generation.  This would lead to the addition of sixteen PROFILECODES (one for each weather zone).</a:t>
            </a:r>
          </a:p>
          <a:p>
            <a:pPr marL="342900" indent="-342900">
              <a:buFont typeface="+mj-lt"/>
              <a:buAutoNum type="arabicPeriod"/>
            </a:pPr>
            <a:endParaRPr lang="en-US" dirty="0">
              <a:latin typeface="Calibri" panose="020F0502020204030204" pitchFamily="34" charset="0"/>
              <a:cs typeface="Calibri" panose="020F0502020204030204" pitchFamily="34" charset="0"/>
            </a:endParaRPr>
          </a:p>
          <a:p>
            <a:pPr marL="342900" indent="-342900">
              <a:buFont typeface="+mj-lt"/>
              <a:buAutoNum type="arabicPeriod"/>
            </a:pPr>
            <a:r>
              <a:rPr lang="en-US" dirty="0">
                <a:latin typeface="Calibri" panose="020F0502020204030204" pitchFamily="34" charset="0"/>
                <a:cs typeface="Calibri" panose="020F0502020204030204" pitchFamily="34" charset="0"/>
              </a:rPr>
              <a:t>Existing  </a:t>
            </a:r>
            <a:r>
              <a:rPr lang="en-US" dirty="0">
                <a:solidFill>
                  <a:srgbClr val="FF0000"/>
                </a:solidFill>
                <a:latin typeface="Calibri" panose="020F0502020204030204" pitchFamily="34" charset="0"/>
                <a:cs typeface="Calibri" panose="020F0502020204030204" pitchFamily="34" charset="0"/>
              </a:rPr>
              <a:t>BUSIDRRQ</a:t>
            </a:r>
            <a:r>
              <a:rPr lang="en-US" dirty="0">
                <a:latin typeface="Calibri" panose="020F0502020204030204" pitchFamily="34" charset="0"/>
                <a:cs typeface="Calibri" panose="020F0502020204030204" pitchFamily="34" charset="0"/>
              </a:rPr>
              <a:t> will remain an option for &gt; 700 kW/kVA premises.</a:t>
            </a:r>
          </a:p>
          <a:p>
            <a:pPr marL="342900" indent="-342900">
              <a:buFont typeface="+mj-lt"/>
              <a:buAutoNum type="arabicPeriod"/>
            </a:pPr>
            <a:endParaRPr lang="en-US" dirty="0">
              <a:latin typeface="Calibri" panose="020F0502020204030204" pitchFamily="34" charset="0"/>
              <a:cs typeface="Calibri" panose="020F0502020204030204" pitchFamily="34" charset="0"/>
            </a:endParaRPr>
          </a:p>
          <a:p>
            <a:pPr marL="342900" indent="-342900">
              <a:buFont typeface="+mj-lt"/>
              <a:buAutoNum type="arabicPeriod"/>
            </a:pPr>
            <a:r>
              <a:rPr lang="en-US" dirty="0">
                <a:latin typeface="Calibri" panose="020F0502020204030204" pitchFamily="34" charset="0"/>
                <a:cs typeface="Calibri" panose="020F0502020204030204" pitchFamily="34" charset="0"/>
              </a:rPr>
              <a:t>Profile Decision Tree will allow </a:t>
            </a:r>
            <a:r>
              <a:rPr lang="en-US" dirty="0">
                <a:solidFill>
                  <a:srgbClr val="FF0000"/>
                </a:solidFill>
                <a:latin typeface="Calibri" panose="020F0502020204030204" pitchFamily="34" charset="0"/>
                <a:cs typeface="Calibri" panose="020F0502020204030204" pitchFamily="34" charset="0"/>
              </a:rPr>
              <a:t>BUSLRG</a:t>
            </a:r>
            <a:r>
              <a:rPr lang="en-US" dirty="0">
                <a:latin typeface="Calibri" panose="020F0502020204030204" pitchFamily="34" charset="0"/>
                <a:cs typeface="Calibri" panose="020F0502020204030204" pitchFamily="34" charset="0"/>
              </a:rPr>
              <a:t>, </a:t>
            </a:r>
            <a:r>
              <a:rPr lang="en-US" dirty="0">
                <a:solidFill>
                  <a:srgbClr val="FF0000"/>
                </a:solidFill>
                <a:latin typeface="Calibri" panose="020F0502020204030204" pitchFamily="34" charset="0"/>
                <a:cs typeface="Calibri" panose="020F0502020204030204" pitchFamily="34" charset="0"/>
              </a:rPr>
              <a:t>BUSLRGDG</a:t>
            </a:r>
            <a:r>
              <a:rPr lang="en-US" dirty="0">
                <a:latin typeface="Calibri" panose="020F0502020204030204" pitchFamily="34" charset="0"/>
                <a:cs typeface="Calibri" panose="020F0502020204030204" pitchFamily="34" charset="0"/>
              </a:rPr>
              <a:t>, or </a:t>
            </a:r>
            <a:r>
              <a:rPr lang="en-US" dirty="0">
                <a:solidFill>
                  <a:srgbClr val="FF0000"/>
                </a:solidFill>
                <a:latin typeface="Calibri" panose="020F0502020204030204" pitchFamily="34" charset="0"/>
                <a:cs typeface="Calibri" panose="020F0502020204030204" pitchFamily="34" charset="0"/>
              </a:rPr>
              <a:t>BUSIDRRQ</a:t>
            </a:r>
            <a:r>
              <a:rPr lang="en-US" dirty="0">
                <a:latin typeface="Calibri" panose="020F0502020204030204" pitchFamily="34" charset="0"/>
                <a:cs typeface="Calibri" panose="020F0502020204030204" pitchFamily="34" charset="0"/>
              </a:rPr>
              <a:t> for &gt; 700 kW/kVA premises.</a:t>
            </a:r>
          </a:p>
          <a:p>
            <a:pPr marL="800100" lvl="1" indent="-342900">
              <a:buFont typeface="+mj-lt"/>
              <a:buAutoNum type="alphaLcParenR"/>
            </a:pPr>
            <a:r>
              <a:rPr lang="en-US" dirty="0">
                <a:latin typeface="Calibri" panose="020F0502020204030204" pitchFamily="34" charset="0"/>
                <a:cs typeface="Calibri" panose="020F0502020204030204" pitchFamily="34" charset="0"/>
              </a:rPr>
              <a:t>Profile Decision Tree, Segment Assignment, III. Business (BUS), A. – Assign LRG, LRGDG or IDDRQ Profile Segment to all BUS ESI IDs with a peak demand &gt; 700 kW/kVA</a:t>
            </a:r>
          </a:p>
          <a:p>
            <a:pPr marL="800100" lvl="1" indent="-342900">
              <a:buFont typeface="+mj-lt"/>
              <a:buAutoNum type="alphaLcParenR"/>
            </a:pPr>
            <a:endParaRPr lang="en-US" dirty="0">
              <a:latin typeface="Calibri" panose="020F0502020204030204" pitchFamily="34" charset="0"/>
              <a:cs typeface="Calibri" panose="020F0502020204030204" pitchFamily="34" charset="0"/>
            </a:endParaRPr>
          </a:p>
          <a:p>
            <a:pPr marL="342900" indent="-342900">
              <a:buFont typeface="+mj-lt"/>
              <a:buAutoNum type="arabicPeriod"/>
            </a:pPr>
            <a:r>
              <a:rPr lang="en-US" dirty="0">
                <a:latin typeface="Calibri" panose="020F0502020204030204" pitchFamily="34" charset="0"/>
                <a:cs typeface="Calibri" panose="020F0502020204030204" pitchFamily="34" charset="0"/>
              </a:rPr>
              <a:t>ERCOT will set up the </a:t>
            </a:r>
            <a:r>
              <a:rPr lang="en-US" dirty="0">
                <a:solidFill>
                  <a:srgbClr val="FF0000"/>
                </a:solidFill>
                <a:latin typeface="Calibri" panose="020F0502020204030204" pitchFamily="34" charset="0"/>
                <a:cs typeface="Calibri" panose="020F0502020204030204" pitchFamily="34" charset="0"/>
              </a:rPr>
              <a:t>BUSLRGDG</a:t>
            </a:r>
            <a:r>
              <a:rPr lang="en-US" dirty="0">
                <a:latin typeface="Calibri" panose="020F0502020204030204" pitchFamily="34" charset="0"/>
                <a:cs typeface="Calibri" panose="020F0502020204030204" pitchFamily="34" charset="0"/>
              </a:rPr>
              <a:t> profile type to allow for loading of generation (export) data if submitted to ERCOT.  Generation data will be treated as an LSE load reduction in the same manner as all other distributed generation AMS profile types.  </a:t>
            </a:r>
            <a:br>
              <a:rPr lang="en-US" dirty="0">
                <a:latin typeface="Calibri" panose="020F0502020204030204" pitchFamily="34" charset="0"/>
                <a:cs typeface="Calibri" panose="020F0502020204030204" pitchFamily="34" charset="0"/>
              </a:rPr>
            </a:br>
            <a:r>
              <a:rPr lang="en-US" b="1" i="1" dirty="0">
                <a:latin typeface="Calibri" panose="020F0502020204030204" pitchFamily="34" charset="0"/>
                <a:cs typeface="Calibri" panose="020F0502020204030204" pitchFamily="34" charset="0"/>
              </a:rPr>
              <a:t>NOTE</a:t>
            </a:r>
            <a:r>
              <a:rPr lang="en-US" i="1" dirty="0">
                <a:latin typeface="Calibri" panose="020F0502020204030204" pitchFamily="34" charset="0"/>
                <a:cs typeface="Calibri" panose="020F0502020204030204" pitchFamily="34" charset="0"/>
              </a:rPr>
              <a:t>:  If the premise is registered with ERCOT as a Settlement Only Generator, the ESI ID should be set to BUSLRG and ERCOT will use the RID data in the generation aggregation process, not as a load reduction.</a:t>
            </a:r>
          </a:p>
          <a:p>
            <a:pPr marL="342900" indent="-342900">
              <a:buFont typeface="+mj-lt"/>
              <a:buAutoNum type="arabicPeriod"/>
            </a:pPr>
            <a:endParaRPr lang="en-US" dirty="0">
              <a:latin typeface="Calibri" panose="020F0502020204030204" pitchFamily="34" charset="0"/>
              <a:cs typeface="Calibri" panose="020F0502020204030204" pitchFamily="34" charset="0"/>
            </a:endParaRPr>
          </a:p>
          <a:p>
            <a:pPr marL="342900" indent="-342900">
              <a:buFont typeface="+mj-lt"/>
              <a:buAutoNum type="arabicPeriod"/>
            </a:pPr>
            <a:r>
              <a:rPr lang="en-US" dirty="0">
                <a:latin typeface="Calibri" panose="020F0502020204030204" pitchFamily="34" charset="0"/>
                <a:cs typeface="Calibri" panose="020F0502020204030204" pitchFamily="34" charset="0"/>
              </a:rPr>
              <a:t>ERCOT will populate the </a:t>
            </a:r>
            <a:r>
              <a:rPr lang="en-US" dirty="0">
                <a:solidFill>
                  <a:srgbClr val="FF0000"/>
                </a:solidFill>
                <a:latin typeface="Calibri" panose="020F0502020204030204" pitchFamily="34" charset="0"/>
                <a:cs typeface="Calibri" panose="020F0502020204030204" pitchFamily="34" charset="0"/>
              </a:rPr>
              <a:t>BUSLRG</a:t>
            </a:r>
            <a:r>
              <a:rPr lang="en-US" dirty="0">
                <a:latin typeface="Calibri" panose="020F0502020204030204" pitchFamily="34" charset="0"/>
                <a:cs typeface="Calibri" panose="020F0502020204030204" pitchFamily="34" charset="0"/>
              </a:rPr>
              <a:t> and </a:t>
            </a:r>
            <a:r>
              <a:rPr lang="en-US" dirty="0">
                <a:solidFill>
                  <a:srgbClr val="FF0000"/>
                </a:solidFill>
                <a:latin typeface="Calibri" panose="020F0502020204030204" pitchFamily="34" charset="0"/>
                <a:cs typeface="Calibri" panose="020F0502020204030204" pitchFamily="34" charset="0"/>
              </a:rPr>
              <a:t>BUSLRGDG</a:t>
            </a:r>
            <a:r>
              <a:rPr lang="en-US" dirty="0">
                <a:latin typeface="Calibri" panose="020F0502020204030204" pitchFamily="34" charset="0"/>
                <a:cs typeface="Calibri" panose="020F0502020204030204" pitchFamily="34" charset="0"/>
              </a:rPr>
              <a:t> profile shapes with the same values applied to </a:t>
            </a:r>
            <a:r>
              <a:rPr lang="en-US" dirty="0">
                <a:solidFill>
                  <a:srgbClr val="FF0000"/>
                </a:solidFill>
                <a:latin typeface="Calibri" panose="020F0502020204030204" pitchFamily="34" charset="0"/>
                <a:cs typeface="Calibri" panose="020F0502020204030204" pitchFamily="34" charset="0"/>
              </a:rPr>
              <a:t>BUSIDRRQ</a:t>
            </a:r>
            <a:r>
              <a:rPr lang="en-US" dirty="0">
                <a:latin typeface="Calibri" panose="020F0502020204030204" pitchFamily="34" charset="0"/>
                <a:cs typeface="Calibri" panose="020F0502020204030204" pitchFamily="34" charset="0"/>
              </a:rPr>
              <a:t> load profiles.</a:t>
            </a:r>
          </a:p>
        </p:txBody>
      </p:sp>
    </p:spTree>
    <p:extLst>
      <p:ext uri="{BB962C8B-B14F-4D97-AF65-F5344CB8AC3E}">
        <p14:creationId xmlns:p14="http://schemas.microsoft.com/office/powerpoint/2010/main" val="2690475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71B3AFB-F56A-4B26-9682-27CCEE610B45}"/>
              </a:ext>
            </a:extLst>
          </p:cNvPr>
          <p:cNvSpPr txBox="1"/>
          <p:nvPr/>
        </p:nvSpPr>
        <p:spPr>
          <a:xfrm rot="16200000">
            <a:off x="-2311253" y="2917917"/>
            <a:ext cx="6152368" cy="707886"/>
          </a:xfrm>
          <a:prstGeom prst="rect">
            <a:avLst/>
          </a:prstGeom>
          <a:solidFill>
            <a:schemeClr val="accent1"/>
          </a:solidFill>
          <a:ln>
            <a:solidFill>
              <a:srgbClr val="00B0F0"/>
            </a:solidFill>
          </a:ln>
        </p:spPr>
        <p:txBody>
          <a:bodyPr wrap="square" rtlCol="0">
            <a:spAutoFit/>
          </a:bodyPr>
          <a:lstStyle/>
          <a:p>
            <a:pPr algn="ctr"/>
            <a:r>
              <a:rPr lang="en-US" sz="4000" dirty="0"/>
              <a:t>BUSIDRRQ to AMS Profile </a:t>
            </a:r>
          </a:p>
        </p:txBody>
      </p:sp>
      <p:sp>
        <p:nvSpPr>
          <p:cNvPr id="2" name="TextBox 1"/>
          <p:cNvSpPr txBox="1"/>
          <p:nvPr/>
        </p:nvSpPr>
        <p:spPr>
          <a:xfrm>
            <a:off x="1367507" y="448549"/>
            <a:ext cx="10413506" cy="5909310"/>
          </a:xfrm>
          <a:prstGeom prst="rect">
            <a:avLst/>
          </a:prstGeom>
          <a:noFill/>
        </p:spPr>
        <p:txBody>
          <a:bodyPr wrap="square" rtlCol="0">
            <a:spAutoFit/>
          </a:bodyPr>
          <a:lstStyle/>
          <a:p>
            <a:pPr marL="342900" indent="-342900">
              <a:buFont typeface="+mj-lt"/>
              <a:buAutoNum type="arabicPeriod" startAt="6"/>
            </a:pPr>
            <a:r>
              <a:rPr lang="en-US" dirty="0">
                <a:latin typeface="Calibri" panose="020F0502020204030204" pitchFamily="34" charset="0"/>
                <a:cs typeface="Calibri" panose="020F0502020204030204" pitchFamily="34" charset="0"/>
              </a:rPr>
              <a:t>ERCOT Protocols will require 700 kW/kVA premises to have IDRs (instead of IDR Meters).  </a:t>
            </a:r>
            <a:r>
              <a:rPr lang="en-US" dirty="0">
                <a:solidFill>
                  <a:srgbClr val="00B050"/>
                </a:solidFill>
                <a:latin typeface="Calibri" panose="020F0502020204030204" pitchFamily="34" charset="0"/>
                <a:cs typeface="Calibri" panose="020F0502020204030204" pitchFamily="34" charset="0"/>
              </a:rPr>
              <a:t>NPRR1062</a:t>
            </a:r>
          </a:p>
          <a:p>
            <a:pPr marL="342900" indent="-342900">
              <a:buFont typeface="+mj-lt"/>
              <a:buAutoNum type="arabicPeriod" startAt="6"/>
            </a:pPr>
            <a:endParaRPr lang="en-US" dirty="0">
              <a:solidFill>
                <a:srgbClr val="FF0000"/>
              </a:solidFill>
              <a:latin typeface="Calibri" panose="020F0502020204030204" pitchFamily="34" charset="0"/>
              <a:cs typeface="Calibri" panose="020F0502020204030204" pitchFamily="34" charset="0"/>
            </a:endParaRPr>
          </a:p>
          <a:p>
            <a:pPr marL="342900" indent="-342900">
              <a:buFont typeface="+mj-lt"/>
              <a:buAutoNum type="arabicPeriod" startAt="6"/>
            </a:pPr>
            <a:r>
              <a:rPr lang="en-US" dirty="0">
                <a:latin typeface="Calibri" panose="020F0502020204030204" pitchFamily="34" charset="0"/>
                <a:cs typeface="Calibri" panose="020F0502020204030204" pitchFamily="34" charset="0"/>
              </a:rPr>
              <a:t>ERCOT will not produce an IDR Requirement report.  </a:t>
            </a:r>
            <a:r>
              <a:rPr lang="en-US" dirty="0">
                <a:solidFill>
                  <a:srgbClr val="00B050"/>
                </a:solidFill>
                <a:latin typeface="Calibri" panose="020F0502020204030204" pitchFamily="34" charset="0"/>
                <a:cs typeface="Calibri" panose="020F0502020204030204" pitchFamily="34" charset="0"/>
              </a:rPr>
              <a:t>NPRR1062</a:t>
            </a:r>
          </a:p>
          <a:p>
            <a:pPr marL="342900" indent="-342900">
              <a:buFont typeface="+mj-lt"/>
              <a:buAutoNum type="arabicPeriod" startAt="6"/>
            </a:pPr>
            <a:endParaRPr lang="en-US" dirty="0">
              <a:solidFill>
                <a:srgbClr val="FF0000"/>
              </a:solidFill>
              <a:latin typeface="Calibri" panose="020F0502020204030204" pitchFamily="34" charset="0"/>
              <a:cs typeface="Calibri" panose="020F0502020204030204" pitchFamily="34" charset="0"/>
            </a:endParaRPr>
          </a:p>
          <a:p>
            <a:pPr marL="342900" indent="-342900">
              <a:buFont typeface="+mj-lt"/>
              <a:buAutoNum type="arabicPeriod" startAt="6"/>
            </a:pPr>
            <a:r>
              <a:rPr lang="en-US" dirty="0">
                <a:latin typeface="Calibri" panose="020F0502020204030204" pitchFamily="34" charset="0"/>
                <a:cs typeface="Calibri" panose="020F0502020204030204" pitchFamily="34" charset="0"/>
              </a:rPr>
              <a:t>RMG Section 7.13 – Interval Data Recorder Meter Removal and Installation Process will be deleted in its entirety.  </a:t>
            </a:r>
            <a:r>
              <a:rPr lang="en-US" dirty="0">
                <a:solidFill>
                  <a:srgbClr val="00B050"/>
                </a:solidFill>
                <a:latin typeface="Calibri" panose="020F0502020204030204" pitchFamily="34" charset="0"/>
                <a:cs typeface="Calibri" panose="020F0502020204030204" pitchFamily="34" charset="0"/>
              </a:rPr>
              <a:t>RMGRR164</a:t>
            </a:r>
          </a:p>
          <a:p>
            <a:pPr marL="342900" indent="-342900">
              <a:buFont typeface="+mj-lt"/>
              <a:buAutoNum type="arabicPeriod" startAt="6"/>
            </a:pPr>
            <a:endParaRPr lang="en-US" dirty="0">
              <a:solidFill>
                <a:srgbClr val="FF0000"/>
              </a:solidFill>
              <a:latin typeface="Calibri" panose="020F0502020204030204" pitchFamily="34" charset="0"/>
              <a:cs typeface="Calibri" panose="020F0502020204030204" pitchFamily="34" charset="0"/>
            </a:endParaRPr>
          </a:p>
          <a:p>
            <a:pPr marL="342900" indent="-342900">
              <a:buFont typeface="+mj-lt"/>
              <a:buAutoNum type="arabicPeriod" startAt="6"/>
            </a:pPr>
            <a:r>
              <a:rPr lang="en-US" dirty="0">
                <a:latin typeface="Calibri" panose="020F0502020204030204" pitchFamily="34" charset="0"/>
                <a:cs typeface="Calibri" panose="020F0502020204030204" pitchFamily="34" charset="0"/>
              </a:rPr>
              <a:t>ERCOT will implement new AMS data threshold validations for </a:t>
            </a:r>
            <a:r>
              <a:rPr lang="en-US" dirty="0">
                <a:solidFill>
                  <a:srgbClr val="FF0000"/>
                </a:solidFill>
                <a:latin typeface="Calibri" panose="020F0502020204030204" pitchFamily="34" charset="0"/>
                <a:cs typeface="Calibri" panose="020F0502020204030204" pitchFamily="34" charset="0"/>
              </a:rPr>
              <a:t>BUSLRG </a:t>
            </a:r>
            <a:r>
              <a:rPr lang="en-US" dirty="0">
                <a:latin typeface="Calibri" panose="020F0502020204030204" pitchFamily="34" charset="0"/>
                <a:cs typeface="Calibri" panose="020F0502020204030204" pitchFamily="34" charset="0"/>
              </a:rPr>
              <a:t>and</a:t>
            </a:r>
            <a:r>
              <a:rPr lang="en-US" dirty="0">
                <a:solidFill>
                  <a:srgbClr val="FF0000"/>
                </a:solidFill>
                <a:latin typeface="Calibri" panose="020F0502020204030204" pitchFamily="34" charset="0"/>
                <a:cs typeface="Calibri" panose="020F0502020204030204" pitchFamily="34" charset="0"/>
              </a:rPr>
              <a:t> BUSLRGDG </a:t>
            </a:r>
            <a:r>
              <a:rPr lang="en-US" dirty="0">
                <a:latin typeface="Calibri" panose="020F0502020204030204" pitchFamily="34" charset="0"/>
                <a:cs typeface="Calibri" panose="020F0502020204030204" pitchFamily="34" charset="0"/>
              </a:rPr>
              <a:t>profiles.</a:t>
            </a:r>
          </a:p>
          <a:p>
            <a:pPr marL="342900" indent="-342900">
              <a:buFont typeface="+mj-lt"/>
              <a:buAutoNum type="arabicPeriod" startAt="6"/>
            </a:pPr>
            <a:endParaRPr lang="en-US" dirty="0">
              <a:latin typeface="Calibri" panose="020F0502020204030204" pitchFamily="34" charset="0"/>
              <a:cs typeface="Calibri" panose="020F0502020204030204" pitchFamily="34" charset="0"/>
            </a:endParaRPr>
          </a:p>
          <a:p>
            <a:pPr marL="342900" indent="-342900">
              <a:buFont typeface="+mj-lt"/>
              <a:buAutoNum type="arabicPeriod" startAt="6"/>
            </a:pPr>
            <a:endParaRPr lang="en-US" dirty="0">
              <a:latin typeface="Calibri" panose="020F0502020204030204" pitchFamily="34" charset="0"/>
              <a:cs typeface="Calibri" panose="020F0502020204030204" pitchFamily="34" charset="0"/>
            </a:endParaRPr>
          </a:p>
          <a:p>
            <a:pPr marL="342900" indent="-342900">
              <a:buFont typeface="+mj-lt"/>
              <a:buAutoNum type="arabicPeriod" startAt="6"/>
            </a:pPr>
            <a:endParaRPr lang="en-US" dirty="0">
              <a:latin typeface="Calibri" panose="020F0502020204030204" pitchFamily="34" charset="0"/>
              <a:cs typeface="Calibri" panose="020F0502020204030204" pitchFamily="34" charset="0"/>
            </a:endParaRPr>
          </a:p>
          <a:p>
            <a:pPr marL="342900" indent="-342900">
              <a:buFont typeface="+mj-lt"/>
              <a:buAutoNum type="arabicPeriod" startAt="6"/>
            </a:pPr>
            <a:endParaRPr lang="en-US" dirty="0">
              <a:latin typeface="Calibri" panose="020F0502020204030204" pitchFamily="34" charset="0"/>
              <a:cs typeface="Calibri" panose="020F0502020204030204" pitchFamily="34" charset="0"/>
            </a:endParaRPr>
          </a:p>
          <a:p>
            <a:pPr marL="342900" indent="-342900">
              <a:buFont typeface="+mj-lt"/>
              <a:buAutoNum type="arabicPeriod" startAt="6"/>
            </a:pPr>
            <a:endParaRPr lang="en-US" dirty="0">
              <a:latin typeface="Calibri" panose="020F0502020204030204" pitchFamily="34" charset="0"/>
              <a:cs typeface="Calibri" panose="020F0502020204030204" pitchFamily="34" charset="0"/>
            </a:endParaRPr>
          </a:p>
          <a:p>
            <a:pPr marL="342900" indent="-342900">
              <a:buFont typeface="+mj-lt"/>
              <a:buAutoNum type="arabicPeriod" startAt="6"/>
            </a:pPr>
            <a:endParaRPr lang="en-US" dirty="0">
              <a:latin typeface="Calibri" panose="020F0502020204030204" pitchFamily="34" charset="0"/>
              <a:cs typeface="Calibri" panose="020F0502020204030204" pitchFamily="34" charset="0"/>
            </a:endParaRPr>
          </a:p>
          <a:p>
            <a:pPr marL="342900" indent="-342900">
              <a:buFont typeface="+mj-lt"/>
              <a:buAutoNum type="arabicPeriod" startAt="6"/>
            </a:pPr>
            <a:r>
              <a:rPr lang="en-US" dirty="0">
                <a:latin typeface="Calibri" panose="020F0502020204030204" pitchFamily="34" charset="0"/>
                <a:cs typeface="Calibri" panose="020F0502020204030204" pitchFamily="34" charset="0"/>
              </a:rPr>
              <a:t>When an AMS premise surpasses 700 kW/kVA, TDSP will transition to </a:t>
            </a:r>
            <a:r>
              <a:rPr lang="en-US" dirty="0">
                <a:solidFill>
                  <a:srgbClr val="FF0000"/>
                </a:solidFill>
                <a:latin typeface="Calibri" panose="020F0502020204030204" pitchFamily="34" charset="0"/>
                <a:cs typeface="Calibri" panose="020F0502020204030204" pitchFamily="34" charset="0"/>
              </a:rPr>
              <a:t>BUSLRG</a:t>
            </a:r>
            <a:r>
              <a:rPr lang="en-US" dirty="0">
                <a:latin typeface="Calibri" panose="020F0502020204030204" pitchFamily="34" charset="0"/>
                <a:cs typeface="Calibri" panose="020F0502020204030204" pitchFamily="34" charset="0"/>
              </a:rPr>
              <a:t>, </a:t>
            </a:r>
            <a:r>
              <a:rPr lang="en-US" dirty="0">
                <a:solidFill>
                  <a:srgbClr val="FF0000"/>
                </a:solidFill>
                <a:latin typeface="Calibri" panose="020F0502020204030204" pitchFamily="34" charset="0"/>
                <a:cs typeface="Calibri" panose="020F0502020204030204" pitchFamily="34" charset="0"/>
              </a:rPr>
              <a:t>BUSLRGDG</a:t>
            </a:r>
            <a:r>
              <a:rPr lang="en-US" dirty="0">
                <a:latin typeface="Calibri" panose="020F0502020204030204" pitchFamily="34" charset="0"/>
                <a:cs typeface="Calibri" panose="020F0502020204030204" pitchFamily="34" charset="0"/>
              </a:rPr>
              <a:t>, or </a:t>
            </a:r>
            <a:r>
              <a:rPr lang="en-US" dirty="0">
                <a:solidFill>
                  <a:srgbClr val="FF0000"/>
                </a:solidFill>
                <a:latin typeface="Calibri" panose="020F0502020204030204" pitchFamily="34" charset="0"/>
                <a:cs typeface="Calibri" panose="020F0502020204030204" pitchFamily="34" charset="0"/>
              </a:rPr>
              <a:t>BUSIDRRQ.</a:t>
            </a:r>
          </a:p>
          <a:p>
            <a:pPr marL="342900" indent="-342900">
              <a:buFont typeface="+mj-lt"/>
              <a:buAutoNum type="arabicPeriod" startAt="6"/>
            </a:pPr>
            <a:endParaRPr lang="en-US" dirty="0">
              <a:solidFill>
                <a:srgbClr val="FF0000"/>
              </a:solidFill>
              <a:latin typeface="Calibri" panose="020F0502020204030204" pitchFamily="34" charset="0"/>
              <a:cs typeface="Calibri" panose="020F0502020204030204" pitchFamily="34" charset="0"/>
            </a:endParaRPr>
          </a:p>
          <a:p>
            <a:pPr marL="342900" indent="-342900">
              <a:buFont typeface="+mj-lt"/>
              <a:buAutoNum type="arabicPeriod" startAt="6"/>
            </a:pPr>
            <a:r>
              <a:rPr lang="en-US" dirty="0">
                <a:latin typeface="Calibri" panose="020F0502020204030204" pitchFamily="34" charset="0"/>
                <a:cs typeface="Calibri" panose="020F0502020204030204" pitchFamily="34" charset="0"/>
              </a:rPr>
              <a:t>Transition of existing IDR Meters to AMS will be governed by new Protocol Section 18.7 </a:t>
            </a:r>
            <a:r>
              <a:rPr lang="en-US" dirty="0">
                <a:solidFill>
                  <a:srgbClr val="00B050"/>
                </a:solidFill>
                <a:latin typeface="Calibri" panose="020F0502020204030204" pitchFamily="34" charset="0"/>
                <a:cs typeface="Calibri" panose="020F0502020204030204" pitchFamily="34" charset="0"/>
              </a:rPr>
              <a:t>(NPRR1062) </a:t>
            </a:r>
            <a:r>
              <a:rPr lang="en-US" dirty="0">
                <a:latin typeface="Calibri" panose="020F0502020204030204" pitchFamily="34" charset="0"/>
                <a:cs typeface="Calibri" panose="020F0502020204030204" pitchFamily="34" charset="0"/>
              </a:rPr>
              <a:t>which allows for the use of </a:t>
            </a:r>
            <a:r>
              <a:rPr lang="en-US" dirty="0">
                <a:solidFill>
                  <a:srgbClr val="FF0000"/>
                </a:solidFill>
                <a:latin typeface="Calibri" panose="020F0502020204030204" pitchFamily="34" charset="0"/>
                <a:cs typeface="Calibri" panose="020F0502020204030204" pitchFamily="34" charset="0"/>
              </a:rPr>
              <a:t>BUSLRG </a:t>
            </a:r>
            <a:r>
              <a:rPr lang="en-US" dirty="0">
                <a:latin typeface="Calibri" panose="020F0502020204030204" pitchFamily="34" charset="0"/>
                <a:cs typeface="Calibri" panose="020F0502020204030204" pitchFamily="34" charset="0"/>
              </a:rPr>
              <a:t>or</a:t>
            </a:r>
            <a:r>
              <a:rPr lang="en-US" dirty="0">
                <a:solidFill>
                  <a:srgbClr val="FF0000"/>
                </a:solidFill>
                <a:latin typeface="Calibri" panose="020F0502020204030204" pitchFamily="34" charset="0"/>
                <a:cs typeface="Calibri" panose="020F0502020204030204" pitchFamily="34" charset="0"/>
              </a:rPr>
              <a:t> BUSLRGDG </a:t>
            </a:r>
            <a:r>
              <a:rPr lang="en-US" dirty="0">
                <a:latin typeface="Calibri" panose="020F0502020204030204" pitchFamily="34" charset="0"/>
                <a:cs typeface="Calibri" panose="020F0502020204030204" pitchFamily="34" charset="0"/>
              </a:rPr>
              <a:t>(if &gt;700 kW/kVA) or any other AMS profile types when &lt;= 700 kW/kVA.</a:t>
            </a:r>
          </a:p>
          <a:p>
            <a:pPr marL="342900" indent="-342900">
              <a:buFont typeface="+mj-lt"/>
              <a:buAutoNum type="arabicPeriod" startAt="6"/>
            </a:pPr>
            <a:endParaRPr lang="en-US" dirty="0">
              <a:solidFill>
                <a:srgbClr val="FF0000"/>
              </a:solidFill>
              <a:latin typeface="Calibri" panose="020F0502020204030204" pitchFamily="34" charset="0"/>
              <a:cs typeface="Calibri" panose="020F0502020204030204" pitchFamily="34" charset="0"/>
            </a:endParaRPr>
          </a:p>
          <a:p>
            <a:pPr marL="342900" indent="-342900">
              <a:buFont typeface="+mj-lt"/>
              <a:buAutoNum type="arabicPeriod" startAt="6"/>
            </a:pPr>
            <a:endParaRPr lang="en-US" dirty="0">
              <a:latin typeface="Calibri" panose="020F0502020204030204" pitchFamily="34" charset="0"/>
              <a:cs typeface="Calibri" panose="020F0502020204030204" pitchFamily="34" charset="0"/>
            </a:endParaRPr>
          </a:p>
        </p:txBody>
      </p:sp>
      <p:graphicFrame>
        <p:nvGraphicFramePr>
          <p:cNvPr id="7" name="Table 6">
            <a:extLst>
              <a:ext uri="{FF2B5EF4-FFF2-40B4-BE49-F238E27FC236}">
                <a16:creationId xmlns:a16="http://schemas.microsoft.com/office/drawing/2014/main" id="{1AEFADFA-EAFC-4BC0-A381-5D38B64BF0CB}"/>
              </a:ext>
            </a:extLst>
          </p:cNvPr>
          <p:cNvGraphicFramePr>
            <a:graphicFrameLocks noGrp="1"/>
          </p:cNvGraphicFramePr>
          <p:nvPr>
            <p:extLst>
              <p:ext uri="{D42A27DB-BD31-4B8C-83A1-F6EECF244321}">
                <p14:modId xmlns:p14="http://schemas.microsoft.com/office/powerpoint/2010/main" val="3080949193"/>
              </p:ext>
            </p:extLst>
          </p:nvPr>
        </p:nvGraphicFramePr>
        <p:xfrm>
          <a:off x="4363461" y="2775585"/>
          <a:ext cx="3111500" cy="1306830"/>
        </p:xfrm>
        <a:graphic>
          <a:graphicData uri="http://schemas.openxmlformats.org/drawingml/2006/table">
            <a:tbl>
              <a:tblPr/>
              <a:tblGrid>
                <a:gridCol w="914400">
                  <a:extLst>
                    <a:ext uri="{9D8B030D-6E8A-4147-A177-3AD203B41FA5}">
                      <a16:colId xmlns:a16="http://schemas.microsoft.com/office/drawing/2014/main" val="2691180457"/>
                    </a:ext>
                  </a:extLst>
                </a:gridCol>
                <a:gridCol w="812800">
                  <a:extLst>
                    <a:ext uri="{9D8B030D-6E8A-4147-A177-3AD203B41FA5}">
                      <a16:colId xmlns:a16="http://schemas.microsoft.com/office/drawing/2014/main" val="1321002136"/>
                    </a:ext>
                  </a:extLst>
                </a:gridCol>
                <a:gridCol w="749300">
                  <a:extLst>
                    <a:ext uri="{9D8B030D-6E8A-4147-A177-3AD203B41FA5}">
                      <a16:colId xmlns:a16="http://schemas.microsoft.com/office/drawing/2014/main" val="1157393685"/>
                    </a:ext>
                  </a:extLst>
                </a:gridCol>
                <a:gridCol w="635000">
                  <a:extLst>
                    <a:ext uri="{9D8B030D-6E8A-4147-A177-3AD203B41FA5}">
                      <a16:colId xmlns:a16="http://schemas.microsoft.com/office/drawing/2014/main" val="3808693956"/>
                    </a:ext>
                  </a:extLst>
                </a:gridCol>
              </a:tblGrid>
              <a:tr h="186690">
                <a:tc>
                  <a:txBody>
                    <a:bodyPr/>
                    <a:lstStyle/>
                    <a:p>
                      <a:pPr algn="ctr" fontAlgn="ctr"/>
                      <a:r>
                        <a:rPr lang="en-US" sz="1100" b="1" i="0" u="none" strike="noStrike">
                          <a:solidFill>
                            <a:srgbClr val="0000FF"/>
                          </a:solidFill>
                          <a:effectLst/>
                          <a:latin typeface="Calibri" panose="020F0502020204030204" pitchFamily="34" charset="0"/>
                        </a:rPr>
                        <a:t>GEN OR LOAD</a:t>
                      </a: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FF"/>
                          </a:solidFill>
                          <a:effectLst/>
                          <a:latin typeface="Calibri" panose="020F0502020204030204" pitchFamily="34" charset="0"/>
                        </a:rPr>
                        <a:t>BUS_OR_RES</a:t>
                      </a: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FF"/>
                          </a:solidFill>
                          <a:effectLst/>
                          <a:latin typeface="Calibri" panose="020F0502020204030204" pitchFamily="34" charset="0"/>
                        </a:rPr>
                        <a:t>THRESHOLD</a:t>
                      </a: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FF"/>
                          </a:solidFill>
                          <a:effectLst/>
                          <a:latin typeface="Calibri" panose="020F0502020204030204" pitchFamily="34" charset="0"/>
                        </a:rPr>
                        <a:t>kW</a:t>
                      </a: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12738"/>
                  </a:ext>
                </a:extLst>
              </a:tr>
              <a:tr h="186690">
                <a:tc>
                  <a:txBody>
                    <a:bodyPr/>
                    <a:lstStyle/>
                    <a:p>
                      <a:pPr algn="l" fontAlgn="b"/>
                      <a:r>
                        <a:rPr lang="en-US" sz="1100" b="0" i="0" u="none" strike="noStrike">
                          <a:solidFill>
                            <a:srgbClr val="0000FF"/>
                          </a:solidFill>
                          <a:effectLst/>
                          <a:latin typeface="Calibri" panose="020F0502020204030204" pitchFamily="34" charset="0"/>
                        </a:rPr>
                        <a:t>BUSLRG -LOAD</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0" i="0" u="none" strike="noStrike">
                          <a:solidFill>
                            <a:srgbClr val="0000FF"/>
                          </a:solidFill>
                          <a:effectLst/>
                          <a:latin typeface="Calibri" panose="020F0502020204030204" pitchFamily="34" charset="0"/>
                        </a:rPr>
                        <a:t>BUS</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0" i="0" u="none" strike="noStrike">
                          <a:solidFill>
                            <a:srgbClr val="0000FF"/>
                          </a:solidFill>
                          <a:effectLst/>
                          <a:latin typeface="Calibri" panose="020F0502020204030204" pitchFamily="34" charset="0"/>
                        </a:rPr>
                        <a:t>57,000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0" i="0" u="none" strike="noStrike">
                          <a:solidFill>
                            <a:srgbClr val="0000FF"/>
                          </a:solidFill>
                          <a:effectLst/>
                          <a:latin typeface="Calibri" panose="020F0502020204030204" pitchFamily="34" charset="0"/>
                        </a:rPr>
                        <a:t>228,000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507707448"/>
                  </a:ext>
                </a:extLst>
              </a:tr>
              <a:tr h="186690">
                <a:tc>
                  <a:txBody>
                    <a:bodyPr/>
                    <a:lstStyle/>
                    <a:p>
                      <a:pPr algn="l" fontAlgn="b"/>
                      <a:r>
                        <a:rPr lang="en-US" sz="1100" b="0" i="0" u="none" strike="noStrike">
                          <a:solidFill>
                            <a:srgbClr val="0000FF"/>
                          </a:solidFill>
                          <a:effectLst/>
                          <a:latin typeface="Calibri" panose="020F0502020204030204" pitchFamily="34" charset="0"/>
                        </a:rPr>
                        <a:t>BUSLRG - GEN</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0" i="0" u="none" strike="noStrike">
                          <a:solidFill>
                            <a:srgbClr val="0000FF"/>
                          </a:solidFill>
                          <a:effectLst/>
                          <a:latin typeface="Calibri" panose="020F0502020204030204" pitchFamily="34" charset="0"/>
                        </a:rPr>
                        <a:t>BUS</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0" i="0" u="none" strike="noStrike">
                          <a:solidFill>
                            <a:srgbClr val="0000FF"/>
                          </a:solidFill>
                          <a:effectLst/>
                          <a:latin typeface="Calibri" panose="020F0502020204030204" pitchFamily="34" charset="0"/>
                        </a:rPr>
                        <a:t>250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0" i="0" u="none" strike="noStrike">
                          <a:solidFill>
                            <a:srgbClr val="0000FF"/>
                          </a:solidFill>
                          <a:effectLst/>
                          <a:latin typeface="Calibri" panose="020F0502020204030204" pitchFamily="34" charset="0"/>
                        </a:rPr>
                        <a:t>1000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998700476"/>
                  </a:ext>
                </a:extLst>
              </a:tr>
              <a:tr h="186690">
                <a:tc>
                  <a:txBody>
                    <a:bodyPr/>
                    <a:lstStyle/>
                    <a:p>
                      <a:pPr algn="ctr" fontAlgn="b"/>
                      <a:r>
                        <a:rPr lang="en-US" sz="1100" b="0" i="0" u="none" strike="noStrike">
                          <a:solidFill>
                            <a:srgbClr val="0000FF"/>
                          </a:solidFill>
                          <a:effectLst/>
                          <a:latin typeface="Calibri" panose="020F0502020204030204" pitchFamily="34" charset="0"/>
                        </a:rPr>
                        <a:t>LOAD</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FF"/>
                          </a:solidFill>
                          <a:effectLst/>
                          <a:latin typeface="Calibri" panose="020F0502020204030204" pitchFamily="34" charset="0"/>
                        </a:rPr>
                        <a:t>BUS</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FF"/>
                          </a:solidFill>
                          <a:effectLst/>
                          <a:latin typeface="Calibri" panose="020F0502020204030204" pitchFamily="34" charset="0"/>
                        </a:rPr>
                        <a:t>500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FF"/>
                          </a:solidFill>
                          <a:effectLst/>
                          <a:latin typeface="Calibri" panose="020F0502020204030204" pitchFamily="34" charset="0"/>
                        </a:rPr>
                        <a:t>2000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9949281"/>
                  </a:ext>
                </a:extLst>
              </a:tr>
              <a:tr h="186690">
                <a:tc>
                  <a:txBody>
                    <a:bodyPr/>
                    <a:lstStyle/>
                    <a:p>
                      <a:pPr algn="ctr" fontAlgn="b"/>
                      <a:r>
                        <a:rPr lang="en-US" sz="1100" b="0" i="0" u="none" strike="noStrike">
                          <a:solidFill>
                            <a:srgbClr val="0000FF"/>
                          </a:solidFill>
                          <a:effectLst/>
                          <a:latin typeface="Calibri" panose="020F0502020204030204" pitchFamily="34" charset="0"/>
                        </a:rPr>
                        <a:t>LOAD</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FF"/>
                          </a:solidFill>
                          <a:effectLst/>
                          <a:latin typeface="Calibri" panose="020F0502020204030204" pitchFamily="34" charset="0"/>
                        </a:rPr>
                        <a:t>RES</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FF"/>
                          </a:solidFill>
                          <a:effectLst/>
                          <a:latin typeface="Calibri" panose="020F0502020204030204" pitchFamily="34" charset="0"/>
                        </a:rPr>
                        <a:t>100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FF"/>
                          </a:solidFill>
                          <a:effectLst/>
                          <a:latin typeface="Calibri" panose="020F0502020204030204" pitchFamily="34" charset="0"/>
                        </a:rPr>
                        <a:t>400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2192625"/>
                  </a:ext>
                </a:extLst>
              </a:tr>
              <a:tr h="186690">
                <a:tc>
                  <a:txBody>
                    <a:bodyPr/>
                    <a:lstStyle/>
                    <a:p>
                      <a:pPr algn="ctr" fontAlgn="b"/>
                      <a:r>
                        <a:rPr lang="en-US" sz="1100" b="0" i="0" u="none" strike="noStrike">
                          <a:solidFill>
                            <a:srgbClr val="0000FF"/>
                          </a:solidFill>
                          <a:effectLst/>
                          <a:latin typeface="Calibri" panose="020F0502020204030204" pitchFamily="34" charset="0"/>
                        </a:rPr>
                        <a:t>GEN</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FF"/>
                          </a:solidFill>
                          <a:effectLst/>
                          <a:latin typeface="Calibri" panose="020F0502020204030204" pitchFamily="34" charset="0"/>
                        </a:rPr>
                        <a:t>BUS</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FF"/>
                          </a:solidFill>
                          <a:effectLst/>
                          <a:latin typeface="Calibri" panose="020F0502020204030204" pitchFamily="34" charset="0"/>
                        </a:rPr>
                        <a:t>250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FF"/>
                          </a:solidFill>
                          <a:effectLst/>
                          <a:latin typeface="Calibri" panose="020F0502020204030204" pitchFamily="34" charset="0"/>
                        </a:rPr>
                        <a:t>1000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0017864"/>
                  </a:ext>
                </a:extLst>
              </a:tr>
              <a:tr h="186690">
                <a:tc>
                  <a:txBody>
                    <a:bodyPr/>
                    <a:lstStyle/>
                    <a:p>
                      <a:pPr algn="ctr" fontAlgn="b"/>
                      <a:r>
                        <a:rPr lang="en-US" sz="1100" b="0" i="0" u="none" strike="noStrike">
                          <a:solidFill>
                            <a:srgbClr val="0000FF"/>
                          </a:solidFill>
                          <a:effectLst/>
                          <a:latin typeface="Calibri" panose="020F0502020204030204" pitchFamily="34" charset="0"/>
                        </a:rPr>
                        <a:t>GEN</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FF"/>
                          </a:solidFill>
                          <a:effectLst/>
                          <a:latin typeface="Calibri" panose="020F0502020204030204" pitchFamily="34" charset="0"/>
                        </a:rPr>
                        <a:t>RES</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FF"/>
                          </a:solidFill>
                          <a:effectLst/>
                          <a:latin typeface="Calibri" panose="020F0502020204030204" pitchFamily="34" charset="0"/>
                        </a:rPr>
                        <a:t>250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FF"/>
                          </a:solidFill>
                          <a:effectLst/>
                          <a:latin typeface="Calibri" panose="020F0502020204030204" pitchFamily="34" charset="0"/>
                        </a:rPr>
                        <a:t>1000</a:t>
                      </a:r>
                    </a:p>
                  </a:txBody>
                  <a:tcPr marL="3810" marR="3810" marT="381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143005"/>
                  </a:ext>
                </a:extLst>
              </a:tr>
            </a:tbl>
          </a:graphicData>
        </a:graphic>
      </p:graphicFrame>
    </p:spTree>
    <p:extLst>
      <p:ext uri="{BB962C8B-B14F-4D97-AF65-F5344CB8AC3E}">
        <p14:creationId xmlns:p14="http://schemas.microsoft.com/office/powerpoint/2010/main" val="3377392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71B3AFB-F56A-4B26-9682-27CCEE610B45}"/>
              </a:ext>
            </a:extLst>
          </p:cNvPr>
          <p:cNvSpPr txBox="1"/>
          <p:nvPr/>
        </p:nvSpPr>
        <p:spPr>
          <a:xfrm rot="16200000">
            <a:off x="-2311253" y="2917917"/>
            <a:ext cx="6152368" cy="707886"/>
          </a:xfrm>
          <a:prstGeom prst="rect">
            <a:avLst/>
          </a:prstGeom>
          <a:solidFill>
            <a:schemeClr val="accent1"/>
          </a:solidFill>
          <a:ln>
            <a:solidFill>
              <a:srgbClr val="00B0F0"/>
            </a:solidFill>
          </a:ln>
        </p:spPr>
        <p:txBody>
          <a:bodyPr wrap="square" rtlCol="0">
            <a:spAutoFit/>
          </a:bodyPr>
          <a:lstStyle/>
          <a:p>
            <a:pPr algn="ctr"/>
            <a:r>
              <a:rPr lang="en-US" sz="4000" dirty="0"/>
              <a:t>Revision Requests</a:t>
            </a:r>
          </a:p>
        </p:txBody>
      </p:sp>
      <p:sp>
        <p:nvSpPr>
          <p:cNvPr id="2" name="TextBox 1"/>
          <p:cNvSpPr txBox="1"/>
          <p:nvPr/>
        </p:nvSpPr>
        <p:spPr>
          <a:xfrm>
            <a:off x="1438184" y="792094"/>
            <a:ext cx="10413506" cy="4093428"/>
          </a:xfrm>
          <a:prstGeom prst="rect">
            <a:avLst/>
          </a:prstGeom>
          <a:noFill/>
        </p:spPr>
        <p:txBody>
          <a:bodyPr wrap="square" rtlCol="0">
            <a:spAutoFit/>
          </a:bodyPr>
          <a:lstStyle/>
          <a:p>
            <a:r>
              <a:rPr lang="en-US" sz="2000" dirty="0">
                <a:latin typeface="Calibri" panose="020F0502020204030204" pitchFamily="34" charset="0"/>
                <a:cs typeface="Calibri" panose="020F0502020204030204" pitchFamily="34" charset="0"/>
              </a:rPr>
              <a:t>Revision Requests approved through ERCOT Stakeholder process:</a:t>
            </a:r>
          </a:p>
          <a:p>
            <a:endParaRPr lang="en-US" sz="2000" dirty="0">
              <a:latin typeface="Calibri" panose="020F0502020204030204" pitchFamily="34" charset="0"/>
              <a:cs typeface="Calibri" panose="020F0502020204030204" pitchFamily="34" charset="0"/>
            </a:endParaRPr>
          </a:p>
          <a:p>
            <a:pPr marL="342900" indent="-342900">
              <a:buAutoNum type="arabicParenR"/>
            </a:pPr>
            <a:r>
              <a:rPr lang="en-US" sz="2000" b="1" dirty="0">
                <a:latin typeface="Calibri" panose="020F0502020204030204" pitchFamily="34" charset="0"/>
                <a:cs typeface="Calibri" panose="020F0502020204030204" pitchFamily="34" charset="0"/>
              </a:rPr>
              <a:t>LPGRR068, </a:t>
            </a:r>
            <a:r>
              <a:rPr lang="en-US" sz="2000" b="1" dirty="0">
                <a:hlinkClick r:id="rId3" action="ppaction://hlinkfile"/>
              </a:rPr>
              <a:t>Adds 16 New AMS Load Profiles Effective 02/01/2022</a:t>
            </a:r>
            <a:r>
              <a:rPr lang="en-US" sz="2000" b="1" dirty="0"/>
              <a:t> </a:t>
            </a:r>
            <a:r>
              <a:rPr lang="en-US" sz="2000" dirty="0">
                <a:latin typeface="Calibri" panose="020F0502020204030204" pitchFamily="34" charset="0"/>
                <a:cs typeface="Calibri" panose="020F0502020204030204" pitchFamily="34" charset="0"/>
              </a:rPr>
              <a:t>(06/2021)</a:t>
            </a:r>
          </a:p>
          <a:p>
            <a:pPr marL="800100" lvl="1"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Alternative BUSLRG profiles represent 4CP customers with AMS meter &amp; Load Profile</a:t>
            </a:r>
          </a:p>
          <a:p>
            <a:pPr marL="800100" lvl="1"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BUSIDRRQ profiles remain in list of choices – represents 4CP customers with IDR Meter</a:t>
            </a:r>
          </a:p>
          <a:p>
            <a:pPr marL="800100" lvl="1"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Provides optionality to use new profiles but not mandatory for MPs to utilize</a:t>
            </a:r>
          </a:p>
          <a:p>
            <a:pPr marL="800100" lvl="1" indent="-342900">
              <a:buFont typeface="Arial" panose="020B0604020202020204" pitchFamily="34" charset="0"/>
              <a:buChar char="•"/>
            </a:pPr>
            <a:endParaRPr lang="en-US" sz="2000" dirty="0">
              <a:latin typeface="Calibri" panose="020F0502020204030204" pitchFamily="34" charset="0"/>
              <a:cs typeface="Calibri" panose="020F0502020204030204" pitchFamily="34" charset="0"/>
            </a:endParaRPr>
          </a:p>
          <a:p>
            <a:pPr marL="342900" indent="-342900">
              <a:buFont typeface="+mj-lt"/>
              <a:buAutoNum type="arabicParenR"/>
            </a:pPr>
            <a:r>
              <a:rPr lang="en-US" sz="2000" b="1" dirty="0">
                <a:latin typeface="Calibri" panose="020F0502020204030204" pitchFamily="34" charset="0"/>
                <a:cs typeface="Calibri" panose="020F0502020204030204" pitchFamily="34" charset="0"/>
              </a:rPr>
              <a:t>RMGRR164, Related to NPRR1062, Modify IDR Meter Requirement and Eliminate IDR Meter Requirement Report </a:t>
            </a:r>
            <a:r>
              <a:rPr lang="en-US" sz="2000" dirty="0">
                <a:latin typeface="Calibri" panose="020F0502020204030204" pitchFamily="34" charset="0"/>
                <a:cs typeface="Calibri" panose="020F0502020204030204" pitchFamily="34" charset="0"/>
              </a:rPr>
              <a:t>(06/2021)</a:t>
            </a:r>
          </a:p>
          <a:p>
            <a:pPr marL="342900" indent="-342900">
              <a:buFont typeface="+mj-lt"/>
              <a:buAutoNum type="arabicParenR"/>
            </a:pPr>
            <a:endParaRPr lang="en-US" sz="2000" dirty="0">
              <a:latin typeface="Calibri" panose="020F0502020204030204" pitchFamily="34" charset="0"/>
              <a:cs typeface="Calibri" panose="020F0502020204030204" pitchFamily="34" charset="0"/>
            </a:endParaRPr>
          </a:p>
          <a:p>
            <a:pPr marL="342900" indent="-342900">
              <a:buFont typeface="+mj-lt"/>
              <a:buAutoNum type="arabicParenR"/>
            </a:pPr>
            <a:r>
              <a:rPr lang="en-US" sz="2000" b="1" dirty="0">
                <a:latin typeface="Calibri" panose="020F0502020204030204" pitchFamily="34" charset="0"/>
                <a:cs typeface="Calibri" panose="020F0502020204030204" pitchFamily="34" charset="0"/>
              </a:rPr>
              <a:t>NPRR1062, Modify IDR Meter Requirement and Eliminate IDR Meter Requirement Report </a:t>
            </a:r>
            <a:r>
              <a:rPr lang="en-US" sz="2000" dirty="0">
                <a:latin typeface="Calibri" panose="020F0502020204030204" pitchFamily="34" charset="0"/>
                <a:cs typeface="Calibri" panose="020F0502020204030204" pitchFamily="34" charset="0"/>
              </a:rPr>
              <a:t>(06/2021)</a:t>
            </a:r>
          </a:p>
          <a:p>
            <a:endParaRPr lang="en-US" sz="2000" dirty="0">
              <a:latin typeface="Calibri" panose="020F0502020204030204" pitchFamily="34" charset="0"/>
              <a:cs typeface="Calibri" panose="020F0502020204030204" pitchFamily="34" charset="0"/>
            </a:endParaRPr>
          </a:p>
        </p:txBody>
      </p:sp>
      <p:sp>
        <p:nvSpPr>
          <p:cNvPr id="3" name="TextBox 2"/>
          <p:cNvSpPr txBox="1"/>
          <p:nvPr/>
        </p:nvSpPr>
        <p:spPr>
          <a:xfrm>
            <a:off x="1438184" y="5176611"/>
            <a:ext cx="9940413" cy="830997"/>
          </a:xfrm>
          <a:prstGeom prst="rect">
            <a:avLst/>
          </a:prstGeom>
          <a:solidFill>
            <a:schemeClr val="tx1"/>
          </a:solidFill>
        </p:spPr>
        <p:txBody>
          <a:bodyPr wrap="square" rtlCol="0">
            <a:spAutoFit/>
          </a:bodyPr>
          <a:lstStyle/>
          <a:p>
            <a:pPr algn="ctr"/>
            <a:r>
              <a:rPr lang="en-US" sz="2400" b="1" dirty="0">
                <a:solidFill>
                  <a:schemeClr val="bg1"/>
                </a:solidFill>
                <a:latin typeface="Calibri" panose="020F0502020204030204" pitchFamily="34" charset="0"/>
                <a:cs typeface="Calibri" panose="020F0502020204030204" pitchFamily="34" charset="0"/>
              </a:rPr>
              <a:t>LPGRR068, which activates the BUSLRG &amp; BUSLRGDG Load Profiles, will become effective February 2022 (ERCOT Release 1 2022).</a:t>
            </a:r>
          </a:p>
        </p:txBody>
      </p:sp>
    </p:spTree>
    <p:extLst>
      <p:ext uri="{BB962C8B-B14F-4D97-AF65-F5344CB8AC3E}">
        <p14:creationId xmlns:p14="http://schemas.microsoft.com/office/powerpoint/2010/main" val="3831328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chor="ctr"/>
          <a:lstStyle/>
          <a:p>
            <a:r>
              <a:rPr lang="en-US" dirty="0">
                <a:solidFill>
                  <a:schemeClr val="tx1"/>
                </a:solidFill>
              </a:rPr>
              <a:t/>
            </a:r>
            <a:br>
              <a:rPr lang="en-US" dirty="0">
                <a:solidFill>
                  <a:schemeClr val="tx1"/>
                </a:solidFill>
              </a:rPr>
            </a:br>
            <a:r>
              <a:rPr lang="en-US" dirty="0">
                <a:solidFill>
                  <a:schemeClr val="tx1"/>
                </a:solidFill>
              </a:rPr>
              <a:t>TDSP Metering Status</a:t>
            </a:r>
          </a:p>
        </p:txBody>
      </p:sp>
      <p:sp>
        <p:nvSpPr>
          <p:cNvPr id="9" name="Subtitle 8"/>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07383799"/>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i="http://www.w3.org/2001/XMLSchema-instance" xmlns:xsd="http://www.w3.org/2001/XMLSchema" xmlns="http://www.boldonjames.com/2008/01/sie/internal/label" sislVersion="0" policy="e9c0b8d7-bdb4-4fd3-b62a-f50327aaefce" origin="userSelected">
  <element uid="936e22d5-45a7-4cb7-95ab-1aa8c7c88789" value=""/>
</sisl>
</file>

<file path=customXml/itemProps1.xml><?xml version="1.0" encoding="utf-8"?>
<ds:datastoreItem xmlns:ds="http://schemas.openxmlformats.org/officeDocument/2006/customXml" ds:itemID="{B9F576CA-5952-4DDE-A2EE-759E3E1FE269}">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TM03457475[[fn=Frame]]</Template>
  <TotalTime>4054</TotalTime>
  <Words>1974</Words>
  <Application>Microsoft Office PowerPoint</Application>
  <PresentationFormat>Widescreen</PresentationFormat>
  <Paragraphs>279</Paragraphs>
  <Slides>18</Slides>
  <Notes>18</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5" baseType="lpstr">
      <vt:lpstr>Arial</vt:lpstr>
      <vt:lpstr>Calibri</vt:lpstr>
      <vt:lpstr>Corbel</vt:lpstr>
      <vt:lpstr>Times New Roman</vt:lpstr>
      <vt:lpstr>Wingdings 2</vt:lpstr>
      <vt:lpstr>Frame</vt:lpstr>
      <vt:lpstr>Worksheet</vt:lpstr>
      <vt:lpstr>IDR/AMS  Workshop  October 13, 2021</vt:lpstr>
      <vt:lpstr>Agenda</vt:lpstr>
      <vt:lpstr>Antitrust Admonition</vt:lpstr>
      <vt:lpstr>PowerPoint Presentation</vt:lpstr>
      <vt:lpstr>PowerPoint Presentation</vt:lpstr>
      <vt:lpstr>PowerPoint Presentation</vt:lpstr>
      <vt:lpstr>PowerPoint Presentation</vt:lpstr>
      <vt:lpstr>PowerPoint Presentation</vt:lpstr>
      <vt:lpstr> TDSP Metering Status</vt:lpstr>
      <vt:lpstr>PowerPoint Presentation</vt:lpstr>
      <vt:lpstr>PowerPoint Presentation</vt:lpstr>
      <vt:lpstr> IDR to AMS Conversion Process</vt:lpstr>
      <vt:lpstr>PowerPoint Presentation</vt:lpstr>
      <vt:lpstr>PowerPoint Presentation</vt:lpstr>
      <vt:lpstr> Data Impacts for Converted ESI IDs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IDR-AMI Workshop 2021</dc:title>
  <dc:creator>Jim Lee</dc:creator>
  <cp:keywords/>
  <cp:lastModifiedBy>s262089</cp:lastModifiedBy>
  <cp:revision>134</cp:revision>
  <dcterms:created xsi:type="dcterms:W3CDTF">2021-04-26T22:19:13Z</dcterms:created>
  <dcterms:modified xsi:type="dcterms:W3CDTF">2021-10-05T21:44:17Z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6130ac0f-f66f-49ce-b292-2eef6a01264d</vt:lpwstr>
  </property>
  <property fmtid="{D5CDD505-2E9C-101B-9397-08002B2CF9AE}" pid="3" name="bjSaver">
    <vt:lpwstr>hVeZjyyepu7wfUb3kwBo4T82bAn9HrXq</vt:lpwstr>
  </property>
  <property fmtid="{D5CDD505-2E9C-101B-9397-08002B2CF9AE}" pid="4" name="bjDocumentLabelXML">
    <vt:lpwstr>&lt;?xml version="1.0" encoding="us-ascii"?&gt;&lt;sisl xmlns:xsi="http://www.w3.org/2001/XMLSchema-instance" xmlns:xsd="http://www.w3.org/2001/XMLSchema" sislVersion="0" policy="e9c0b8d7-bdb4-4fd3-b62a-f50327aaefce" origin="userSelected" xmlns="http://www.boldonj</vt:lpwstr>
  </property>
  <property fmtid="{D5CDD505-2E9C-101B-9397-08002B2CF9AE}" pid="5" name="bjDocumentLabelXML-0">
    <vt:lpwstr>ames.com/2008/01/sie/internal/label"&gt;&lt;element uid="936e22d5-45a7-4cb7-95ab-1aa8c7c88789" value="" /&gt;&lt;/sisl&gt;</vt:lpwstr>
  </property>
  <property fmtid="{D5CDD505-2E9C-101B-9397-08002B2CF9AE}" pid="6" name="bjDocumentSecurityLabel">
    <vt:lpwstr>Uncategorized</vt:lpwstr>
  </property>
  <property fmtid="{D5CDD505-2E9C-101B-9397-08002B2CF9AE}" pid="7" name="MSIP_Label_f367428c-8df2-41b3-925f-2e32f93f53ed_Enabled">
    <vt:lpwstr>true</vt:lpwstr>
  </property>
  <property fmtid="{D5CDD505-2E9C-101B-9397-08002B2CF9AE}" pid="8" name="MSIP_Label_f367428c-8df2-41b3-925f-2e32f93f53ed_SetDate">
    <vt:lpwstr>2021-09-30T21:01:27Z</vt:lpwstr>
  </property>
  <property fmtid="{D5CDD505-2E9C-101B-9397-08002B2CF9AE}" pid="9" name="MSIP_Label_f367428c-8df2-41b3-925f-2e32f93f53ed_Method">
    <vt:lpwstr>Standard</vt:lpwstr>
  </property>
  <property fmtid="{D5CDD505-2E9C-101B-9397-08002B2CF9AE}" pid="10" name="MSIP_Label_f367428c-8df2-41b3-925f-2e32f93f53ed_Name">
    <vt:lpwstr>f367428c-8df2-41b3-925f-2e32f93f53ed</vt:lpwstr>
  </property>
  <property fmtid="{D5CDD505-2E9C-101B-9397-08002B2CF9AE}" pid="11" name="MSIP_Label_f367428c-8df2-41b3-925f-2e32f93f53ed_SiteId">
    <vt:lpwstr>6c1ea1fd-d5ee-4dc8-bcfe-8877bd40388b</vt:lpwstr>
  </property>
  <property fmtid="{D5CDD505-2E9C-101B-9397-08002B2CF9AE}" pid="12" name="MSIP_Label_f367428c-8df2-41b3-925f-2e32f93f53ed_ActionId">
    <vt:lpwstr>d423c048-a36a-40e9-a43d-154e4db11d26</vt:lpwstr>
  </property>
  <property fmtid="{D5CDD505-2E9C-101B-9397-08002B2CF9AE}" pid="13" name="MSIP_Label_f367428c-8df2-41b3-925f-2e32f93f53ed_ContentBits">
    <vt:lpwstr>0</vt:lpwstr>
  </property>
</Properties>
</file>