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56" r:id="rId2"/>
    <p:sldId id="285" r:id="rId3"/>
    <p:sldId id="286" r:id="rId4"/>
    <p:sldId id="28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9" autoAdjust="0"/>
    <p:restoredTop sz="94660"/>
  </p:normalViewPr>
  <p:slideViewPr>
    <p:cSldViewPr snapToGrid="0">
      <p:cViewPr varScale="1">
        <p:scale>
          <a:sx n="84" d="100"/>
          <a:sy n="84" d="100"/>
        </p:scale>
        <p:origin x="45"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618A2A-6741-4279-AB89-E4A04CBDD9EA}" type="datetimeFigureOut">
              <a:rPr lang="en-US" smtClean="0"/>
              <a:t>10/5/2021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740CF8-253D-4D2E-903D-030F7FB58B04}" type="slidenum">
              <a:rPr lang="en-US" smtClean="0"/>
              <a:t>‹#›</a:t>
            </a:fld>
            <a:endParaRPr lang="en-US" dirty="0"/>
          </a:p>
        </p:txBody>
      </p:sp>
    </p:spTree>
    <p:extLst>
      <p:ext uri="{BB962C8B-B14F-4D97-AF65-F5344CB8AC3E}">
        <p14:creationId xmlns:p14="http://schemas.microsoft.com/office/powerpoint/2010/main" val="3239664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4</a:t>
            </a:fld>
            <a:endParaRPr lang="en-US" dirty="0"/>
          </a:p>
        </p:txBody>
      </p:sp>
    </p:spTree>
    <p:extLst>
      <p:ext uri="{BB962C8B-B14F-4D97-AF65-F5344CB8AC3E}">
        <p14:creationId xmlns:p14="http://schemas.microsoft.com/office/powerpoint/2010/main" val="1200850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F02735-EB26-4E5C-9677-BC303D383C1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2476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F02735-EB26-4E5C-9677-BC303D383C18}" type="slidenum">
              <a:rPr lang="en-US" smtClean="0"/>
              <a:t>‹#›</a:t>
            </a:fld>
            <a:endParaRPr lang="en-US" dirty="0"/>
          </a:p>
        </p:txBody>
      </p:sp>
    </p:spTree>
    <p:extLst>
      <p:ext uri="{BB962C8B-B14F-4D97-AF65-F5344CB8AC3E}">
        <p14:creationId xmlns:p14="http://schemas.microsoft.com/office/powerpoint/2010/main" val="524611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F02735-EB26-4E5C-9677-BC303D383C18}" type="slidenum">
              <a:rPr lang="en-US" smtClean="0"/>
              <a:t>‹#›</a:t>
            </a:fld>
            <a:endParaRPr lang="en-US" dirty="0"/>
          </a:p>
        </p:txBody>
      </p:sp>
    </p:spTree>
    <p:extLst>
      <p:ext uri="{BB962C8B-B14F-4D97-AF65-F5344CB8AC3E}">
        <p14:creationId xmlns:p14="http://schemas.microsoft.com/office/powerpoint/2010/main" val="1210631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F02735-EB26-4E5C-9677-BC303D383C18}" type="slidenum">
              <a:rPr lang="en-US" smtClean="0"/>
              <a:t>‹#›</a:t>
            </a:fld>
            <a:endParaRPr lang="en-US" dirty="0"/>
          </a:p>
        </p:txBody>
      </p:sp>
    </p:spTree>
    <p:extLst>
      <p:ext uri="{BB962C8B-B14F-4D97-AF65-F5344CB8AC3E}">
        <p14:creationId xmlns:p14="http://schemas.microsoft.com/office/powerpoint/2010/main" val="439142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F02735-EB26-4E5C-9677-BC303D383C1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4301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F02735-EB26-4E5C-9677-BC303D383C18}" type="slidenum">
              <a:rPr lang="en-US" smtClean="0"/>
              <a:t>‹#›</a:t>
            </a:fld>
            <a:endParaRPr lang="en-US" dirty="0"/>
          </a:p>
        </p:txBody>
      </p:sp>
    </p:spTree>
    <p:extLst>
      <p:ext uri="{BB962C8B-B14F-4D97-AF65-F5344CB8AC3E}">
        <p14:creationId xmlns:p14="http://schemas.microsoft.com/office/powerpoint/2010/main" val="1069669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4F02735-EB26-4E5C-9677-BC303D383C18}" type="slidenum">
              <a:rPr lang="en-US" smtClean="0"/>
              <a:t>‹#›</a:t>
            </a:fld>
            <a:endParaRPr lang="en-US" dirty="0"/>
          </a:p>
        </p:txBody>
      </p:sp>
    </p:spTree>
    <p:extLst>
      <p:ext uri="{BB962C8B-B14F-4D97-AF65-F5344CB8AC3E}">
        <p14:creationId xmlns:p14="http://schemas.microsoft.com/office/powerpoint/2010/main" val="290810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4F02735-EB26-4E5C-9677-BC303D383C18}" type="slidenum">
              <a:rPr lang="en-US" smtClean="0"/>
              <a:t>‹#›</a:t>
            </a:fld>
            <a:endParaRPr lang="en-US" dirty="0"/>
          </a:p>
        </p:txBody>
      </p:sp>
    </p:spTree>
    <p:extLst>
      <p:ext uri="{BB962C8B-B14F-4D97-AF65-F5344CB8AC3E}">
        <p14:creationId xmlns:p14="http://schemas.microsoft.com/office/powerpoint/2010/main" val="75451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54F02735-EB26-4E5C-9677-BC303D383C18}" type="slidenum">
              <a:rPr lang="en-US" smtClean="0"/>
              <a:t>‹#›</a:t>
            </a:fld>
            <a:endParaRPr lang="en-US" dirty="0"/>
          </a:p>
        </p:txBody>
      </p:sp>
    </p:spTree>
    <p:extLst>
      <p:ext uri="{BB962C8B-B14F-4D97-AF65-F5344CB8AC3E}">
        <p14:creationId xmlns:p14="http://schemas.microsoft.com/office/powerpoint/2010/main" val="2639097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59322B7-9A97-48C0-B0C9-7935C31F9D7A}" type="datetimeFigureOut">
              <a:rPr lang="en-US" smtClean="0"/>
              <a:t>10/5/2021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4F02735-EB26-4E5C-9677-BC303D383C18}" type="slidenum">
              <a:rPr lang="en-US" smtClean="0"/>
              <a:t>‹#›</a:t>
            </a:fld>
            <a:endParaRPr lang="en-US" dirty="0"/>
          </a:p>
        </p:txBody>
      </p:sp>
    </p:spTree>
    <p:extLst>
      <p:ext uri="{BB962C8B-B14F-4D97-AF65-F5344CB8AC3E}">
        <p14:creationId xmlns:p14="http://schemas.microsoft.com/office/powerpoint/2010/main" val="1956370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9322B7-9A97-48C0-B0C9-7935C31F9D7A}" type="datetimeFigureOut">
              <a:rPr lang="en-US" smtClean="0"/>
              <a:t>10/5/2021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F02735-EB26-4E5C-9677-BC303D383C18}" type="slidenum">
              <a:rPr lang="en-US" smtClean="0"/>
              <a:t>‹#›</a:t>
            </a:fld>
            <a:endParaRPr lang="en-US" dirty="0"/>
          </a:p>
        </p:txBody>
      </p:sp>
    </p:spTree>
    <p:extLst>
      <p:ext uri="{BB962C8B-B14F-4D97-AF65-F5344CB8AC3E}">
        <p14:creationId xmlns:p14="http://schemas.microsoft.com/office/powerpoint/2010/main" val="1251952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9322B7-9A97-48C0-B0C9-7935C31F9D7A}" type="datetimeFigureOut">
              <a:rPr lang="en-US" smtClean="0"/>
              <a:t>10/5/2021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4F02735-EB26-4E5C-9677-BC303D383C18}"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50484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73FD7-B039-43E7-A522-3460FBBC20D5}"/>
              </a:ext>
            </a:extLst>
          </p:cNvPr>
          <p:cNvSpPr>
            <a:spLocks noGrp="1"/>
          </p:cNvSpPr>
          <p:nvPr>
            <p:ph type="ctrTitle"/>
          </p:nvPr>
        </p:nvSpPr>
        <p:spPr/>
        <p:txBody>
          <a:bodyPr>
            <a:normAutofit/>
          </a:bodyPr>
          <a:lstStyle/>
          <a:p>
            <a:pPr algn="ctr"/>
            <a:r>
              <a:rPr lang="en-US" sz="6600" b="0" i="0" dirty="0">
                <a:solidFill>
                  <a:srgbClr val="000000"/>
                </a:solidFill>
                <a:effectLst/>
                <a:latin typeface="Arial" panose="020B0604020202020204" pitchFamily="34" charset="0"/>
              </a:rPr>
              <a:t>Critical Load Status of Water and Sewer Facilities</a:t>
            </a:r>
            <a:endParaRPr lang="en-US" sz="6600" dirty="0"/>
          </a:p>
        </p:txBody>
      </p:sp>
      <p:sp>
        <p:nvSpPr>
          <p:cNvPr id="3" name="Subtitle 2">
            <a:extLst>
              <a:ext uri="{FF2B5EF4-FFF2-40B4-BE49-F238E27FC236}">
                <a16:creationId xmlns:a16="http://schemas.microsoft.com/office/drawing/2014/main" id="{5FAD4455-4BEA-45B0-ADE6-96AE26E33B47}"/>
              </a:ext>
            </a:extLst>
          </p:cNvPr>
          <p:cNvSpPr>
            <a:spLocks noGrp="1"/>
          </p:cNvSpPr>
          <p:nvPr>
            <p:ph type="subTitle" idx="1"/>
          </p:nvPr>
        </p:nvSpPr>
        <p:spPr>
          <a:xfrm>
            <a:off x="1066800" y="4404505"/>
            <a:ext cx="10058400" cy="1143000"/>
          </a:xfrm>
        </p:spPr>
        <p:txBody>
          <a:bodyPr>
            <a:normAutofit/>
          </a:bodyPr>
          <a:lstStyle/>
          <a:p>
            <a:endParaRPr lang="en-US" sz="1600" dirty="0">
              <a:latin typeface="Arial" panose="020B0604020202020204" pitchFamily="34" charset="0"/>
              <a:cs typeface="Arial" panose="020B0604020202020204" pitchFamily="34" charset="0"/>
            </a:endParaRPr>
          </a:p>
          <a:p>
            <a:r>
              <a:rPr lang="en-US" sz="1600" dirty="0">
                <a:solidFill>
                  <a:srgbClr val="0070C0"/>
                </a:solidFill>
                <a:latin typeface="Arial" panose="020B0604020202020204" pitchFamily="34" charset="0"/>
                <a:cs typeface="Arial" panose="020B0604020202020204" pitchFamily="34" charset="0"/>
              </a:rPr>
              <a:t>October 5, 2021</a:t>
            </a:r>
          </a:p>
          <a:p>
            <a:r>
              <a:rPr lang="en-US" sz="1600" dirty="0">
                <a:solidFill>
                  <a:srgbClr val="0070C0"/>
                </a:solidFill>
                <a:latin typeface="Arial" panose="020B0604020202020204" pitchFamily="34" charset="0"/>
                <a:cs typeface="Arial" panose="020B0604020202020204" pitchFamily="34" charset="0"/>
              </a:rPr>
              <a:t>Rebecca Zerwas, PUCT Director of market analysis</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6188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5A93E-AC40-4EEA-932A-AFB3751361DD}"/>
              </a:ext>
            </a:extLst>
          </p:cNvPr>
          <p:cNvSpPr>
            <a:spLocks noGrp="1"/>
          </p:cNvSpPr>
          <p:nvPr>
            <p:ph type="title"/>
          </p:nvPr>
        </p:nvSpPr>
        <p:spPr/>
        <p:txBody>
          <a:bodyPr>
            <a:normAutofit fontScale="90000"/>
          </a:bodyPr>
          <a:lstStyle/>
          <a:p>
            <a:pPr algn="ctr"/>
            <a:r>
              <a:rPr lang="en-US" dirty="0"/>
              <a:t>Senate Bill 3, 87th Legislature, Regular Session </a:t>
            </a:r>
            <a:br>
              <a:rPr lang="en-US" dirty="0"/>
            </a:br>
            <a:r>
              <a:rPr lang="en-US" b="1" dirty="0">
                <a:solidFill>
                  <a:srgbClr val="0070C0"/>
                </a:solidFill>
              </a:rPr>
              <a:t>Water Utility Filing Requirements</a:t>
            </a:r>
          </a:p>
        </p:txBody>
      </p:sp>
      <p:sp>
        <p:nvSpPr>
          <p:cNvPr id="3" name="Content Placeholder 2">
            <a:extLst>
              <a:ext uri="{FF2B5EF4-FFF2-40B4-BE49-F238E27FC236}">
                <a16:creationId xmlns:a16="http://schemas.microsoft.com/office/drawing/2014/main" id="{7AFF51CF-1BDA-43C5-8995-6633E876105E}"/>
              </a:ext>
            </a:extLst>
          </p:cNvPr>
          <p:cNvSpPr>
            <a:spLocks noGrp="1"/>
          </p:cNvSpPr>
          <p:nvPr>
            <p:ph idx="1"/>
          </p:nvPr>
        </p:nvSpPr>
        <p:spPr>
          <a:xfrm>
            <a:off x="1097280" y="1976472"/>
            <a:ext cx="10058400" cy="3955101"/>
          </a:xfrm>
        </p:spPr>
        <p:txBody>
          <a:bodyPr>
            <a:normAutofit lnSpcReduction="10000"/>
          </a:bodyPr>
          <a:lstStyle/>
          <a:p>
            <a:pPr>
              <a:buFont typeface="Arial" panose="020B0604020202020204" pitchFamily="34" charset="0"/>
              <a:buChar char="•"/>
            </a:pPr>
            <a:r>
              <a:rPr lang="en-US" dirty="0"/>
              <a:t>  By November 1, 2021, water and wastewater utilities must provide notice to the following entities regarding facilities that qualify for critical load status:</a:t>
            </a:r>
          </a:p>
          <a:p>
            <a:pPr>
              <a:spcBef>
                <a:spcPts val="600"/>
              </a:spcBef>
              <a:buFont typeface="Arial" panose="020B0604020202020204" pitchFamily="34" charset="0"/>
              <a:buChar char="•"/>
            </a:pPr>
            <a:endParaRPr lang="en-US" sz="100" dirty="0"/>
          </a:p>
          <a:p>
            <a:pPr lvl="1">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rPr>
              <a:t>Public Utility Commission of Texas (PUCT);</a:t>
            </a:r>
          </a:p>
          <a:p>
            <a:pPr lvl="1">
              <a:buFont typeface="Arial" panose="020B0604020202020204" pitchFamily="34" charset="0"/>
              <a:buChar char="•"/>
            </a:pPr>
            <a:r>
              <a:rPr lang="en-US" sz="1600" dirty="0">
                <a:solidFill>
                  <a:srgbClr val="000000"/>
                </a:solidFill>
                <a:latin typeface="Times New Roman" panose="02020603050405020304" pitchFamily="18" charset="0"/>
              </a:rPr>
              <a:t>Statewide, the</a:t>
            </a:r>
            <a:r>
              <a:rPr lang="en-US" sz="1600" b="0" i="0" u="none" strike="noStrike" baseline="0" dirty="0">
                <a:solidFill>
                  <a:srgbClr val="000000"/>
                </a:solidFill>
                <a:latin typeface="Times New Roman" panose="02020603050405020304" pitchFamily="18" charset="0"/>
              </a:rPr>
              <a:t> transmission and distribution electric utility for each facility;</a:t>
            </a:r>
          </a:p>
          <a:p>
            <a:pPr lvl="1">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rPr>
              <a:t>In competitive areas, the REP for each facility;</a:t>
            </a:r>
          </a:p>
          <a:p>
            <a:pPr lvl="1">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rPr>
              <a:t>For each county where a facility qualifies for critical load status, the office of emergency management; and</a:t>
            </a:r>
          </a:p>
          <a:p>
            <a:pPr lvl="1">
              <a:buFont typeface="Arial" panose="020B0604020202020204" pitchFamily="34" charset="0"/>
              <a:buChar char="•"/>
            </a:pPr>
            <a:r>
              <a:rPr lang="en-US" sz="1600" b="0" i="0" u="none" strike="noStrike" baseline="0" dirty="0">
                <a:solidFill>
                  <a:srgbClr val="000000"/>
                </a:solidFill>
                <a:latin typeface="Times New Roman" panose="02020603050405020304" pitchFamily="18" charset="0"/>
              </a:rPr>
              <a:t>The Texas Division of Emergency Management (TDEM).</a:t>
            </a:r>
          </a:p>
          <a:p>
            <a:pPr>
              <a:buFont typeface="Arial" panose="020B0604020202020204" pitchFamily="34" charset="0"/>
              <a:buChar char="•"/>
            </a:pPr>
            <a:r>
              <a:rPr lang="en-US" dirty="0"/>
              <a:t>  Notice will include information regarding the utility’s facilities and emergency contacts.</a:t>
            </a:r>
          </a:p>
          <a:p>
            <a:pPr>
              <a:buFont typeface="Arial" panose="020B0604020202020204" pitchFamily="34" charset="0"/>
              <a:buChar char="•"/>
            </a:pPr>
            <a:r>
              <a:rPr lang="en-US" dirty="0"/>
              <a:t>  The water and wastewater utilities must provide annual updates to the electric utility and REP.</a:t>
            </a:r>
          </a:p>
          <a:p>
            <a:pPr>
              <a:buFont typeface="Arial" panose="020B0604020202020204" pitchFamily="34" charset="0"/>
              <a:buChar char="•"/>
            </a:pPr>
            <a:r>
              <a:rPr lang="en-US" dirty="0"/>
              <a:t>  The filing requirements applies to “affected utilities” under Texas Water Code (TWC) §13.1394.</a:t>
            </a:r>
          </a:p>
          <a:p>
            <a:pPr>
              <a:buFont typeface="Arial" panose="020B0604020202020204" pitchFamily="34" charset="0"/>
              <a:buChar char="•"/>
            </a:pPr>
            <a:r>
              <a:rPr lang="en-US" dirty="0"/>
              <a:t>  PUCT’s Department of Utility Outreach is available to answer water utility questions.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60153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5A93E-AC40-4EEA-932A-AFB3751361DD}"/>
              </a:ext>
            </a:extLst>
          </p:cNvPr>
          <p:cNvSpPr>
            <a:spLocks noGrp="1"/>
          </p:cNvSpPr>
          <p:nvPr>
            <p:ph type="title"/>
          </p:nvPr>
        </p:nvSpPr>
        <p:spPr/>
        <p:txBody>
          <a:bodyPr>
            <a:normAutofit fontScale="90000"/>
          </a:bodyPr>
          <a:lstStyle/>
          <a:p>
            <a:pPr algn="ctr"/>
            <a:r>
              <a:rPr lang="en-US" dirty="0"/>
              <a:t>Senate Bill 3, 87th Legislature, Regular Session </a:t>
            </a:r>
            <a:br>
              <a:rPr lang="en-US" dirty="0"/>
            </a:br>
            <a:r>
              <a:rPr lang="en-US" b="1" dirty="0">
                <a:solidFill>
                  <a:srgbClr val="0070C0"/>
                </a:solidFill>
              </a:rPr>
              <a:t>Electric Utility and REP Impacts</a:t>
            </a:r>
          </a:p>
        </p:txBody>
      </p:sp>
      <p:sp>
        <p:nvSpPr>
          <p:cNvPr id="4" name="Content Placeholder 2">
            <a:extLst>
              <a:ext uri="{FF2B5EF4-FFF2-40B4-BE49-F238E27FC236}">
                <a16:creationId xmlns:a16="http://schemas.microsoft.com/office/drawing/2014/main" id="{42BA9CEE-C47B-45CB-B170-8B2473E0445E}"/>
              </a:ext>
            </a:extLst>
          </p:cNvPr>
          <p:cNvSpPr>
            <a:spLocks noGrp="1"/>
          </p:cNvSpPr>
          <p:nvPr>
            <p:ph idx="1"/>
          </p:nvPr>
        </p:nvSpPr>
        <p:spPr>
          <a:xfrm>
            <a:off x="1096963" y="1846263"/>
            <a:ext cx="10058400" cy="4022725"/>
          </a:xfrm>
        </p:spPr>
        <p:txBody>
          <a:bodyPr>
            <a:normAutofit lnSpcReduction="10000"/>
          </a:bodyPr>
          <a:lstStyle/>
          <a:p>
            <a:pPr lvl="1">
              <a:spcBef>
                <a:spcPts val="600"/>
              </a:spcBef>
              <a:spcAft>
                <a:spcPts val="600"/>
              </a:spcAft>
              <a:buFont typeface="Arial" panose="020B0604020202020204" pitchFamily="34" charset="0"/>
              <a:buChar char="•"/>
            </a:pPr>
            <a:r>
              <a:rPr lang="en-US" sz="2000" dirty="0"/>
              <a:t>TWC §13.1396 requires the electric utility and REP to accept the critical load information and determine whether the facilities qualify for critical load status under rules adopted by the PUCT.</a:t>
            </a:r>
          </a:p>
          <a:p>
            <a:pPr lvl="1">
              <a:spcBef>
                <a:spcPts val="600"/>
              </a:spcBef>
              <a:spcAft>
                <a:spcPts val="600"/>
              </a:spcAft>
              <a:buFont typeface="Arial" panose="020B0604020202020204" pitchFamily="34" charset="0"/>
              <a:buChar char="•"/>
            </a:pPr>
            <a:r>
              <a:rPr lang="en-US" sz="2000" dirty="0"/>
              <a:t>Texas Admin. Code (TAC) §25.497 provides guidance regarding Critical Load Public Safety Customers, which includes critical water and wastewater facilities </a:t>
            </a:r>
            <a:r>
              <a:rPr lang="en-US" i="1" dirty="0"/>
              <a:t>(see also §25.52 and §25.53).</a:t>
            </a:r>
          </a:p>
          <a:p>
            <a:pPr lvl="1">
              <a:spcBef>
                <a:spcPts val="600"/>
              </a:spcBef>
              <a:spcAft>
                <a:spcPts val="600"/>
              </a:spcAft>
              <a:buFont typeface="Arial" panose="020B0604020202020204" pitchFamily="34" charset="0"/>
              <a:buChar char="•"/>
            </a:pPr>
            <a:r>
              <a:rPr lang="en-US" sz="2000" dirty="0"/>
              <a:t>TWC §13.1396 states, that if an electric utility determines that a water or wastewater utility's facilities do not qualify for critical load status, the electric utility and the REP must notice the customer and the office of emergency management of each county where the customer has facilities within 30 days of receiving the critical load request.</a:t>
            </a:r>
          </a:p>
          <a:p>
            <a:pPr lvl="1">
              <a:spcBef>
                <a:spcPts val="600"/>
              </a:spcBef>
              <a:spcAft>
                <a:spcPts val="600"/>
              </a:spcAft>
              <a:buFont typeface="Arial" panose="020B0604020202020204" pitchFamily="34" charset="0"/>
              <a:buChar char="•"/>
            </a:pPr>
            <a:r>
              <a:rPr lang="en-US" sz="2000" dirty="0"/>
              <a:t>Designation as a Critical Load Customer does not guarantee the uninterrupted supply of electricity.</a:t>
            </a:r>
          </a:p>
          <a:p>
            <a:pPr lvl="1">
              <a:spcBef>
                <a:spcPts val="600"/>
              </a:spcBef>
              <a:spcAft>
                <a:spcPts val="600"/>
              </a:spcAft>
              <a:buFont typeface="Arial" panose="020B0604020202020204" pitchFamily="34" charset="0"/>
              <a:buChar char="•"/>
            </a:pPr>
            <a:r>
              <a:rPr lang="en-US" sz="2000" b="1" i="1" u="sng" dirty="0"/>
              <a:t>Note, the PUCT does not have critical load forms or determination criteria for REPs, the obligation is on the electric utility</a:t>
            </a:r>
          </a:p>
          <a:p>
            <a:pPr lvl="1">
              <a:buFont typeface="Arial" panose="020B0604020202020204" pitchFamily="34" charset="0"/>
              <a:buChar char="•"/>
            </a:pPr>
            <a:endParaRPr lang="en-US" sz="2000" b="1" i="1" u="sng" dirty="0"/>
          </a:p>
          <a:p>
            <a:pPr lvl="1">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00777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Questions</a:t>
            </a:r>
          </a:p>
        </p:txBody>
      </p:sp>
      <p:sp>
        <p:nvSpPr>
          <p:cNvPr id="6" name="TextBox 5">
            <a:extLst>
              <a:ext uri="{FF2B5EF4-FFF2-40B4-BE49-F238E27FC236}">
                <a16:creationId xmlns:a16="http://schemas.microsoft.com/office/drawing/2014/main" id="{C6925E8D-1B42-4893-AB64-1B1E26AB90EE}"/>
              </a:ext>
            </a:extLst>
          </p:cNvPr>
          <p:cNvSpPr txBox="1"/>
          <p:nvPr/>
        </p:nvSpPr>
        <p:spPr>
          <a:xfrm>
            <a:off x="250265" y="5276546"/>
            <a:ext cx="5584371" cy="830997"/>
          </a:xfrm>
          <a:prstGeom prst="rect">
            <a:avLst/>
          </a:prstGeom>
          <a:noFill/>
        </p:spPr>
        <p:txBody>
          <a:bodyPr wrap="square" rtlCol="0">
            <a:spAutoFit/>
          </a:bodyPr>
          <a:lstStyle/>
          <a:p>
            <a:r>
              <a:rPr lang="en-US" sz="2800" b="1" dirty="0">
                <a:solidFill>
                  <a:schemeClr val="accent1">
                    <a:lumMod val="75000"/>
                  </a:schemeClr>
                </a:solidFill>
                <a:latin typeface="Arial" panose="020B0604020202020204" pitchFamily="34" charset="0"/>
                <a:cs typeface="Arial" panose="020B0604020202020204" pitchFamily="34" charset="0"/>
              </a:rPr>
              <a:t>Rebecca Zerwas</a:t>
            </a:r>
            <a:endParaRPr lang="en-US" sz="2000" b="1" dirty="0">
              <a:latin typeface="Arial" panose="020B0604020202020204" pitchFamily="34" charset="0"/>
              <a:cs typeface="Arial" panose="020B0604020202020204" pitchFamily="34" charset="0"/>
            </a:endParaRPr>
          </a:p>
          <a:p>
            <a:pPr marL="342900" indent="-342900">
              <a:buClr>
                <a:schemeClr val="accent1">
                  <a:lumMod val="75000"/>
                </a:schemeClr>
              </a:buClr>
              <a:buFont typeface="Arial" panose="020B0604020202020204" pitchFamily="34" charset="0"/>
              <a:buChar char="•"/>
            </a:pPr>
            <a:r>
              <a:rPr lang="en-US" sz="2000" b="1" dirty="0">
                <a:latin typeface="Arial" panose="020B0604020202020204" pitchFamily="34" charset="0"/>
                <a:cs typeface="Arial" panose="020B0604020202020204" pitchFamily="34" charset="0"/>
              </a:rPr>
              <a:t>Email: Rebecca.Zerwas@puc.texas.gov</a:t>
            </a:r>
          </a:p>
        </p:txBody>
      </p:sp>
      <p:sp>
        <p:nvSpPr>
          <p:cNvPr id="2" name="Speech Bubble: Oval 1">
            <a:extLst>
              <a:ext uri="{FF2B5EF4-FFF2-40B4-BE49-F238E27FC236}">
                <a16:creationId xmlns:a16="http://schemas.microsoft.com/office/drawing/2014/main" id="{19BFB81C-9808-424B-B178-4EFC1C93DA1C}"/>
              </a:ext>
            </a:extLst>
          </p:cNvPr>
          <p:cNvSpPr/>
          <p:nvPr/>
        </p:nvSpPr>
        <p:spPr>
          <a:xfrm>
            <a:off x="6885364" y="2101806"/>
            <a:ext cx="4077032" cy="2330953"/>
          </a:xfrm>
          <a:prstGeom prst="wedgeEllipseCallou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E93A259-298F-48A8-9FF3-9C2F85F8CEF1}"/>
              </a:ext>
            </a:extLst>
          </p:cNvPr>
          <p:cNvSpPr/>
          <p:nvPr/>
        </p:nvSpPr>
        <p:spPr>
          <a:xfrm>
            <a:off x="8023510" y="2199728"/>
            <a:ext cx="1800402" cy="2215991"/>
          </a:xfrm>
          <a:prstGeom prst="rect">
            <a:avLst/>
          </a:prstGeom>
          <a:noFill/>
        </p:spPr>
        <p:txBody>
          <a:bodyPr wrap="square" lIns="91440" tIns="45720" rIns="91440" bIns="45720">
            <a:spAutoFit/>
          </a:bodyPr>
          <a:lstStyle/>
          <a:p>
            <a:pPr algn="ctr"/>
            <a:r>
              <a:rPr lang="en-US" sz="13800" b="1" dirty="0">
                <a:ln w="0"/>
                <a:solidFill>
                  <a:schemeClr val="bg1"/>
                </a:solidFill>
                <a:effectLst>
                  <a:outerShdw blurRad="38100" dist="19050" dir="2700000" algn="tl" rotWithShape="0">
                    <a:schemeClr val="dk1">
                      <a:alpha val="40000"/>
                    </a:schemeClr>
                  </a:outerShdw>
                </a:effectLst>
              </a:rPr>
              <a:t>?</a:t>
            </a:r>
            <a:r>
              <a:rPr lang="en-US" sz="13800" dirty="0">
                <a:ln w="0"/>
                <a:effectLst>
                  <a:outerShdw blurRad="38100" dist="19050" dir="2700000" algn="tl" rotWithShape="0">
                    <a:schemeClr val="dk1">
                      <a:alpha val="40000"/>
                    </a:schemeClr>
                  </a:outerShdw>
                </a:effectLst>
              </a:rPr>
              <a:t> </a:t>
            </a:r>
          </a:p>
        </p:txBody>
      </p:sp>
      <p:sp>
        <p:nvSpPr>
          <p:cNvPr id="8" name="TextBox 7">
            <a:extLst>
              <a:ext uri="{FF2B5EF4-FFF2-40B4-BE49-F238E27FC236}">
                <a16:creationId xmlns:a16="http://schemas.microsoft.com/office/drawing/2014/main" id="{31DEE722-817F-4A25-8C5C-3AA356D06732}"/>
              </a:ext>
            </a:extLst>
          </p:cNvPr>
          <p:cNvSpPr txBox="1"/>
          <p:nvPr/>
        </p:nvSpPr>
        <p:spPr>
          <a:xfrm>
            <a:off x="250265" y="4323817"/>
            <a:ext cx="7002460" cy="830997"/>
          </a:xfrm>
          <a:prstGeom prst="rect">
            <a:avLst/>
          </a:prstGeom>
          <a:noFill/>
        </p:spPr>
        <p:txBody>
          <a:bodyPr wrap="square" rtlCol="0">
            <a:spAutoFit/>
          </a:bodyPr>
          <a:lstStyle/>
          <a:p>
            <a:r>
              <a:rPr lang="en-US" sz="2800" b="1" dirty="0">
                <a:solidFill>
                  <a:schemeClr val="accent1">
                    <a:lumMod val="75000"/>
                  </a:schemeClr>
                </a:solidFill>
                <a:latin typeface="Arial" panose="020B0604020202020204" pitchFamily="34" charset="0"/>
                <a:cs typeface="Arial" panose="020B0604020202020204" pitchFamily="34" charset="0"/>
              </a:rPr>
              <a:t>PUCT Department of Utility Outreach</a:t>
            </a:r>
          </a:p>
          <a:p>
            <a:pPr marL="342900" indent="-342900">
              <a:buClr>
                <a:schemeClr val="accent1">
                  <a:lumMod val="75000"/>
                </a:schemeClr>
              </a:buClr>
              <a:buFont typeface="Arial" panose="020B0604020202020204" pitchFamily="34" charset="0"/>
              <a:buChar char="•"/>
            </a:pPr>
            <a:r>
              <a:rPr lang="en-US" sz="2000" b="1" dirty="0">
                <a:latin typeface="Arial" panose="020B0604020202020204" pitchFamily="34" charset="0"/>
                <a:cs typeface="Arial" panose="020B0604020202020204" pitchFamily="34" charset="0"/>
              </a:rPr>
              <a:t>Email: DUO@puc.texas.gov</a:t>
            </a:r>
          </a:p>
        </p:txBody>
      </p:sp>
    </p:spTree>
    <p:extLst>
      <p:ext uri="{BB962C8B-B14F-4D97-AF65-F5344CB8AC3E}">
        <p14:creationId xmlns:p14="http://schemas.microsoft.com/office/powerpoint/2010/main" val="3378428959"/>
      </p:ext>
    </p:extLst>
  </p:cSld>
  <p:clrMapOvr>
    <a:masterClrMapping/>
  </p:clrMapOvr>
  <p:transition spd="slow">
    <p:push dir="u"/>
  </p:transition>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298</TotalTime>
  <Words>392</Words>
  <Application>Microsoft Office PowerPoint</Application>
  <PresentationFormat>Widescreen</PresentationFormat>
  <Paragraphs>32</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Retrospect</vt:lpstr>
      <vt:lpstr>Critical Load Status of Water and Sewer Facilities</vt:lpstr>
      <vt:lpstr>Senate Bill 3, 87th Legislature, Regular Session  Water Utility Filing Requirements</vt:lpstr>
      <vt:lpstr>Senate Bill 3, 87th Legislature, Regular Session  Electric Utility and REP Impacts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Load Status of Water and Sewer Facilities</dc:title>
  <dc:creator>Rebecca Zerwas</dc:creator>
  <cp:lastModifiedBy>Rebecca Zerwas</cp:lastModifiedBy>
  <cp:revision>10</cp:revision>
  <dcterms:created xsi:type="dcterms:W3CDTF">2021-10-04T23:32:57Z</dcterms:created>
  <dcterms:modified xsi:type="dcterms:W3CDTF">2021-10-05T12:28:38Z</dcterms:modified>
</cp:coreProperties>
</file>