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133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10/01/2021</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10/05/2021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8" name="Table 7">
            <a:extLst>
              <a:ext uri="{FF2B5EF4-FFF2-40B4-BE49-F238E27FC236}">
                <a16:creationId xmlns:a16="http://schemas.microsoft.com/office/drawing/2014/main" id="{6400797C-3B86-4A68-95E8-7D3DF5F43019}"/>
              </a:ext>
            </a:extLst>
          </p:cNvPr>
          <p:cNvGraphicFramePr>
            <a:graphicFrameLocks noGrp="1"/>
          </p:cNvGraphicFramePr>
          <p:nvPr>
            <p:extLst>
              <p:ext uri="{D42A27DB-BD31-4B8C-83A1-F6EECF244321}">
                <p14:modId xmlns:p14="http://schemas.microsoft.com/office/powerpoint/2010/main" val="4119753011"/>
              </p:ext>
            </p:extLst>
          </p:nvPr>
        </p:nvGraphicFramePr>
        <p:xfrm>
          <a:off x="380994" y="990601"/>
          <a:ext cx="8382000" cy="5105394"/>
        </p:xfrm>
        <a:graphic>
          <a:graphicData uri="http://schemas.openxmlformats.org/drawingml/2006/table">
            <a:tbl>
              <a:tblPr/>
              <a:tblGrid>
                <a:gridCol w="698500">
                  <a:extLst>
                    <a:ext uri="{9D8B030D-6E8A-4147-A177-3AD203B41FA5}">
                      <a16:colId xmlns:a16="http://schemas.microsoft.com/office/drawing/2014/main" val="3402644354"/>
                    </a:ext>
                  </a:extLst>
                </a:gridCol>
                <a:gridCol w="698500">
                  <a:extLst>
                    <a:ext uri="{9D8B030D-6E8A-4147-A177-3AD203B41FA5}">
                      <a16:colId xmlns:a16="http://schemas.microsoft.com/office/drawing/2014/main" val="430779687"/>
                    </a:ext>
                  </a:extLst>
                </a:gridCol>
                <a:gridCol w="698500">
                  <a:extLst>
                    <a:ext uri="{9D8B030D-6E8A-4147-A177-3AD203B41FA5}">
                      <a16:colId xmlns:a16="http://schemas.microsoft.com/office/drawing/2014/main" val="3765113037"/>
                    </a:ext>
                  </a:extLst>
                </a:gridCol>
                <a:gridCol w="698500">
                  <a:extLst>
                    <a:ext uri="{9D8B030D-6E8A-4147-A177-3AD203B41FA5}">
                      <a16:colId xmlns:a16="http://schemas.microsoft.com/office/drawing/2014/main" val="3672488964"/>
                    </a:ext>
                  </a:extLst>
                </a:gridCol>
                <a:gridCol w="698500">
                  <a:extLst>
                    <a:ext uri="{9D8B030D-6E8A-4147-A177-3AD203B41FA5}">
                      <a16:colId xmlns:a16="http://schemas.microsoft.com/office/drawing/2014/main" val="4109061718"/>
                    </a:ext>
                  </a:extLst>
                </a:gridCol>
                <a:gridCol w="698500">
                  <a:extLst>
                    <a:ext uri="{9D8B030D-6E8A-4147-A177-3AD203B41FA5}">
                      <a16:colId xmlns:a16="http://schemas.microsoft.com/office/drawing/2014/main" val="3543324241"/>
                    </a:ext>
                  </a:extLst>
                </a:gridCol>
                <a:gridCol w="698500">
                  <a:extLst>
                    <a:ext uri="{9D8B030D-6E8A-4147-A177-3AD203B41FA5}">
                      <a16:colId xmlns:a16="http://schemas.microsoft.com/office/drawing/2014/main" val="404803845"/>
                    </a:ext>
                  </a:extLst>
                </a:gridCol>
                <a:gridCol w="698500">
                  <a:extLst>
                    <a:ext uri="{9D8B030D-6E8A-4147-A177-3AD203B41FA5}">
                      <a16:colId xmlns:a16="http://schemas.microsoft.com/office/drawing/2014/main" val="31176017"/>
                    </a:ext>
                  </a:extLst>
                </a:gridCol>
                <a:gridCol w="698500">
                  <a:extLst>
                    <a:ext uri="{9D8B030D-6E8A-4147-A177-3AD203B41FA5}">
                      <a16:colId xmlns:a16="http://schemas.microsoft.com/office/drawing/2014/main" val="4122382963"/>
                    </a:ext>
                  </a:extLst>
                </a:gridCol>
                <a:gridCol w="698500">
                  <a:extLst>
                    <a:ext uri="{9D8B030D-6E8A-4147-A177-3AD203B41FA5}">
                      <a16:colId xmlns:a16="http://schemas.microsoft.com/office/drawing/2014/main" val="2305204962"/>
                    </a:ext>
                  </a:extLst>
                </a:gridCol>
                <a:gridCol w="698500">
                  <a:extLst>
                    <a:ext uri="{9D8B030D-6E8A-4147-A177-3AD203B41FA5}">
                      <a16:colId xmlns:a16="http://schemas.microsoft.com/office/drawing/2014/main" val="2969576746"/>
                    </a:ext>
                  </a:extLst>
                </a:gridCol>
                <a:gridCol w="698500">
                  <a:extLst>
                    <a:ext uri="{9D8B030D-6E8A-4147-A177-3AD203B41FA5}">
                      <a16:colId xmlns:a16="http://schemas.microsoft.com/office/drawing/2014/main" val="1003129254"/>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1639125"/>
                  </a:ext>
                </a:extLst>
              </a:tr>
              <a:tr h="49912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473131"/>
                  </a:ext>
                </a:extLst>
              </a:tr>
              <a:tr h="242435">
                <a:tc>
                  <a:txBody>
                    <a:bodyPr/>
                    <a:lstStyle/>
                    <a:p>
                      <a:pPr algn="ctr" fontAlgn="b"/>
                      <a:r>
                        <a:rPr lang="en-US" sz="800" b="0" i="0" u="none" strike="noStrike">
                          <a:solidFill>
                            <a:srgbClr val="000000"/>
                          </a:solidFill>
                          <a:effectLst/>
                          <a:latin typeface="Calibri" panose="020F0502020204030204" pitchFamily="34" charset="0"/>
                        </a:rPr>
                        <a:t>2020-02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74,361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213,951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288,312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393382"/>
                  </a:ext>
                </a:extLst>
              </a:tr>
              <a:tr h="242435">
                <a:tc>
                  <a:txBody>
                    <a:bodyPr/>
                    <a:lstStyle/>
                    <a:p>
                      <a:pPr algn="ctr" fontAlgn="b"/>
                      <a:r>
                        <a:rPr lang="en-US" sz="800" b="0" i="0" u="none" strike="noStrike">
                          <a:solidFill>
                            <a:srgbClr val="000000"/>
                          </a:solidFill>
                          <a:effectLst/>
                          <a:latin typeface="Calibri" panose="020F0502020204030204" pitchFamily="34" charset="0"/>
                        </a:rPr>
                        <a:t>2020-03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88,857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217,657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57484"/>
                  </a:ext>
                </a:extLst>
              </a:tr>
              <a:tr h="242435">
                <a:tc>
                  <a:txBody>
                    <a:bodyPr/>
                    <a:lstStyle/>
                    <a:p>
                      <a:pPr algn="ctr" fontAlgn="b"/>
                      <a:r>
                        <a:rPr lang="en-US" sz="800" b="0" i="0" u="none" strike="noStrike">
                          <a:solidFill>
                            <a:srgbClr val="000000"/>
                          </a:solidFill>
                          <a:effectLst/>
                          <a:latin typeface="Calibri" panose="020F0502020204030204" pitchFamily="34" charset="0"/>
                        </a:rPr>
                        <a:t>2020-04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82,551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274,230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668252"/>
                  </a:ext>
                </a:extLst>
              </a:tr>
              <a:tr h="242435">
                <a:tc>
                  <a:txBody>
                    <a:bodyPr/>
                    <a:lstStyle/>
                    <a:p>
                      <a:pPr algn="ctr" fontAlgn="b"/>
                      <a:r>
                        <a:rPr lang="en-US" sz="800" b="0" i="0" u="none" strike="noStrike">
                          <a:solidFill>
                            <a:srgbClr val="000000"/>
                          </a:solidFill>
                          <a:effectLst/>
                          <a:latin typeface="Calibri" panose="020F0502020204030204" pitchFamily="34" charset="0"/>
                        </a:rPr>
                        <a:t>2020-05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99,776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308,679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2804550"/>
                  </a:ext>
                </a:extLst>
              </a:tr>
              <a:tr h="242435">
                <a:tc>
                  <a:txBody>
                    <a:bodyPr/>
                    <a:lstStyle/>
                    <a:p>
                      <a:pPr algn="ctr" fontAlgn="b"/>
                      <a:r>
                        <a:rPr lang="en-US" sz="800" b="0" i="0" u="none" strike="noStrike">
                          <a:solidFill>
                            <a:srgbClr val="000000"/>
                          </a:solidFill>
                          <a:effectLst/>
                          <a:latin typeface="Calibri" panose="020F0502020204030204" pitchFamily="34" charset="0"/>
                        </a:rPr>
                        <a:t>2020-06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146,804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388,500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7811559"/>
                  </a:ext>
                </a:extLst>
              </a:tr>
              <a:tr h="242435">
                <a:tc>
                  <a:txBody>
                    <a:bodyPr/>
                    <a:lstStyle/>
                    <a:p>
                      <a:pPr algn="ctr" fontAlgn="b"/>
                      <a:r>
                        <a:rPr lang="en-US" sz="800" b="0" i="0" u="none" strike="noStrike">
                          <a:solidFill>
                            <a:srgbClr val="000000"/>
                          </a:solidFill>
                          <a:effectLst/>
                          <a:latin typeface="Calibri" panose="020F0502020204030204" pitchFamily="34" charset="0"/>
                        </a:rPr>
                        <a:t>2020-07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109,354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267,239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652656"/>
                  </a:ext>
                </a:extLst>
              </a:tr>
              <a:tr h="242435">
                <a:tc>
                  <a:txBody>
                    <a:bodyPr/>
                    <a:lstStyle/>
                    <a:p>
                      <a:pPr algn="ctr" fontAlgn="b"/>
                      <a:r>
                        <a:rPr lang="en-US" sz="800" b="0" i="0" u="none" strike="noStrike">
                          <a:solidFill>
                            <a:srgbClr val="000000"/>
                          </a:solidFill>
                          <a:effectLst/>
                          <a:latin typeface="Calibri" panose="020F0502020204030204" pitchFamily="34" charset="0"/>
                        </a:rPr>
                        <a:t>2020-08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123,368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253,886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377,254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305357"/>
                  </a:ext>
                </a:extLst>
              </a:tr>
              <a:tr h="242435">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5240242"/>
                  </a:ext>
                </a:extLst>
              </a:tr>
              <a:tr h="242435">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309680"/>
                  </a:ext>
                </a:extLst>
              </a:tr>
              <a:tr h="242435">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517519"/>
                  </a:ext>
                </a:extLst>
              </a:tr>
              <a:tr h="242435">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6282867"/>
                  </a:ext>
                </a:extLst>
              </a:tr>
              <a:tr h="242435">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055423"/>
                  </a:ext>
                </a:extLst>
              </a:tr>
              <a:tr h="242435">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1879210"/>
                  </a:ext>
                </a:extLst>
              </a:tr>
              <a:tr h="242435">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17488"/>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2277129"/>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9427066"/>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708166"/>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27836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July 2021 - IAG/IAL Statistics</a:t>
            </a:r>
          </a:p>
          <a:p>
            <a:r>
              <a:rPr lang="en-US" altLang="en-US" dirty="0"/>
              <a:t>Top 10 – July 2021 -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July 2021 -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graphicFrame>
        <p:nvGraphicFramePr>
          <p:cNvPr id="4" name="Table 3">
            <a:extLst>
              <a:ext uri="{FF2B5EF4-FFF2-40B4-BE49-F238E27FC236}">
                <a16:creationId xmlns:a16="http://schemas.microsoft.com/office/drawing/2014/main" id="{0B36FB0B-8C8B-4D8E-AAF1-09D124D86479}"/>
              </a:ext>
            </a:extLst>
          </p:cNvPr>
          <p:cNvGraphicFramePr>
            <a:graphicFrameLocks noGrp="1"/>
          </p:cNvGraphicFramePr>
          <p:nvPr>
            <p:extLst>
              <p:ext uri="{D42A27DB-BD31-4B8C-83A1-F6EECF244321}">
                <p14:modId xmlns:p14="http://schemas.microsoft.com/office/powerpoint/2010/main" val="2400598318"/>
              </p:ext>
            </p:extLst>
          </p:nvPr>
        </p:nvGraphicFramePr>
        <p:xfrm>
          <a:off x="2120898" y="1100888"/>
          <a:ext cx="4902201" cy="3914775"/>
        </p:xfrm>
        <a:graphic>
          <a:graphicData uri="http://schemas.openxmlformats.org/drawingml/2006/table">
            <a:tbl>
              <a:tblPr/>
              <a:tblGrid>
                <a:gridCol w="1148953">
                  <a:extLst>
                    <a:ext uri="{9D8B030D-6E8A-4147-A177-3AD203B41FA5}">
                      <a16:colId xmlns:a16="http://schemas.microsoft.com/office/drawing/2014/main" val="690207166"/>
                    </a:ext>
                  </a:extLst>
                </a:gridCol>
                <a:gridCol w="938312">
                  <a:extLst>
                    <a:ext uri="{9D8B030D-6E8A-4147-A177-3AD203B41FA5}">
                      <a16:colId xmlns:a16="http://schemas.microsoft.com/office/drawing/2014/main" val="1574171718"/>
                    </a:ext>
                  </a:extLst>
                </a:gridCol>
                <a:gridCol w="938312">
                  <a:extLst>
                    <a:ext uri="{9D8B030D-6E8A-4147-A177-3AD203B41FA5}">
                      <a16:colId xmlns:a16="http://schemas.microsoft.com/office/drawing/2014/main" val="2328268946"/>
                    </a:ext>
                  </a:extLst>
                </a:gridCol>
                <a:gridCol w="938312">
                  <a:extLst>
                    <a:ext uri="{9D8B030D-6E8A-4147-A177-3AD203B41FA5}">
                      <a16:colId xmlns:a16="http://schemas.microsoft.com/office/drawing/2014/main" val="1760088826"/>
                    </a:ext>
                  </a:extLst>
                </a:gridCol>
                <a:gridCol w="938312">
                  <a:extLst>
                    <a:ext uri="{9D8B030D-6E8A-4147-A177-3AD203B41FA5}">
                      <a16:colId xmlns:a16="http://schemas.microsoft.com/office/drawing/2014/main" val="1107193165"/>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1.30%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10824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0845388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5488743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006625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2,792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3764346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4684385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8559542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706218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2,154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572940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262072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65603717"/>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9996810"/>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887788"/>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53468490"/>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829507568"/>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596938235"/>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999123385"/>
                  </a:ext>
                </a:extLst>
              </a:tr>
            </a:tbl>
          </a:graphicData>
        </a:graphic>
      </p:graphicFrame>
      <p:graphicFrame>
        <p:nvGraphicFramePr>
          <p:cNvPr id="5" name="Object 4">
            <a:extLst>
              <a:ext uri="{FF2B5EF4-FFF2-40B4-BE49-F238E27FC236}">
                <a16:creationId xmlns:a16="http://schemas.microsoft.com/office/drawing/2014/main" id="{A37AAA24-911F-4F1C-B5D7-2ABAA1146595}"/>
              </a:ext>
            </a:extLst>
          </p:cNvPr>
          <p:cNvGraphicFramePr>
            <a:graphicFrameLocks noChangeAspect="1"/>
          </p:cNvGraphicFramePr>
          <p:nvPr>
            <p:extLst>
              <p:ext uri="{D42A27DB-BD31-4B8C-83A1-F6EECF244321}">
                <p14:modId xmlns:p14="http://schemas.microsoft.com/office/powerpoint/2010/main" val="896879377"/>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hart, box and whisker chart&#10;&#10;Description automatically generated">
            <a:extLst>
              <a:ext uri="{FF2B5EF4-FFF2-40B4-BE49-F238E27FC236}">
                <a16:creationId xmlns:a16="http://schemas.microsoft.com/office/drawing/2014/main" id="{B3546438-018C-4157-9AE9-F54BA8C772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July 2021 -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
        <p:nvSpPr>
          <p:cNvPr id="12" name="TextBox 11"/>
          <p:cNvSpPr txBox="1"/>
          <p:nvPr/>
        </p:nvSpPr>
        <p:spPr>
          <a:xfrm>
            <a:off x="8077200" y="259938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12</a:t>
            </a:r>
          </a:p>
        </p:txBody>
      </p:sp>
      <p:pic>
        <p:nvPicPr>
          <p:cNvPr id="4" name="Picture 3" descr="Chart, box and whisker chart&#10;&#10;Description automatically generated">
            <a:extLst>
              <a:ext uri="{FF2B5EF4-FFF2-40B4-BE49-F238E27FC236}">
                <a16:creationId xmlns:a16="http://schemas.microsoft.com/office/drawing/2014/main" id="{9C277A89-C9A7-45B0-99BA-A8AD64B190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8273"/>
            <a:ext cx="9144000" cy="1524000"/>
          </a:xfrm>
          <a:prstGeom prst="rect">
            <a:avLst/>
          </a:prstGeom>
        </p:spPr>
      </p:pic>
      <p:pic>
        <p:nvPicPr>
          <p:cNvPr id="15" name="Picture 14" descr="Chart, scatter chart&#10;&#10;Description automatically generated">
            <a:extLst>
              <a:ext uri="{FF2B5EF4-FFF2-40B4-BE49-F238E27FC236}">
                <a16:creationId xmlns:a16="http://schemas.microsoft.com/office/drawing/2014/main" id="{F6839FE7-F187-462B-89A4-869A3569BF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0495"/>
            <a:ext cx="9144000" cy="1524000"/>
          </a:xfrm>
          <a:prstGeom prst="rect">
            <a:avLst/>
          </a:prstGeom>
        </p:spPr>
      </p:pic>
      <p:sp>
        <p:nvSpPr>
          <p:cNvPr id="16" name="TextBox 15">
            <a:extLst>
              <a:ext uri="{FF2B5EF4-FFF2-40B4-BE49-F238E27FC236}">
                <a16:creationId xmlns:a16="http://schemas.microsoft.com/office/drawing/2014/main" id="{D11E26C3-90E3-4995-A6FF-9FCC98487FF7}"/>
              </a:ext>
            </a:extLst>
          </p:cNvPr>
          <p:cNvSpPr txBox="1"/>
          <p:nvPr/>
        </p:nvSpPr>
        <p:spPr>
          <a:xfrm>
            <a:off x="7391400" y="4214388"/>
            <a:ext cx="3810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July 2021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pic>
        <p:nvPicPr>
          <p:cNvPr id="5" name="Picture 4" descr="Chart, scatter chart&#10;&#10;Description automatically generated">
            <a:extLst>
              <a:ext uri="{FF2B5EF4-FFF2-40B4-BE49-F238E27FC236}">
                <a16:creationId xmlns:a16="http://schemas.microsoft.com/office/drawing/2014/main" id="{0E55D83A-2779-4217-B82F-DA530C6F54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91861"/>
            <a:ext cx="9144000" cy="1524000"/>
          </a:xfrm>
          <a:prstGeom prst="rect">
            <a:avLst/>
          </a:prstGeom>
        </p:spPr>
      </p:pic>
      <p:sp>
        <p:nvSpPr>
          <p:cNvPr id="11" name="TextBox 10">
            <a:extLst>
              <a:ext uri="{FF2B5EF4-FFF2-40B4-BE49-F238E27FC236}">
                <a16:creationId xmlns:a16="http://schemas.microsoft.com/office/drawing/2014/main" id="{0DC42E8B-637A-4574-B90E-D2AAE5D48823}"/>
              </a:ext>
            </a:extLst>
          </p:cNvPr>
          <p:cNvSpPr txBox="1"/>
          <p:nvPr/>
        </p:nvSpPr>
        <p:spPr>
          <a:xfrm>
            <a:off x="8077200" y="844835"/>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0" name="Picture 9" descr="Chart, box and whisker chart&#10;&#10;Description automatically generated">
            <a:extLst>
              <a:ext uri="{FF2B5EF4-FFF2-40B4-BE49-F238E27FC236}">
                <a16:creationId xmlns:a16="http://schemas.microsoft.com/office/drawing/2014/main" id="{97E0605F-22E6-4DCF-A1D5-5F55F2C389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15" name="TextBox 14">
            <a:extLst>
              <a:ext uri="{FF2B5EF4-FFF2-40B4-BE49-F238E27FC236}">
                <a16:creationId xmlns:a16="http://schemas.microsoft.com/office/drawing/2014/main" id="{C38CD5FB-2602-4A78-93FC-A192892B09D7}"/>
              </a:ext>
            </a:extLst>
          </p:cNvPr>
          <p:cNvSpPr txBox="1"/>
          <p:nvPr/>
        </p:nvSpPr>
        <p:spPr>
          <a:xfrm>
            <a:off x="8077200" y="2593322"/>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2</a:t>
            </a:r>
          </a:p>
        </p:txBody>
      </p:sp>
      <p:pic>
        <p:nvPicPr>
          <p:cNvPr id="16" name="Picture 15" descr="Chart&#10;&#10;Description automatically generated">
            <a:extLst>
              <a:ext uri="{FF2B5EF4-FFF2-40B4-BE49-F238E27FC236}">
                <a16:creationId xmlns:a16="http://schemas.microsoft.com/office/drawing/2014/main" id="{1736E2B2-822D-4E23-AEB6-22063B1152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282" y="4342139"/>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July 2021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pic>
        <p:nvPicPr>
          <p:cNvPr id="5" name="Picture 4" descr="Chart, bar chart&#10;&#10;Description automatically generated">
            <a:extLst>
              <a:ext uri="{FF2B5EF4-FFF2-40B4-BE49-F238E27FC236}">
                <a16:creationId xmlns:a16="http://schemas.microsoft.com/office/drawing/2014/main" id="{FDDC5C97-04F7-4365-B324-472E6541F3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10/05/21</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15481</TotalTime>
  <Words>1170</Words>
  <Application>Microsoft Office PowerPoint</Application>
  <PresentationFormat>On-screen Show (4:3)</PresentationFormat>
  <Paragraphs>361</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July 2021 - IAG/IAL Statistics</vt:lpstr>
      <vt:lpstr>Top 10 - July 2021 - IAG/IAL % Greater Than 1% of Enrollments With number of months Greater Than 1%  </vt:lpstr>
      <vt:lpstr>Top 10 - 12 Month Average IAG/IAL % Greater Than 1% of Enrollments thru July 2021 With number of months Greater Than 1% </vt:lpstr>
      <vt:lpstr>Explanation of IAG/IAL Slides Data</vt:lpstr>
      <vt:lpstr>Explanation of IAG/IAL Slides Data (Cont)</vt:lpstr>
      <vt:lpstr>Top - 12 Month Average Rescission % Greater Than 1% of Switches thru July 2021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402</cp:revision>
  <cp:lastPrinted>2016-01-21T20:53:15Z</cp:lastPrinted>
  <dcterms:created xsi:type="dcterms:W3CDTF">2016-01-21T15:20:31Z</dcterms:created>
  <dcterms:modified xsi:type="dcterms:W3CDTF">2021-10-01T21:17:05Z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