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411" r:id="rId8"/>
    <p:sldId id="413" r:id="rId9"/>
    <p:sldId id="315" r:id="rId10"/>
    <p:sldId id="415" r:id="rId11"/>
    <p:sldId id="414" r:id="rId12"/>
    <p:sldId id="416"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3BC10"/>
    <a:srgbClr val="C4FB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568" autoAdjust="0"/>
  </p:normalViewPr>
  <p:slideViewPr>
    <p:cSldViewPr showGuides="1">
      <p:cViewPr>
        <p:scale>
          <a:sx n="100" d="100"/>
          <a:sy n="100" d="100"/>
        </p:scale>
        <p:origin x="660"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10/4/2021</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10/4/2021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a:t>
            </a:r>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4097514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Box 6"/>
          <p:cNvSpPr txBox="1"/>
          <p:nvPr/>
        </p:nvSpPr>
        <p:spPr>
          <a:xfrm>
            <a:off x="3352800" y="2057400"/>
            <a:ext cx="5646034" cy="3077766"/>
          </a:xfrm>
          <a:prstGeom prst="rect">
            <a:avLst/>
          </a:prstGeom>
          <a:noFill/>
        </p:spPr>
        <p:txBody>
          <a:bodyPr wrap="square" rtlCol="0">
            <a:spAutoFit/>
          </a:bodyPr>
          <a:lstStyle/>
          <a:p>
            <a:pPr>
              <a:spcBef>
                <a:spcPct val="0"/>
              </a:spcBef>
            </a:pPr>
            <a:endParaRPr lang="en-US" altLang="en-US" sz="2600" b="1" dirty="0"/>
          </a:p>
          <a:p>
            <a:pPr>
              <a:spcBef>
                <a:spcPct val="0"/>
              </a:spcBef>
            </a:pPr>
            <a:r>
              <a:rPr lang="en-US" altLang="en-US" sz="2800" b="1" dirty="0"/>
              <a:t>Supply Analysis Working Group</a:t>
            </a:r>
          </a:p>
          <a:p>
            <a:pPr>
              <a:spcBef>
                <a:spcPct val="0"/>
              </a:spcBef>
            </a:pPr>
            <a:r>
              <a:rPr lang="en-US" altLang="en-US" sz="2800" b="1" dirty="0"/>
              <a:t>Update</a:t>
            </a:r>
          </a:p>
          <a:p>
            <a:pPr>
              <a:spcBef>
                <a:spcPct val="0"/>
              </a:spcBef>
              <a:spcAft>
                <a:spcPts val="1200"/>
              </a:spcAft>
            </a:pPr>
            <a:endParaRPr lang="en-US" altLang="en-US" sz="2400" b="1" dirty="0"/>
          </a:p>
          <a:p>
            <a:pPr algn="ctr">
              <a:spcBef>
                <a:spcPct val="0"/>
              </a:spcBef>
            </a:pPr>
            <a:endParaRPr lang="en-US" dirty="0"/>
          </a:p>
          <a:p>
            <a:r>
              <a:rPr lang="en-US" sz="2000" dirty="0"/>
              <a:t>Pete Warnken, Co-Vice Chair</a:t>
            </a:r>
          </a:p>
          <a:p>
            <a:endParaRPr lang="en-US" sz="2000" dirty="0"/>
          </a:p>
          <a:p>
            <a:r>
              <a:rPr lang="en-US" sz="2000" dirty="0"/>
              <a:t>October 6, 2021</a:t>
            </a:r>
          </a:p>
        </p:txBody>
      </p:sp>
    </p:spTree>
    <p:extLst>
      <p:ext uri="{BB962C8B-B14F-4D97-AF65-F5344CB8AC3E}">
        <p14:creationId xmlns:p14="http://schemas.microsoft.com/office/powerpoint/2010/main" val="73060379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38058"/>
          </a:xfrm>
        </p:spPr>
        <p:txBody>
          <a:bodyPr/>
          <a:lstStyle/>
          <a:p>
            <a:r>
              <a:rPr lang="en-US" sz="2800" dirty="0"/>
              <a:t>Summary of 9/17 SAWG Meeting</a:t>
            </a:r>
            <a:endParaRPr lang="en-US" dirty="0"/>
          </a:p>
        </p:txBody>
      </p:sp>
      <p:sp>
        <p:nvSpPr>
          <p:cNvPr id="3" name="Content Placeholder 2"/>
          <p:cNvSpPr>
            <a:spLocks noGrp="1"/>
          </p:cNvSpPr>
          <p:nvPr>
            <p:ph idx="1"/>
          </p:nvPr>
        </p:nvSpPr>
        <p:spPr>
          <a:xfrm>
            <a:off x="413657" y="881740"/>
            <a:ext cx="8534400" cy="5442860"/>
          </a:xfrm>
        </p:spPr>
        <p:txBody>
          <a:bodyPr/>
          <a:lstStyle/>
          <a:p>
            <a:r>
              <a:rPr lang="en-US" sz="2400" dirty="0">
                <a:solidFill>
                  <a:srgbClr val="5B6770"/>
                </a:solidFill>
              </a:rPr>
              <a:t>Meeting held jointly with PLWG to apprise each other of activities associated with severe weather event scenario analysis, and for PLWG to summarize ongoing discussions on severe winter weather transmission planning cases (TAC Emergency Conditions List Items 93-94)</a:t>
            </a:r>
          </a:p>
          <a:p>
            <a:r>
              <a:rPr lang="en-US" sz="2400" dirty="0">
                <a:solidFill>
                  <a:srgbClr val="5B6770"/>
                </a:solidFill>
              </a:rPr>
              <a:t>Update on Winter SARA release plans and NERC’s request for an extreme winter weather event scenario for their 2021-22 Winter Reliability Assessment</a:t>
            </a:r>
          </a:p>
          <a:p>
            <a:r>
              <a:rPr lang="en-US" sz="2400" dirty="0">
                <a:solidFill>
                  <a:srgbClr val="5B6770"/>
                </a:solidFill>
              </a:rPr>
              <a:t>Update on probabilistic winter SARA development project, with a presentation on probabilistic modeling of a severe winter weather event</a:t>
            </a:r>
          </a:p>
          <a:p>
            <a:r>
              <a:rPr lang="en-US" sz="2400" dirty="0">
                <a:solidFill>
                  <a:srgbClr val="5B6770"/>
                </a:solidFill>
              </a:rPr>
              <a:t>Presentation on statistical relationship between temperature and forced outage rates for selected resource types and Weather Zones </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2</a:t>
            </a:fld>
            <a:endParaRPr lang="en-US">
              <a:solidFill>
                <a:prstClr val="black">
                  <a:tint val="75000"/>
                </a:prstClr>
              </a:solidFill>
            </a:endParaRPr>
          </a:p>
        </p:txBody>
      </p:sp>
    </p:spTree>
    <p:extLst>
      <p:ext uri="{BB962C8B-B14F-4D97-AF65-F5344CB8AC3E}">
        <p14:creationId xmlns:p14="http://schemas.microsoft.com/office/powerpoint/2010/main" val="4138521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800" dirty="0"/>
              <a:t>Presentation/Discussion Highlights</a:t>
            </a:r>
            <a:endParaRPr lang="en-US" dirty="0"/>
          </a:p>
        </p:txBody>
      </p:sp>
      <p:sp>
        <p:nvSpPr>
          <p:cNvPr id="3" name="Content Placeholder 2"/>
          <p:cNvSpPr>
            <a:spLocks noGrp="1"/>
          </p:cNvSpPr>
          <p:nvPr>
            <p:ph idx="1"/>
          </p:nvPr>
        </p:nvSpPr>
        <p:spPr>
          <a:xfrm>
            <a:off x="381000" y="990600"/>
            <a:ext cx="8534400" cy="5265738"/>
          </a:xfrm>
        </p:spPr>
        <p:txBody>
          <a:bodyPr/>
          <a:lstStyle/>
          <a:p>
            <a:r>
              <a:rPr lang="en-US" sz="2200" dirty="0">
                <a:solidFill>
                  <a:srgbClr val="5B6770"/>
                </a:solidFill>
              </a:rPr>
              <a:t>National Grid provided an update on PLWG subgroup discussions on extreme cases/events, including examples of MISO’s gas/electric coordination efforts, ideas for changes to SARA and CDR reports (recap of proposals introduced at a prior SAWG meeting), and proposed transmission planning cases for extreme summer and winter weather and weather-related extreme events</a:t>
            </a:r>
          </a:p>
          <a:p>
            <a:r>
              <a:rPr lang="en-US" sz="2200" dirty="0">
                <a:solidFill>
                  <a:srgbClr val="5B6770"/>
                </a:solidFill>
              </a:rPr>
              <a:t>ERCOT described the status and purpose of the weather study to support development of phase 2 of the PUCT’s weatherization standards</a:t>
            </a:r>
          </a:p>
          <a:p>
            <a:r>
              <a:rPr lang="en-US" sz="2200" dirty="0">
                <a:solidFill>
                  <a:srgbClr val="5B6770"/>
                </a:solidFill>
              </a:rPr>
              <a:t>A stakeholder gave an update on electric-coordination issues; a key challenge is getting comprehensive data on fuel supply risks, and how to determine how much fuel supply would be available during severe weather events</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3</a:t>
            </a:fld>
            <a:endParaRPr lang="en-US">
              <a:solidFill>
                <a:prstClr val="black">
                  <a:tint val="75000"/>
                </a:prstClr>
              </a:solidFill>
            </a:endParaRPr>
          </a:p>
        </p:txBody>
      </p:sp>
    </p:spTree>
    <p:extLst>
      <p:ext uri="{BB962C8B-B14F-4D97-AF65-F5344CB8AC3E}">
        <p14:creationId xmlns:p14="http://schemas.microsoft.com/office/powerpoint/2010/main" val="79759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9182A-91C2-47A2-AE79-BEF4061B1022}"/>
              </a:ext>
            </a:extLst>
          </p:cNvPr>
          <p:cNvSpPr>
            <a:spLocks noGrp="1"/>
          </p:cNvSpPr>
          <p:nvPr>
            <p:ph type="title"/>
          </p:nvPr>
        </p:nvSpPr>
        <p:spPr>
          <a:xfrm>
            <a:off x="381000" y="243682"/>
            <a:ext cx="8458200" cy="518318"/>
          </a:xfrm>
        </p:spPr>
        <p:txBody>
          <a:bodyPr/>
          <a:lstStyle/>
          <a:p>
            <a:r>
              <a:rPr lang="en-US" dirty="0"/>
              <a:t>Presentation/Discussion Highlights</a:t>
            </a:r>
          </a:p>
        </p:txBody>
      </p:sp>
      <p:sp>
        <p:nvSpPr>
          <p:cNvPr id="4" name="Slide Number Placeholder 3">
            <a:extLst>
              <a:ext uri="{FF2B5EF4-FFF2-40B4-BE49-F238E27FC236}">
                <a16:creationId xmlns:a16="http://schemas.microsoft.com/office/drawing/2014/main" id="{671A1967-9A11-4C9E-A8CA-6E86C1E99A5D}"/>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5" name="Content Placeholder 2">
            <a:extLst>
              <a:ext uri="{FF2B5EF4-FFF2-40B4-BE49-F238E27FC236}">
                <a16:creationId xmlns:a16="http://schemas.microsoft.com/office/drawing/2014/main" id="{E8EE019C-EAB1-4AD3-8549-3D6E1044DF36}"/>
              </a:ext>
            </a:extLst>
          </p:cNvPr>
          <p:cNvSpPr txBox="1">
            <a:spLocks/>
          </p:cNvSpPr>
          <p:nvPr/>
        </p:nvSpPr>
        <p:spPr>
          <a:xfrm>
            <a:off x="304800" y="859994"/>
            <a:ext cx="8534400" cy="20494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300" dirty="0">
                <a:solidFill>
                  <a:srgbClr val="5B6770"/>
                </a:solidFill>
              </a:rPr>
              <a:t>ERCOT provided charts showing the temperature vs. forced outage relationship for (1) gas-fired combined-cycle units in the North Central and South Central Zones, and (2) wind units in the West Zone; relationships can be used to develop temperature-threshold-based outage scenarios for the SARA</a:t>
            </a:r>
            <a:endParaRPr lang="en-US" sz="1900" dirty="0">
              <a:solidFill>
                <a:srgbClr val="5B6770"/>
              </a:solidFill>
            </a:endParaRPr>
          </a:p>
        </p:txBody>
      </p:sp>
      <p:grpSp>
        <p:nvGrpSpPr>
          <p:cNvPr id="10" name="Group 9">
            <a:extLst>
              <a:ext uri="{FF2B5EF4-FFF2-40B4-BE49-F238E27FC236}">
                <a16:creationId xmlns:a16="http://schemas.microsoft.com/office/drawing/2014/main" id="{3B371FF6-836E-4867-AA88-F66D2E289CD8}"/>
              </a:ext>
            </a:extLst>
          </p:cNvPr>
          <p:cNvGrpSpPr/>
          <p:nvPr/>
        </p:nvGrpSpPr>
        <p:grpSpPr>
          <a:xfrm>
            <a:off x="1600200" y="2819400"/>
            <a:ext cx="6467211" cy="3352800"/>
            <a:chOff x="1172730" y="2819400"/>
            <a:chExt cx="7113492" cy="3505199"/>
          </a:xfrm>
        </p:grpSpPr>
        <p:pic>
          <p:nvPicPr>
            <p:cNvPr id="8" name="Picture 7">
              <a:extLst>
                <a:ext uri="{FF2B5EF4-FFF2-40B4-BE49-F238E27FC236}">
                  <a16:creationId xmlns:a16="http://schemas.microsoft.com/office/drawing/2014/main" id="{B6603C6D-B283-4D1D-B082-63232B39D009}"/>
                </a:ext>
              </a:extLst>
            </p:cNvPr>
            <p:cNvPicPr>
              <a:picLocks noChangeAspect="1"/>
            </p:cNvPicPr>
            <p:nvPr/>
          </p:nvPicPr>
          <p:blipFill>
            <a:blip r:embed="rId2"/>
            <a:stretch>
              <a:fillRect/>
            </a:stretch>
          </p:blipFill>
          <p:spPr>
            <a:xfrm>
              <a:off x="1172730" y="2819400"/>
              <a:ext cx="7113492" cy="3505199"/>
            </a:xfrm>
            <a:prstGeom prst="rect">
              <a:avLst/>
            </a:prstGeom>
          </p:spPr>
        </p:pic>
        <p:sp>
          <p:nvSpPr>
            <p:cNvPr id="9" name="TextBox 8">
              <a:extLst>
                <a:ext uri="{FF2B5EF4-FFF2-40B4-BE49-F238E27FC236}">
                  <a16:creationId xmlns:a16="http://schemas.microsoft.com/office/drawing/2014/main" id="{B9807AF0-BD1F-41F8-A8E0-909C8474A2D7}"/>
                </a:ext>
              </a:extLst>
            </p:cNvPr>
            <p:cNvSpPr txBox="1"/>
            <p:nvPr/>
          </p:nvSpPr>
          <p:spPr>
            <a:xfrm>
              <a:off x="3962401" y="2909454"/>
              <a:ext cx="2071589" cy="353943"/>
            </a:xfrm>
            <a:prstGeom prst="rect">
              <a:avLst/>
            </a:prstGeom>
            <a:noFill/>
          </p:spPr>
          <p:txBody>
            <a:bodyPr wrap="square" rtlCol="0">
              <a:spAutoFit/>
            </a:bodyPr>
            <a:lstStyle/>
            <a:p>
              <a:r>
                <a:rPr lang="en-US" sz="1600" dirty="0"/>
                <a:t>Combined-Cycle</a:t>
              </a:r>
            </a:p>
          </p:txBody>
        </p:sp>
      </p:grpSp>
    </p:spTree>
    <p:extLst>
      <p:ext uri="{BB962C8B-B14F-4D97-AF65-F5344CB8AC3E}">
        <p14:creationId xmlns:p14="http://schemas.microsoft.com/office/powerpoint/2010/main" val="3246168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9182A-91C2-47A2-AE79-BEF4061B1022}"/>
              </a:ext>
            </a:extLst>
          </p:cNvPr>
          <p:cNvSpPr>
            <a:spLocks noGrp="1"/>
          </p:cNvSpPr>
          <p:nvPr>
            <p:ph type="title"/>
          </p:nvPr>
        </p:nvSpPr>
        <p:spPr>
          <a:xfrm>
            <a:off x="381000" y="243682"/>
            <a:ext cx="8458200" cy="518318"/>
          </a:xfrm>
        </p:spPr>
        <p:txBody>
          <a:bodyPr/>
          <a:lstStyle/>
          <a:p>
            <a:r>
              <a:rPr lang="en-US" dirty="0"/>
              <a:t>Presentation/Discussion Highlights</a:t>
            </a:r>
          </a:p>
        </p:txBody>
      </p:sp>
      <p:sp>
        <p:nvSpPr>
          <p:cNvPr id="4" name="Slide Number Placeholder 3">
            <a:extLst>
              <a:ext uri="{FF2B5EF4-FFF2-40B4-BE49-F238E27FC236}">
                <a16:creationId xmlns:a16="http://schemas.microsoft.com/office/drawing/2014/main" id="{671A1967-9A11-4C9E-A8CA-6E86C1E99A5D}"/>
              </a:ext>
            </a:extLst>
          </p:cNvPr>
          <p:cNvSpPr>
            <a:spLocks noGrp="1"/>
          </p:cNvSpPr>
          <p:nvPr>
            <p:ph type="sldNum" sz="quarter" idx="4"/>
          </p:nvPr>
        </p:nvSpPr>
        <p:spPr/>
        <p:txBody>
          <a:bodyPr/>
          <a:lstStyle/>
          <a:p>
            <a:fld id="{1D93BD3E-1E9A-4970-A6F7-E7AC52762E0C}" type="slidenum">
              <a:rPr lang="en-US" smtClean="0"/>
              <a:pPr/>
              <a:t>5</a:t>
            </a:fld>
            <a:endParaRPr lang="en-US" dirty="0"/>
          </a:p>
        </p:txBody>
      </p:sp>
      <p:grpSp>
        <p:nvGrpSpPr>
          <p:cNvPr id="6" name="Group 5">
            <a:extLst>
              <a:ext uri="{FF2B5EF4-FFF2-40B4-BE49-F238E27FC236}">
                <a16:creationId xmlns:a16="http://schemas.microsoft.com/office/drawing/2014/main" id="{E48CA717-9B3D-4750-B43C-B7BE79C98F21}"/>
              </a:ext>
            </a:extLst>
          </p:cNvPr>
          <p:cNvGrpSpPr/>
          <p:nvPr/>
        </p:nvGrpSpPr>
        <p:grpSpPr>
          <a:xfrm>
            <a:off x="1056645" y="1447800"/>
            <a:ext cx="7030710" cy="3505200"/>
            <a:chOff x="1524000" y="2903905"/>
            <a:chExt cx="6746221" cy="3324225"/>
          </a:xfrm>
        </p:grpSpPr>
        <p:pic>
          <p:nvPicPr>
            <p:cNvPr id="3" name="Picture 2">
              <a:extLst>
                <a:ext uri="{FF2B5EF4-FFF2-40B4-BE49-F238E27FC236}">
                  <a16:creationId xmlns:a16="http://schemas.microsoft.com/office/drawing/2014/main" id="{4F19219D-EC70-4E31-869E-5703BC3B6F44}"/>
                </a:ext>
              </a:extLst>
            </p:cNvPr>
            <p:cNvPicPr>
              <a:picLocks noChangeAspect="1"/>
            </p:cNvPicPr>
            <p:nvPr/>
          </p:nvPicPr>
          <p:blipFill>
            <a:blip r:embed="rId2"/>
            <a:stretch>
              <a:fillRect/>
            </a:stretch>
          </p:blipFill>
          <p:spPr>
            <a:xfrm>
              <a:off x="1524000" y="2903905"/>
              <a:ext cx="6746221" cy="3324225"/>
            </a:xfrm>
            <a:prstGeom prst="rect">
              <a:avLst/>
            </a:prstGeom>
          </p:spPr>
        </p:pic>
        <p:sp>
          <p:nvSpPr>
            <p:cNvPr id="10" name="TextBox 9">
              <a:extLst>
                <a:ext uri="{FF2B5EF4-FFF2-40B4-BE49-F238E27FC236}">
                  <a16:creationId xmlns:a16="http://schemas.microsoft.com/office/drawing/2014/main" id="{21840FFA-92BB-484B-BACC-C694A17EE5AE}"/>
                </a:ext>
              </a:extLst>
            </p:cNvPr>
            <p:cNvSpPr txBox="1"/>
            <p:nvPr/>
          </p:nvSpPr>
          <p:spPr>
            <a:xfrm>
              <a:off x="4020810" y="3004458"/>
              <a:ext cx="1752600" cy="338554"/>
            </a:xfrm>
            <a:prstGeom prst="rect">
              <a:avLst/>
            </a:prstGeom>
            <a:noFill/>
          </p:spPr>
          <p:txBody>
            <a:bodyPr wrap="square" rtlCol="0">
              <a:spAutoFit/>
            </a:bodyPr>
            <a:lstStyle/>
            <a:p>
              <a:pPr algn="ctr"/>
              <a:r>
                <a:rPr lang="en-US" sz="1600" dirty="0"/>
                <a:t>Wind</a:t>
              </a:r>
            </a:p>
          </p:txBody>
        </p:sp>
      </p:grpSp>
    </p:spTree>
    <p:extLst>
      <p:ext uri="{BB962C8B-B14F-4D97-AF65-F5344CB8AC3E}">
        <p14:creationId xmlns:p14="http://schemas.microsoft.com/office/powerpoint/2010/main" val="3445763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800" dirty="0"/>
              <a:t>Presentation/Discussion Highlights</a:t>
            </a:r>
            <a:endParaRPr lang="en-US" dirty="0"/>
          </a:p>
        </p:txBody>
      </p:sp>
      <p:sp>
        <p:nvSpPr>
          <p:cNvPr id="3" name="Content Placeholder 2"/>
          <p:cNvSpPr>
            <a:spLocks noGrp="1"/>
          </p:cNvSpPr>
          <p:nvPr>
            <p:ph idx="1"/>
          </p:nvPr>
        </p:nvSpPr>
        <p:spPr>
          <a:xfrm>
            <a:off x="381000" y="990600"/>
            <a:ext cx="8534400" cy="5265738"/>
          </a:xfrm>
        </p:spPr>
        <p:txBody>
          <a:bodyPr/>
          <a:lstStyle/>
          <a:p>
            <a:r>
              <a:rPr lang="en-US" sz="2200" dirty="0">
                <a:solidFill>
                  <a:srgbClr val="5B6770"/>
                </a:solidFill>
              </a:rPr>
              <a:t>ERCOT’s plan is to release the Winter SARA report in mid-November</a:t>
            </a:r>
          </a:p>
          <a:p>
            <a:r>
              <a:rPr lang="en-US" sz="2200" dirty="0">
                <a:solidFill>
                  <a:srgbClr val="5B6770"/>
                </a:solidFill>
              </a:rPr>
              <a:t>NERC requested a risk scenario based on past severe winter weather event of each Assessment Area’s choosing. This scenario would be included in NERC’s Weather Reliability Assessment report. ERCOT will brief the PUCT on the scenario as well as on associated messaging in the accompanying narrative description</a:t>
            </a:r>
          </a:p>
          <a:p>
            <a:r>
              <a:rPr lang="en-US" sz="2200" dirty="0">
                <a:solidFill>
                  <a:srgbClr val="5B6770"/>
                </a:solidFill>
              </a:rPr>
              <a:t>ERCOT recommended that a scenario workshop be conducted at an appropriate time to take stock of progress in data gathering and research on scenario development, and to coordinate on efforts at scenario development that account for multiple working group needs and perspectives</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Tree>
    <p:extLst>
      <p:ext uri="{BB962C8B-B14F-4D97-AF65-F5344CB8AC3E}">
        <p14:creationId xmlns:p14="http://schemas.microsoft.com/office/powerpoint/2010/main" val="2918344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800" dirty="0"/>
              <a:t>Presentation/Discussion Highlights</a:t>
            </a:r>
            <a:endParaRPr lang="en-US" dirty="0"/>
          </a:p>
        </p:txBody>
      </p:sp>
      <p:sp>
        <p:nvSpPr>
          <p:cNvPr id="3" name="Content Placeholder 2"/>
          <p:cNvSpPr>
            <a:spLocks noGrp="1"/>
          </p:cNvSpPr>
          <p:nvPr>
            <p:ph idx="1"/>
          </p:nvPr>
        </p:nvSpPr>
        <p:spPr>
          <a:xfrm>
            <a:off x="381000" y="990600"/>
            <a:ext cx="8534400" cy="5265738"/>
          </a:xfrm>
        </p:spPr>
        <p:txBody>
          <a:bodyPr/>
          <a:lstStyle/>
          <a:p>
            <a:r>
              <a:rPr lang="en-US" sz="2200" dirty="0">
                <a:solidFill>
                  <a:srgbClr val="5B6770"/>
                </a:solidFill>
              </a:rPr>
              <a:t>The winter probabilistic SARA model should be ready in October</a:t>
            </a:r>
          </a:p>
          <a:p>
            <a:r>
              <a:rPr lang="en-US" sz="2200" dirty="0">
                <a:solidFill>
                  <a:srgbClr val="5B6770"/>
                </a:solidFill>
              </a:rPr>
              <a:t>A presentation was given on how the risk of outages and reduced renewables production during severe weather events (comparable to Winter Storm Uri), is being represented probabilistically in the model</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grpSp>
        <p:nvGrpSpPr>
          <p:cNvPr id="5" name="Group 4">
            <a:extLst>
              <a:ext uri="{FF2B5EF4-FFF2-40B4-BE49-F238E27FC236}">
                <a16:creationId xmlns:a16="http://schemas.microsoft.com/office/drawing/2014/main" id="{D074C3A6-A46B-44BB-B22C-4F479F1B83BF}"/>
              </a:ext>
            </a:extLst>
          </p:cNvPr>
          <p:cNvGrpSpPr/>
          <p:nvPr/>
        </p:nvGrpSpPr>
        <p:grpSpPr>
          <a:xfrm>
            <a:off x="2286000" y="3124200"/>
            <a:ext cx="6477000" cy="3037026"/>
            <a:chOff x="961292" y="1676399"/>
            <a:chExt cx="7221415" cy="3200400"/>
          </a:xfrm>
        </p:grpSpPr>
        <p:pic>
          <p:nvPicPr>
            <p:cNvPr id="6" name="Picture 5">
              <a:extLst>
                <a:ext uri="{FF2B5EF4-FFF2-40B4-BE49-F238E27FC236}">
                  <a16:creationId xmlns:a16="http://schemas.microsoft.com/office/drawing/2014/main" id="{328BAAD5-5E30-4B44-9501-A0AFF6475D96}"/>
                </a:ext>
              </a:extLst>
            </p:cNvPr>
            <p:cNvPicPr>
              <a:picLocks noChangeAspect="1"/>
            </p:cNvPicPr>
            <p:nvPr/>
          </p:nvPicPr>
          <p:blipFill>
            <a:blip r:embed="rId2"/>
            <a:stretch>
              <a:fillRect/>
            </a:stretch>
          </p:blipFill>
          <p:spPr>
            <a:xfrm>
              <a:off x="961292" y="1676399"/>
              <a:ext cx="7221415" cy="3200400"/>
            </a:xfrm>
            <a:prstGeom prst="rect">
              <a:avLst/>
            </a:prstGeom>
          </p:spPr>
        </p:pic>
        <p:pic>
          <p:nvPicPr>
            <p:cNvPr id="7" name="Picture 6">
              <a:extLst>
                <a:ext uri="{FF2B5EF4-FFF2-40B4-BE49-F238E27FC236}">
                  <a16:creationId xmlns:a16="http://schemas.microsoft.com/office/drawing/2014/main" id="{F933E0C0-7D6B-43D0-BD5D-C0F26B3CF070}"/>
                </a:ext>
              </a:extLst>
            </p:cNvPr>
            <p:cNvPicPr>
              <a:picLocks noChangeAspect="1"/>
            </p:cNvPicPr>
            <p:nvPr/>
          </p:nvPicPr>
          <p:blipFill>
            <a:blip r:embed="rId3"/>
            <a:stretch>
              <a:fillRect/>
            </a:stretch>
          </p:blipFill>
          <p:spPr>
            <a:xfrm>
              <a:off x="2895600" y="2438400"/>
              <a:ext cx="3647621" cy="1104881"/>
            </a:xfrm>
            <a:prstGeom prst="rect">
              <a:avLst/>
            </a:prstGeom>
          </p:spPr>
        </p:pic>
        <p:cxnSp>
          <p:nvCxnSpPr>
            <p:cNvPr id="8" name="Straight Arrow Connector 7">
              <a:extLst>
                <a:ext uri="{FF2B5EF4-FFF2-40B4-BE49-F238E27FC236}">
                  <a16:creationId xmlns:a16="http://schemas.microsoft.com/office/drawing/2014/main" id="{A8A7B5C5-6609-41DE-BCEF-FCF99FDA7BF2}"/>
                </a:ext>
              </a:extLst>
            </p:cNvPr>
            <p:cNvCxnSpPr/>
            <p:nvPr/>
          </p:nvCxnSpPr>
          <p:spPr>
            <a:xfrm flipH="1">
              <a:off x="1981200" y="2895600"/>
              <a:ext cx="9144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Connector: Elbow 8">
              <a:extLst>
                <a:ext uri="{FF2B5EF4-FFF2-40B4-BE49-F238E27FC236}">
                  <a16:creationId xmlns:a16="http://schemas.microsoft.com/office/drawing/2014/main" id="{C2F007EE-4D01-4537-BD03-F9AFF063AB44}"/>
                </a:ext>
              </a:extLst>
            </p:cNvPr>
            <p:cNvCxnSpPr>
              <a:cxnSpLocks/>
            </p:cNvCxnSpPr>
            <p:nvPr/>
          </p:nvCxnSpPr>
          <p:spPr>
            <a:xfrm rot="16200000" flipH="1">
              <a:off x="6072363" y="3588030"/>
              <a:ext cx="1180297" cy="238581"/>
            </a:xfrm>
            <a:prstGeom prst="bentConnector3">
              <a:avLst>
                <a:gd name="adj1" fmla="val 5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nector: Elbow 9">
              <a:extLst>
                <a:ext uri="{FF2B5EF4-FFF2-40B4-BE49-F238E27FC236}">
                  <a16:creationId xmlns:a16="http://schemas.microsoft.com/office/drawing/2014/main" id="{3EBC9E42-F933-4F76-81D1-370CB6C389BF}"/>
                </a:ext>
              </a:extLst>
            </p:cNvPr>
            <p:cNvCxnSpPr>
              <a:cxnSpLocks/>
            </p:cNvCxnSpPr>
            <p:nvPr/>
          </p:nvCxnSpPr>
          <p:spPr>
            <a:xfrm>
              <a:off x="6543221" y="3428197"/>
              <a:ext cx="910389" cy="877083"/>
            </a:xfrm>
            <a:prstGeom prst="bentConnector3">
              <a:avLst>
                <a:gd name="adj1" fmla="val 100220"/>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1" name="TextBox 10">
            <a:extLst>
              <a:ext uri="{FF2B5EF4-FFF2-40B4-BE49-F238E27FC236}">
                <a16:creationId xmlns:a16="http://schemas.microsoft.com/office/drawing/2014/main" id="{9A3152D9-01AE-4247-8DF6-E0CD67111CB3}"/>
              </a:ext>
            </a:extLst>
          </p:cNvPr>
          <p:cNvSpPr txBox="1"/>
          <p:nvPr/>
        </p:nvSpPr>
        <p:spPr>
          <a:xfrm>
            <a:off x="712991" y="3623469"/>
            <a:ext cx="1609321" cy="2062103"/>
          </a:xfrm>
          <a:prstGeom prst="rect">
            <a:avLst/>
          </a:prstGeom>
          <a:noFill/>
        </p:spPr>
        <p:txBody>
          <a:bodyPr wrap="square" rtlCol="0">
            <a:spAutoFit/>
          </a:bodyPr>
          <a:lstStyle/>
          <a:p>
            <a:r>
              <a:rPr lang="en-US" sz="1600" dirty="0"/>
              <a:t>Thermal Forced Outage Probability Distribution for Severe Winter Storm Event (3.5% overall probability)</a:t>
            </a:r>
          </a:p>
        </p:txBody>
      </p:sp>
    </p:spTree>
    <p:extLst>
      <p:ext uri="{BB962C8B-B14F-4D97-AF65-F5344CB8AC3E}">
        <p14:creationId xmlns:p14="http://schemas.microsoft.com/office/powerpoint/2010/main" val="2363007940"/>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61484</TotalTime>
  <Words>477</Words>
  <Application>Microsoft Office PowerPoint</Application>
  <PresentationFormat>On-screen Show (4:3)</PresentationFormat>
  <Paragraphs>38</Paragraphs>
  <Slides>7</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7</vt:i4>
      </vt:variant>
    </vt:vector>
  </HeadingPairs>
  <TitlesOfParts>
    <vt:vector size="12" baseType="lpstr">
      <vt:lpstr>Arial</vt:lpstr>
      <vt:lpstr>Calibri</vt:lpstr>
      <vt:lpstr>1_Custom Design</vt:lpstr>
      <vt:lpstr>Office Theme</vt:lpstr>
      <vt:lpstr>Custom Design</vt:lpstr>
      <vt:lpstr>PowerPoint Presentation</vt:lpstr>
      <vt:lpstr>Summary of 9/17 SAWG Meeting</vt:lpstr>
      <vt:lpstr>Presentation/Discussion Highlights</vt:lpstr>
      <vt:lpstr>Presentation/Discussion Highlights</vt:lpstr>
      <vt:lpstr>Presentation/Discussion Highlights</vt:lpstr>
      <vt:lpstr>Presentation/Discussion Highlights</vt:lpstr>
      <vt:lpstr>Presentation/Discussion Highlights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Warnken, Pete</cp:lastModifiedBy>
  <cp:revision>741</cp:revision>
  <cp:lastPrinted>2016-11-14T19:26:45Z</cp:lastPrinted>
  <dcterms:created xsi:type="dcterms:W3CDTF">2016-01-21T15:20:31Z</dcterms:created>
  <dcterms:modified xsi:type="dcterms:W3CDTF">2021-10-04T19:35:20Z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