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267" r:id="rId8"/>
    <p:sldId id="269" r:id="rId9"/>
    <p:sldId id="271" r:id="rId10"/>
    <p:sldId id="27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451" autoAdjust="0"/>
  </p:normalViewPr>
  <p:slideViewPr>
    <p:cSldViewPr showGuides="1">
      <p:cViewPr varScale="1">
        <p:scale>
          <a:sx n="77" d="100"/>
          <a:sy n="77" d="100"/>
        </p:scale>
        <p:origin x="1386"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10/4/2021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10/4/2021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9018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87496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913713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82536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029200" cy="2123658"/>
          </a:xfrm>
          <a:prstGeom prst="rect">
            <a:avLst/>
          </a:prstGeom>
          <a:noFill/>
        </p:spPr>
        <p:txBody>
          <a:bodyPr wrap="square" rtlCol="0">
            <a:spAutoFit/>
          </a:bodyPr>
          <a:lstStyle/>
          <a:p>
            <a:r>
              <a:rPr lang="en-US" sz="2400" b="1" dirty="0">
                <a:solidFill>
                  <a:schemeClr val="tx2"/>
                </a:solidFill>
              </a:rPr>
              <a:t>HDL/LDL Manual Override Report</a:t>
            </a:r>
          </a:p>
          <a:p>
            <a:endParaRPr lang="en-US" b="1" dirty="0">
              <a:solidFill>
                <a:schemeClr val="tx2"/>
              </a:solidFill>
            </a:endParaRPr>
          </a:p>
          <a:p>
            <a:r>
              <a:rPr lang="en-US" b="1">
                <a:solidFill>
                  <a:schemeClr val="tx2"/>
                </a:solidFill>
              </a:rPr>
              <a:t>WMS</a:t>
            </a:r>
            <a:endParaRPr lang="en-US" b="1" dirty="0">
              <a:solidFill>
                <a:schemeClr val="tx2"/>
              </a:solidFill>
            </a:endParaRPr>
          </a:p>
          <a:p>
            <a:endParaRPr lang="en-US" dirty="0">
              <a:solidFill>
                <a:schemeClr val="tx2"/>
              </a:solidFill>
            </a:endParaRPr>
          </a:p>
          <a:p>
            <a:r>
              <a:rPr lang="en-US" dirty="0">
                <a:solidFill>
                  <a:schemeClr val="tx2"/>
                </a:solidFill>
              </a:rPr>
              <a:t>Dave Maggio</a:t>
            </a:r>
          </a:p>
          <a:p>
            <a:r>
              <a:rPr lang="en-US" dirty="0">
                <a:solidFill>
                  <a:schemeClr val="tx2"/>
                </a:solidFill>
              </a:rPr>
              <a:t>Director, Market Design &amp; Analytics</a:t>
            </a:r>
          </a:p>
          <a:p>
            <a:r>
              <a:rPr lang="en-US" dirty="0">
                <a:solidFill>
                  <a:schemeClr val="tx2"/>
                </a:solidFill>
              </a:rPr>
              <a:t>October 6, 2021</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Introduction</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3" name="Content Placeholder 2"/>
          <p:cNvSpPr>
            <a:spLocks noGrp="1"/>
          </p:cNvSpPr>
          <p:nvPr>
            <p:ph idx="1"/>
          </p:nvPr>
        </p:nvSpPr>
        <p:spPr>
          <a:xfrm>
            <a:off x="304800" y="1676400"/>
            <a:ext cx="8534400" cy="4571999"/>
          </a:xfrm>
        </p:spPr>
        <p:txBody>
          <a:bodyPr/>
          <a:lstStyle/>
          <a:p>
            <a:r>
              <a:rPr lang="en-US" sz="2400" dirty="0">
                <a:solidFill>
                  <a:schemeClr val="tx2"/>
                </a:solidFill>
              </a:rPr>
              <a:t>Per protocol language section 6.5.7.1.13 (10):</a:t>
            </a:r>
          </a:p>
          <a:p>
            <a:pPr marL="400050" lvl="1" indent="0" algn="just">
              <a:buNone/>
            </a:pPr>
            <a:r>
              <a:rPr lang="en-US" sz="2000" i="1" dirty="0">
                <a:solidFill>
                  <a:schemeClr val="tx2"/>
                </a:solidFill>
              </a:rPr>
              <a:t>No sooner than sixty days after the applicable Operating Day, ERCOT shall provide to the appropriate TAC subcommittee instances of manual overrides of HDL or LDL, including the name of the Generation Resource, the reason for the override, and, as applicable, the cost as calculated in Section 6.6.3.7, Real-Time High Dispatch Limit Override Energy Payment.</a:t>
            </a:r>
          </a:p>
          <a:p>
            <a:pPr marL="0" indent="0">
              <a:buNone/>
            </a:pPr>
            <a:endParaRPr lang="en-US" dirty="0"/>
          </a:p>
        </p:txBody>
      </p:sp>
    </p:spTree>
    <p:extLst>
      <p:ext uri="{BB962C8B-B14F-4D97-AF65-F5344CB8AC3E}">
        <p14:creationId xmlns:p14="http://schemas.microsoft.com/office/powerpoint/2010/main" val="1195467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Manual Override Driver – DAUSLOS5</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3" name="Content Placeholder 2"/>
          <p:cNvSpPr>
            <a:spLocks noGrp="1"/>
          </p:cNvSpPr>
          <p:nvPr>
            <p:ph idx="1"/>
          </p:nvPr>
        </p:nvSpPr>
        <p:spPr>
          <a:xfrm>
            <a:off x="304800" y="1143000"/>
            <a:ext cx="8534400" cy="5105399"/>
          </a:xfrm>
        </p:spPr>
        <p:txBody>
          <a:bodyPr/>
          <a:lstStyle/>
          <a:p>
            <a:r>
              <a:rPr lang="en-US" sz="2000" dirty="0">
                <a:solidFill>
                  <a:schemeClr val="tx2"/>
                </a:solidFill>
              </a:rPr>
              <a:t>Nine Resources had HDL or LDL manual overrides at various times over the period from 2/14/2021 18:55 through 2/15/2021 00:40 for the constraint DAUSLOS5: 190T152_1 which was at its maximum shadow price and exceeded its Relay </a:t>
            </a:r>
            <a:r>
              <a:rPr lang="en-US" sz="2000" dirty="0" err="1">
                <a:solidFill>
                  <a:schemeClr val="tx2"/>
                </a:solidFill>
              </a:rPr>
              <a:t>Loadability</a:t>
            </a:r>
            <a:r>
              <a:rPr lang="en-US" sz="2000" dirty="0">
                <a:solidFill>
                  <a:schemeClr val="tx2"/>
                </a:solidFill>
              </a:rPr>
              <a:t> Rating.</a:t>
            </a:r>
          </a:p>
          <a:p>
            <a:pPr lvl="1"/>
            <a:r>
              <a:rPr lang="en-US" sz="2000" dirty="0">
                <a:solidFill>
                  <a:schemeClr val="tx2"/>
                </a:solidFill>
              </a:rPr>
              <a:t>WIPOPA_G1</a:t>
            </a:r>
          </a:p>
          <a:p>
            <a:pPr lvl="2"/>
            <a:r>
              <a:rPr lang="en-US" sz="1600" dirty="0">
                <a:solidFill>
                  <a:schemeClr val="tx2"/>
                </a:solidFill>
              </a:rPr>
              <a:t>1 SCED Interval (2/14/2021 18:55-19:00)</a:t>
            </a:r>
          </a:p>
          <a:p>
            <a:pPr lvl="2"/>
            <a:r>
              <a:rPr lang="en-US" sz="1600" dirty="0">
                <a:solidFill>
                  <a:schemeClr val="tx2"/>
                </a:solidFill>
              </a:rPr>
              <a:t>13 SCED Intervals (2/14/2021 20:25 - 21:30)</a:t>
            </a:r>
          </a:p>
          <a:p>
            <a:pPr lvl="2"/>
            <a:r>
              <a:rPr lang="en-US" sz="1600" dirty="0">
                <a:solidFill>
                  <a:schemeClr val="tx2"/>
                </a:solidFill>
              </a:rPr>
              <a:t>32 SCED Intervals (2/14/2021 22:50 – 2/15/2021 00:35)</a:t>
            </a:r>
          </a:p>
          <a:p>
            <a:pPr lvl="1"/>
            <a:r>
              <a:rPr lang="en-US" sz="2000" dirty="0">
                <a:solidFill>
                  <a:schemeClr val="tx2"/>
                </a:solidFill>
              </a:rPr>
              <a:t>WIPOPA_G2</a:t>
            </a:r>
          </a:p>
          <a:p>
            <a:pPr lvl="2"/>
            <a:r>
              <a:rPr lang="en-US" sz="1600" dirty="0">
                <a:solidFill>
                  <a:schemeClr val="tx2"/>
                </a:solidFill>
              </a:rPr>
              <a:t>49 SCED Intervals (2/14/2021 21:55 – 2/15/2021 00:35)</a:t>
            </a:r>
          </a:p>
          <a:p>
            <a:pPr lvl="1"/>
            <a:r>
              <a:rPr lang="en-US" sz="2000" dirty="0">
                <a:solidFill>
                  <a:schemeClr val="tx2"/>
                </a:solidFill>
              </a:rPr>
              <a:t>WIPOPA_G3</a:t>
            </a:r>
          </a:p>
          <a:p>
            <a:pPr lvl="2"/>
            <a:r>
              <a:rPr lang="en-US" sz="1600" dirty="0">
                <a:solidFill>
                  <a:schemeClr val="tx2"/>
                </a:solidFill>
              </a:rPr>
              <a:t>41 SCED Intervals (2/14/2021 22:27 – 2/15/2021 00:35)</a:t>
            </a:r>
          </a:p>
          <a:p>
            <a:pPr lvl="1"/>
            <a:r>
              <a:rPr lang="en-US" sz="2000" dirty="0">
                <a:solidFill>
                  <a:schemeClr val="tx2"/>
                </a:solidFill>
              </a:rPr>
              <a:t>WIPOPA_G4</a:t>
            </a:r>
          </a:p>
          <a:p>
            <a:pPr lvl="2"/>
            <a:r>
              <a:rPr lang="en-US" sz="1600" dirty="0">
                <a:solidFill>
                  <a:schemeClr val="tx2"/>
                </a:solidFill>
              </a:rPr>
              <a:t>37 SCED Intervals (2/14/2021 22:37 – 2/15/2021 00:35)</a:t>
            </a:r>
          </a:p>
          <a:p>
            <a:pPr marL="0" indent="0">
              <a:buNone/>
            </a:pPr>
            <a:endParaRPr lang="en-US" sz="2400" dirty="0"/>
          </a:p>
        </p:txBody>
      </p:sp>
    </p:spTree>
    <p:extLst>
      <p:ext uri="{BB962C8B-B14F-4D97-AF65-F5344CB8AC3E}">
        <p14:creationId xmlns:p14="http://schemas.microsoft.com/office/powerpoint/2010/main" val="2438819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Manual Override Driver – DAUSLOS5, continued</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Content Placeholder 2"/>
          <p:cNvSpPr>
            <a:spLocks noGrp="1"/>
          </p:cNvSpPr>
          <p:nvPr>
            <p:ph idx="1"/>
          </p:nvPr>
        </p:nvSpPr>
        <p:spPr>
          <a:xfrm>
            <a:off x="304800" y="914400"/>
            <a:ext cx="8534400" cy="5333999"/>
          </a:xfrm>
        </p:spPr>
        <p:txBody>
          <a:bodyPr/>
          <a:lstStyle/>
          <a:p>
            <a:pPr lvl="1"/>
            <a:r>
              <a:rPr lang="en-US" sz="2000" dirty="0">
                <a:solidFill>
                  <a:schemeClr val="tx2"/>
                </a:solidFill>
              </a:rPr>
              <a:t>FPPYD1_FPP_G1_J01</a:t>
            </a:r>
          </a:p>
          <a:p>
            <a:pPr lvl="2"/>
            <a:r>
              <a:rPr lang="en-US" sz="1600" dirty="0">
                <a:solidFill>
                  <a:schemeClr val="tx2"/>
                </a:solidFill>
              </a:rPr>
              <a:t>84 SCED Intervals (2/14/2021 19:05 – 2/15/2021 00:40)</a:t>
            </a:r>
            <a:endParaRPr lang="en-US" sz="1200" dirty="0">
              <a:solidFill>
                <a:schemeClr val="tx2"/>
              </a:solidFill>
            </a:endParaRPr>
          </a:p>
          <a:p>
            <a:pPr lvl="1"/>
            <a:r>
              <a:rPr lang="en-US" sz="2000" dirty="0">
                <a:solidFill>
                  <a:schemeClr val="tx2"/>
                </a:solidFill>
              </a:rPr>
              <a:t>FPPYD1_FPP_G1_J02</a:t>
            </a:r>
            <a:endParaRPr lang="en-US" sz="1600" dirty="0">
              <a:solidFill>
                <a:schemeClr val="tx2"/>
              </a:solidFill>
            </a:endParaRPr>
          </a:p>
          <a:p>
            <a:pPr lvl="2"/>
            <a:r>
              <a:rPr lang="en-US" sz="1600" dirty="0">
                <a:solidFill>
                  <a:schemeClr val="tx2"/>
                </a:solidFill>
              </a:rPr>
              <a:t>84 SCED Intervals (2/14/2021 19:05 – 2/15/2021 00:40)</a:t>
            </a:r>
            <a:endParaRPr lang="en-US" sz="1200" dirty="0">
              <a:solidFill>
                <a:schemeClr val="tx2"/>
              </a:solidFill>
            </a:endParaRPr>
          </a:p>
          <a:p>
            <a:pPr lvl="1"/>
            <a:r>
              <a:rPr lang="en-US" sz="2000" dirty="0">
                <a:solidFill>
                  <a:schemeClr val="tx2"/>
                </a:solidFill>
              </a:rPr>
              <a:t>FPPYD1_FPP_G2_J01</a:t>
            </a:r>
            <a:endParaRPr lang="en-US" sz="1600" dirty="0">
              <a:solidFill>
                <a:schemeClr val="tx2"/>
              </a:solidFill>
            </a:endParaRPr>
          </a:p>
          <a:p>
            <a:pPr lvl="2"/>
            <a:r>
              <a:rPr lang="en-US" sz="1600" dirty="0">
                <a:solidFill>
                  <a:schemeClr val="tx2"/>
                </a:solidFill>
              </a:rPr>
              <a:t>84 SCED Intervals (2/14/2021 19:05 – 2/15/2021 00:40)</a:t>
            </a:r>
            <a:endParaRPr lang="en-US" sz="1200" dirty="0">
              <a:solidFill>
                <a:schemeClr val="tx2"/>
              </a:solidFill>
            </a:endParaRPr>
          </a:p>
          <a:p>
            <a:pPr lvl="1"/>
            <a:r>
              <a:rPr lang="en-US" sz="2000" dirty="0">
                <a:solidFill>
                  <a:schemeClr val="tx2"/>
                </a:solidFill>
              </a:rPr>
              <a:t>FPPYD1_FPP_G2_J02</a:t>
            </a:r>
            <a:endParaRPr lang="en-US" sz="1600" dirty="0">
              <a:solidFill>
                <a:schemeClr val="tx2"/>
              </a:solidFill>
            </a:endParaRPr>
          </a:p>
          <a:p>
            <a:pPr lvl="2"/>
            <a:r>
              <a:rPr lang="en-US" sz="1600" dirty="0">
                <a:solidFill>
                  <a:schemeClr val="tx2"/>
                </a:solidFill>
              </a:rPr>
              <a:t>84 SCED Intervals (2/14/2021 19:05 – 2/15/2021 00:40)</a:t>
            </a:r>
            <a:endParaRPr lang="en-US" sz="1200" dirty="0">
              <a:solidFill>
                <a:schemeClr val="tx2"/>
              </a:solidFill>
            </a:endParaRPr>
          </a:p>
          <a:p>
            <a:pPr lvl="1"/>
            <a:r>
              <a:rPr lang="en-US" sz="2000" dirty="0">
                <a:solidFill>
                  <a:schemeClr val="tx2"/>
                </a:solidFill>
              </a:rPr>
              <a:t>LOSTPI_CC1_2</a:t>
            </a:r>
            <a:endParaRPr lang="en-US" sz="1600" dirty="0">
              <a:solidFill>
                <a:schemeClr val="tx2"/>
              </a:solidFill>
            </a:endParaRPr>
          </a:p>
          <a:p>
            <a:pPr lvl="2"/>
            <a:r>
              <a:rPr lang="en-US" sz="1600" dirty="0">
                <a:solidFill>
                  <a:schemeClr val="tx2"/>
                </a:solidFill>
              </a:rPr>
              <a:t>83 SCED Intervals (2/14/2021 19:10 – 2/15/2021 00:35)</a:t>
            </a:r>
            <a:endParaRPr lang="en-US" sz="1200" dirty="0">
              <a:solidFill>
                <a:schemeClr val="tx2"/>
              </a:solidFill>
            </a:endParaRPr>
          </a:p>
          <a:p>
            <a:pPr marL="914400" lvl="2" indent="0">
              <a:buNone/>
            </a:pPr>
            <a:endParaRPr lang="en-US" sz="1600" dirty="0"/>
          </a:p>
          <a:p>
            <a:pPr marL="0" indent="0">
              <a:buNone/>
            </a:pPr>
            <a:endParaRPr lang="en-US" sz="2400" dirty="0"/>
          </a:p>
        </p:txBody>
      </p:sp>
      <p:sp>
        <p:nvSpPr>
          <p:cNvPr id="4" name="Rectangle 3"/>
          <p:cNvSpPr/>
          <p:nvPr/>
        </p:nvSpPr>
        <p:spPr>
          <a:xfrm>
            <a:off x="533400" y="4419600"/>
            <a:ext cx="7696200" cy="1015663"/>
          </a:xfrm>
          <a:prstGeom prst="rect">
            <a:avLst/>
          </a:prstGeom>
        </p:spPr>
        <p:txBody>
          <a:bodyPr wrap="square">
            <a:spAutoFit/>
          </a:bodyPr>
          <a:lstStyle/>
          <a:p>
            <a:pPr marL="342900" indent="-342900">
              <a:spcBef>
                <a:spcPct val="20000"/>
              </a:spcBef>
              <a:buFont typeface="Arial" panose="020B0604020202020204" pitchFamily="34" charset="0"/>
              <a:buChar char="•"/>
            </a:pPr>
            <a:r>
              <a:rPr lang="en-US" sz="2000" dirty="0">
                <a:solidFill>
                  <a:schemeClr val="tx2"/>
                </a:solidFill>
              </a:rPr>
              <a:t>The costs, as calculated as in Section 6.6.3.7, for these two Operating Days across 7 of 9 of the Resources listed totaled $7.96M</a:t>
            </a:r>
          </a:p>
        </p:txBody>
      </p:sp>
    </p:spTree>
    <p:extLst>
      <p:ext uri="{BB962C8B-B14F-4D97-AF65-F5344CB8AC3E}">
        <p14:creationId xmlns:p14="http://schemas.microsoft.com/office/powerpoint/2010/main" val="3702372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Manual Override Driver – SWIRFE28</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3" name="Content Placeholder 2"/>
          <p:cNvSpPr>
            <a:spLocks noGrp="1"/>
          </p:cNvSpPr>
          <p:nvPr>
            <p:ph idx="1"/>
          </p:nvPr>
        </p:nvSpPr>
        <p:spPr>
          <a:xfrm>
            <a:off x="304800" y="914400"/>
            <a:ext cx="8534400" cy="5333999"/>
          </a:xfrm>
        </p:spPr>
        <p:txBody>
          <a:bodyPr/>
          <a:lstStyle/>
          <a:p>
            <a:r>
              <a:rPr lang="en-US" sz="2000" dirty="0">
                <a:solidFill>
                  <a:schemeClr val="tx2"/>
                </a:solidFill>
              </a:rPr>
              <a:t>One Resource had HDL manual overrides between 2/18/2021 08:00 and 08:45. The overrides were caused by the overloading of the constraint SWIRFE28: 342T195_1.</a:t>
            </a:r>
          </a:p>
          <a:p>
            <a:pPr lvl="1"/>
            <a:r>
              <a:rPr lang="en-US" sz="2000" dirty="0">
                <a:solidFill>
                  <a:schemeClr val="tx2"/>
                </a:solidFill>
              </a:rPr>
              <a:t>FERG_CC1_2</a:t>
            </a:r>
          </a:p>
          <a:p>
            <a:pPr lvl="2"/>
            <a:r>
              <a:rPr lang="en-US" sz="1600" dirty="0">
                <a:solidFill>
                  <a:schemeClr val="tx2"/>
                </a:solidFill>
              </a:rPr>
              <a:t>9 SCED Intervals (2/18/2021 08:00-08:45)</a:t>
            </a:r>
          </a:p>
          <a:p>
            <a:pPr lvl="2"/>
            <a:endParaRPr lang="en-US" sz="1600" dirty="0"/>
          </a:p>
          <a:p>
            <a:r>
              <a:rPr lang="en-US" sz="2000" dirty="0">
                <a:solidFill>
                  <a:schemeClr val="tx2"/>
                </a:solidFill>
              </a:rPr>
              <a:t>No costs as calculated in Section 6.6.3.7</a:t>
            </a:r>
            <a:endParaRPr lang="en-US" sz="2000" dirty="0"/>
          </a:p>
        </p:txBody>
      </p:sp>
    </p:spTree>
    <p:extLst>
      <p:ext uri="{BB962C8B-B14F-4D97-AF65-F5344CB8AC3E}">
        <p14:creationId xmlns:p14="http://schemas.microsoft.com/office/powerpoint/2010/main" val="34882759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purl.org/dc/dcmitype/"/>
    <ds:schemaRef ds:uri="http://www.w3.org/XML/1998/namespace"/>
    <ds:schemaRef ds:uri="http://purl.org/dc/elements/1.1/"/>
    <ds:schemaRef ds:uri="c34af464-7aa1-4edd-9be4-83dffc1cb926"/>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6148</TotalTime>
  <Words>374</Words>
  <Application>Microsoft Office PowerPoint</Application>
  <PresentationFormat>On-screen Show (4:3)</PresentationFormat>
  <Paragraphs>48</Paragraphs>
  <Slides>5</Slides>
  <Notes>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Introduction</vt:lpstr>
      <vt:lpstr>Manual Override Driver – DAUSLOS5</vt:lpstr>
      <vt:lpstr>Manual Override Driver – DAUSLOS5, continued</vt:lpstr>
      <vt:lpstr>Manual Override Driver – SWIRFE28</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djm</cp:lastModifiedBy>
  <cp:revision>187</cp:revision>
  <cp:lastPrinted>2021-10-04T12:57:06Z</cp:lastPrinted>
  <dcterms:created xsi:type="dcterms:W3CDTF">2016-01-21T15:20:31Z</dcterms:created>
  <dcterms:modified xsi:type="dcterms:W3CDTF">2021-10-04T13:33:42Z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