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50000"/>
              <a:lumOff val="5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06F479C8-691E-4F6C-B69A-76A040BE36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37663486-5324-4081-A687-F1FF6E2F04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7552943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C079D8-8253-4B01-A2E8-0CDE0484DD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15" y="1298448"/>
            <a:ext cx="6452928" cy="3255264"/>
          </a:xfrm>
        </p:spPr>
        <p:txBody>
          <a:bodyPr>
            <a:normAutofit/>
          </a:bodyPr>
          <a:lstStyle/>
          <a:p>
            <a:pPr defTabSz="457200"/>
            <a:r>
              <a:rPr lang="en-US" sz="5400" b="1" spc="0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Daytona" panose="020B0604030500040204" pitchFamily="34" charset="0"/>
                <a:ea typeface="+mn-ea"/>
                <a:cs typeface="+mn-cs"/>
              </a:rPr>
              <a:t>TEXAS SET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E84E36-75BF-46C7-AF26-A16FAB3A1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4" y="4670246"/>
            <a:ext cx="6037903" cy="914400"/>
          </a:xfrm>
        </p:spPr>
        <p:txBody>
          <a:bodyPr>
            <a:normAutofit/>
          </a:bodyPr>
          <a:lstStyle/>
          <a:p>
            <a:r>
              <a:rPr lang="en-US" dirty="0">
                <a:latin typeface="Daytona" panose="020B0604030500040204" pitchFamily="34" charset="0"/>
              </a:rPr>
              <a:t>October 5, 2021  RMS</a:t>
            </a:r>
          </a:p>
          <a:p>
            <a:pPr algn="just"/>
            <a:r>
              <a:rPr lang="en-US" dirty="0">
                <a:latin typeface="Daytona" panose="020B0604030500040204" pitchFamily="34" charset="0"/>
              </a:rPr>
              <a:t>Kyle Patrick, Chair	  Diana Rehfeldt, VC</a:t>
            </a:r>
          </a:p>
        </p:txBody>
      </p:sp>
      <p:pic>
        <p:nvPicPr>
          <p:cNvPr id="1028" name="Picture 4" descr="Logo, icon&#10;&#10;Description automatically generated">
            <a:extLst>
              <a:ext uri="{FF2B5EF4-FFF2-40B4-BE49-F238E27FC236}">
                <a16:creationId xmlns:a16="http://schemas.microsoft.com/office/drawing/2014/main" id="{5DDB938E-AC8C-4E2F-A3CC-FF596E6FD5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77" r="16894" b="3"/>
          <a:stretch/>
        </p:blipFill>
        <p:spPr bwMode="auto">
          <a:xfrm>
            <a:off x="8037574" y="759599"/>
            <a:ext cx="3458249" cy="533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Rectangle 80">
            <a:extLst>
              <a:ext uri="{FF2B5EF4-FFF2-40B4-BE49-F238E27FC236}">
                <a16:creationId xmlns:a16="http://schemas.microsoft.com/office/drawing/2014/main" id="{661F75DF-F91D-46F9-83E6-D08FCCF80D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45950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EF949080-C564-455E-AD9E-7EF6F0BC10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51" r="9092" b="31596"/>
          <a:stretch/>
        </p:blipFill>
        <p:spPr bwMode="auto">
          <a:xfrm>
            <a:off x="10960" y="-53398"/>
            <a:ext cx="1218895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4A48EDED-9C16-4911-A57E-95675E5FF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120640"/>
          </a:xfrm>
        </p:spPr>
        <p:txBody>
          <a:bodyPr anchor="t">
            <a:normAutofit fontScale="92500"/>
          </a:bodyPr>
          <a:lstStyle/>
          <a:p>
            <a:r>
              <a:rPr lang="en-US" sz="2800" dirty="0">
                <a:latin typeface="Daytona" panose="020B0604030500040204" pitchFamily="34" charset="0"/>
              </a:rPr>
              <a:t>For RMS Consideration</a:t>
            </a:r>
          </a:p>
          <a:p>
            <a:pPr lvl="1"/>
            <a:r>
              <a:rPr lang="en-US" sz="2800" dirty="0">
                <a:latin typeface="Daytona" panose="020B0604030500040204" pitchFamily="34" charset="0"/>
              </a:rPr>
              <a:t>Change Control</a:t>
            </a:r>
          </a:p>
          <a:p>
            <a:pPr lvl="2"/>
            <a:r>
              <a:rPr lang="en-US" sz="2600" dirty="0">
                <a:latin typeface="Daytona" panose="020B0604030500040204" pitchFamily="34" charset="0"/>
              </a:rPr>
              <a:t>Change Control 2021-835: Update code 26 of the BIG07 in the 810_02 to support miscellaneous credits. 	</a:t>
            </a:r>
          </a:p>
          <a:p>
            <a:pPr lvl="2"/>
            <a:r>
              <a:rPr lang="en-US" sz="2600" dirty="0">
                <a:latin typeface="Daytona" panose="020B0604030500040204" pitchFamily="34" charset="0"/>
              </a:rPr>
              <a:t>Change Control 2021-836: This change control will implement logic to reject Texas SET transactions that contain only a comma in the name field.</a:t>
            </a:r>
          </a:p>
          <a:p>
            <a:pPr lvl="1"/>
            <a:r>
              <a:rPr lang="en-US" sz="3000">
                <a:latin typeface="Daytona" panose="020B0604030500040204" pitchFamily="34" charset="0"/>
              </a:rPr>
              <a:t>NPRR 1095 Texas SET V5.0 Changes</a:t>
            </a:r>
            <a:endParaRPr lang="en-US" sz="3000" dirty="0">
              <a:latin typeface="Daytona" panose="020B0604030500040204" pitchFamily="34" charset="0"/>
            </a:endParaRPr>
          </a:p>
          <a:p>
            <a:pPr lvl="1"/>
            <a:r>
              <a:rPr lang="en-US" sz="2800" dirty="0">
                <a:latin typeface="Daytona" panose="020B0604030500040204" pitchFamily="34" charset="0"/>
              </a:rPr>
              <a:t>RMGRR 169 Texas SET V5.0 Changes</a:t>
            </a:r>
          </a:p>
          <a:p>
            <a:r>
              <a:rPr lang="en-US" sz="2800" dirty="0">
                <a:latin typeface="Daytona" panose="020B0604030500040204" pitchFamily="34" charset="0"/>
              </a:rPr>
              <a:t>TEXAS SET 5.0 Enhancement Matrix “Complete”</a:t>
            </a:r>
          </a:p>
          <a:p>
            <a:pPr lvl="1"/>
            <a:endParaRPr lang="en-US" sz="2800" dirty="0">
              <a:latin typeface="Daytona" panose="020B0604030500040204" pitchFamily="34" charset="0"/>
            </a:endParaRPr>
          </a:p>
          <a:p>
            <a:pPr lvl="3"/>
            <a:endParaRPr lang="en-US" sz="1800" dirty="0">
              <a:latin typeface="Daytona" panose="020B060403050004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ACC94A4-80BA-4998-9411-1FE252589CA3}"/>
              </a:ext>
            </a:extLst>
          </p:cNvPr>
          <p:cNvSpPr/>
          <p:nvPr/>
        </p:nvSpPr>
        <p:spPr>
          <a:xfrm>
            <a:off x="10959" y="768096"/>
            <a:ext cx="344359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/>
                <a:latin typeface="Daytona" panose="020B0604030500040204" pitchFamily="34" charset="0"/>
              </a:rPr>
              <a:t>UPDATE</a:t>
            </a:r>
          </a:p>
        </p:txBody>
      </p:sp>
    </p:spTree>
    <p:extLst>
      <p:ext uri="{BB962C8B-B14F-4D97-AF65-F5344CB8AC3E}">
        <p14:creationId xmlns:p14="http://schemas.microsoft.com/office/powerpoint/2010/main" val="2494116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EF949080-C564-455E-AD9E-7EF6F0BC10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51" r="9092" b="31596"/>
          <a:stretch/>
        </p:blipFill>
        <p:spPr bwMode="auto">
          <a:xfrm>
            <a:off x="10960" y="-53398"/>
            <a:ext cx="1218895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4A48EDED-9C16-4911-A57E-95675E5FF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120640"/>
          </a:xfrm>
        </p:spPr>
        <p:txBody>
          <a:bodyPr anchor="t">
            <a:norm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ytona" panose="020B0604030500040204" pitchFamily="34" charset="0"/>
              </a:rPr>
              <a:t>Timeline</a:t>
            </a:r>
          </a:p>
          <a:p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ytona" panose="020B0604030500040204" pitchFamily="34" charset="0"/>
            </a:endParaRPr>
          </a:p>
          <a:p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ytona" panose="020B0604030500040204" pitchFamily="34" charset="0"/>
            </a:endParaRPr>
          </a:p>
          <a:p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ytona" panose="020B0604030500040204" pitchFamily="34" charset="0"/>
            </a:endParaRPr>
          </a:p>
          <a:p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ytona" panose="020B0604030500040204" pitchFamily="34" charset="0"/>
            </a:endParaRPr>
          </a:p>
          <a:p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ytona" panose="020B0604030500040204" pitchFamily="34" charset="0"/>
            </a:endParaRP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ytona" panose="020B0604030500040204" pitchFamily="34" charset="0"/>
              </a:rPr>
              <a:t>Next Meeting: </a:t>
            </a:r>
            <a:r>
              <a:rPr lang="en-US" sz="2800">
                <a:latin typeface="Daytona" panose="020B0604030500040204" pitchFamily="34" charset="0"/>
              </a:rPr>
              <a:t>October 21, </a:t>
            </a:r>
            <a:r>
              <a:rPr lang="en-US" sz="2800" dirty="0">
                <a:latin typeface="Daytona" panose="020B0604030500040204" pitchFamily="34" charset="0"/>
              </a:rPr>
              <a:t>2021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ACC94A4-80BA-4998-9411-1FE252589CA3}"/>
              </a:ext>
            </a:extLst>
          </p:cNvPr>
          <p:cNvSpPr/>
          <p:nvPr/>
        </p:nvSpPr>
        <p:spPr>
          <a:xfrm>
            <a:off x="10959" y="768096"/>
            <a:ext cx="344359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/>
                <a:latin typeface="Daytona" panose="020B0604030500040204" pitchFamily="34" charset="0"/>
              </a:rPr>
              <a:t>UPDATE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5D5A605-9649-4AE4-88ED-ABBAB49057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648167"/>
              </p:ext>
            </p:extLst>
          </p:nvPr>
        </p:nvGraphicFramePr>
        <p:xfrm>
          <a:off x="4061684" y="1327386"/>
          <a:ext cx="7640958" cy="23899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4849">
                  <a:extLst>
                    <a:ext uri="{9D8B030D-6E8A-4147-A177-3AD203B41FA5}">
                      <a16:colId xmlns:a16="http://schemas.microsoft.com/office/drawing/2014/main" val="2983432315"/>
                    </a:ext>
                  </a:extLst>
                </a:gridCol>
                <a:gridCol w="825148">
                  <a:extLst>
                    <a:ext uri="{9D8B030D-6E8A-4147-A177-3AD203B41FA5}">
                      <a16:colId xmlns:a16="http://schemas.microsoft.com/office/drawing/2014/main" val="4258225993"/>
                    </a:ext>
                  </a:extLst>
                </a:gridCol>
                <a:gridCol w="858535">
                  <a:extLst>
                    <a:ext uri="{9D8B030D-6E8A-4147-A177-3AD203B41FA5}">
                      <a16:colId xmlns:a16="http://schemas.microsoft.com/office/drawing/2014/main" val="1247986149"/>
                    </a:ext>
                  </a:extLst>
                </a:gridCol>
                <a:gridCol w="944388">
                  <a:extLst>
                    <a:ext uri="{9D8B030D-6E8A-4147-A177-3AD203B41FA5}">
                      <a16:colId xmlns:a16="http://schemas.microsoft.com/office/drawing/2014/main" val="311449994"/>
                    </a:ext>
                  </a:extLst>
                </a:gridCol>
                <a:gridCol w="901461">
                  <a:extLst>
                    <a:ext uri="{9D8B030D-6E8A-4147-A177-3AD203B41FA5}">
                      <a16:colId xmlns:a16="http://schemas.microsoft.com/office/drawing/2014/main" val="1183776772"/>
                    </a:ext>
                  </a:extLst>
                </a:gridCol>
                <a:gridCol w="643900">
                  <a:extLst>
                    <a:ext uri="{9D8B030D-6E8A-4147-A177-3AD203B41FA5}">
                      <a16:colId xmlns:a16="http://schemas.microsoft.com/office/drawing/2014/main" val="3644490819"/>
                    </a:ext>
                  </a:extLst>
                </a:gridCol>
                <a:gridCol w="686828">
                  <a:extLst>
                    <a:ext uri="{9D8B030D-6E8A-4147-A177-3AD203B41FA5}">
                      <a16:colId xmlns:a16="http://schemas.microsoft.com/office/drawing/2014/main" val="2364544707"/>
                    </a:ext>
                  </a:extLst>
                </a:gridCol>
                <a:gridCol w="944388">
                  <a:extLst>
                    <a:ext uri="{9D8B030D-6E8A-4147-A177-3AD203B41FA5}">
                      <a16:colId xmlns:a16="http://schemas.microsoft.com/office/drawing/2014/main" val="2496553418"/>
                    </a:ext>
                  </a:extLst>
                </a:gridCol>
                <a:gridCol w="901461">
                  <a:extLst>
                    <a:ext uri="{9D8B030D-6E8A-4147-A177-3AD203B41FA5}">
                      <a16:colId xmlns:a16="http://schemas.microsoft.com/office/drawing/2014/main" val="4158020337"/>
                    </a:ext>
                  </a:extLst>
                </a:gridCol>
              </a:tblGrid>
              <a:tr h="254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September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Posting Deadline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October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November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December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extLst>
                  <a:ext uri="{0D108BD9-81ED-4DB2-BD59-A6C34878D82A}">
                    <a16:rowId xmlns:a16="http://schemas.microsoft.com/office/drawing/2014/main" val="3138002302"/>
                  </a:ext>
                </a:extLst>
              </a:tr>
              <a:tr h="2674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RMS (9/14)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bg2"/>
                          </a:solidFill>
                          <a:effectLst/>
                        </a:rPr>
                        <a:t>RMS (10/5)</a:t>
                      </a:r>
                      <a:endParaRPr lang="en-US" sz="9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PRS (10/14)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RMS (11/2)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bg2"/>
                          </a:solidFill>
                          <a:effectLst/>
                        </a:rPr>
                        <a:t>PRS (11/10)</a:t>
                      </a:r>
                      <a:endParaRPr lang="en-US" sz="9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bg2"/>
                          </a:solidFill>
                          <a:effectLst/>
                        </a:rPr>
                        <a:t>TAC (11/17)</a:t>
                      </a:r>
                      <a:endParaRPr lang="en-US" sz="9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bg2"/>
                          </a:solidFill>
                          <a:effectLst/>
                        </a:rPr>
                        <a:t>Board (12/14)</a:t>
                      </a:r>
                      <a:endParaRPr lang="en-US" sz="9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extLst>
                  <a:ext uri="{0D108BD9-81ED-4DB2-BD59-A6C34878D82A}">
                    <a16:rowId xmlns:a16="http://schemas.microsoft.com/office/drawing/2014/main" val="1851559485"/>
                  </a:ext>
                </a:extLst>
              </a:tr>
              <a:tr h="7168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RMGRR  -</a:t>
                      </a:r>
                      <a:r>
                        <a:rPr lang="en-US" sz="1050">
                          <a:effectLst/>
                        </a:rPr>
                        <a:t>Texas SET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9/20 (Monday)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Vote to Approve   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Language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Vote to 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Approve IA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Vote to Endorse / 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Approve Revision  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Request*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bg2"/>
                          </a:solidFill>
                          <a:effectLst/>
                        </a:rPr>
                        <a:t>Vote to Approve </a:t>
                      </a:r>
                      <a:br>
                        <a:rPr lang="en-US" sz="900" dirty="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 dirty="0">
                          <a:solidFill>
                            <a:schemeClr val="bg2"/>
                          </a:solidFill>
                          <a:effectLst/>
                        </a:rPr>
                        <a:t> Revision Request*</a:t>
                      </a:r>
                      <a:endParaRPr lang="en-US" sz="9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extLst>
                  <a:ext uri="{0D108BD9-81ED-4DB2-BD59-A6C34878D82A}">
                    <a16:rowId xmlns:a16="http://schemas.microsoft.com/office/drawing/2014/main" val="2737296085"/>
                  </a:ext>
                </a:extLst>
              </a:tr>
              <a:tr h="47434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NPRR  -</a:t>
                      </a:r>
                      <a:r>
                        <a:rPr lang="en-US" sz="1050">
                          <a:effectLst/>
                        </a:rPr>
                        <a:t>Texas SET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Vote to Approve Filing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9/29 (Wednesday)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Vote to Approve 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Language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Vote to 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Approve IA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Vote to Endorse 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Revision Request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Vote to Approve 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Revision Request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extLst>
                  <a:ext uri="{0D108BD9-81ED-4DB2-BD59-A6C34878D82A}">
                    <a16:rowId xmlns:a16="http://schemas.microsoft.com/office/drawing/2014/main" val="2957963572"/>
                  </a:ext>
                </a:extLst>
              </a:tr>
              <a:tr h="47434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SCR  -</a:t>
                      </a:r>
                      <a:r>
                        <a:rPr lang="en-US" sz="1050" dirty="0">
                          <a:effectLst/>
                        </a:rPr>
                        <a:t>TDTMS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Vote to Approve Filing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9/29 (Wednesday)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Vote to Approve  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Language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Vote to 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Approve IA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Vote to Endorse 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Revision Request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bg2"/>
                          </a:solidFill>
                          <a:effectLst/>
                        </a:rPr>
                        <a:t> Vote to Approve  </a:t>
                      </a:r>
                      <a:br>
                        <a:rPr lang="en-US" sz="900" dirty="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 dirty="0">
                          <a:solidFill>
                            <a:schemeClr val="bg2"/>
                          </a:solidFill>
                          <a:effectLst/>
                        </a:rPr>
                        <a:t> Revision Request</a:t>
                      </a:r>
                      <a:endParaRPr lang="en-US" sz="9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extLst>
                  <a:ext uri="{0D108BD9-81ED-4DB2-BD59-A6C34878D82A}">
                    <a16:rowId xmlns:a16="http://schemas.microsoft.com/office/drawing/2014/main" val="1451302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3981769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Custom 3">
      <a:dk1>
        <a:srgbClr val="FFFFFF"/>
      </a:dk1>
      <a:lt1>
        <a:srgbClr val="C00000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9935E573-C197-41A8-BCA1-5D5F62C560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15636</TotalTime>
  <Words>258</Words>
  <Application>Microsoft Office PowerPoint</Application>
  <PresentationFormat>Widescreen</PresentationFormat>
  <Paragraphs>61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Corbel</vt:lpstr>
      <vt:lpstr>Daytona</vt:lpstr>
      <vt:lpstr>Wingdings 2</vt:lpstr>
      <vt:lpstr>Frame</vt:lpstr>
      <vt:lpstr>TEXAS SET UPDATE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TEXAS SET UPDATE</dc:title>
  <dc:creator>Patrick, Kyle</dc:creator>
  <cp:lastModifiedBy>Clifton, Suzy</cp:lastModifiedBy>
  <cp:revision>59</cp:revision>
  <dcterms:created xsi:type="dcterms:W3CDTF">2021-02-01T17:41:14Z</dcterms:created>
  <dcterms:modified xsi:type="dcterms:W3CDTF">2021-10-04T14:17:07Z</dcterms:modified>
</cp:coreProperties>
</file>