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3"/>
  </p:notesMasterIdLst>
  <p:sldIdLst>
    <p:sldId id="256" r:id="rId2"/>
    <p:sldId id="277" r:id="rId3"/>
    <p:sldId id="287" r:id="rId4"/>
    <p:sldId id="276" r:id="rId5"/>
    <p:sldId id="285" r:id="rId6"/>
    <p:sldId id="274" r:id="rId7"/>
    <p:sldId id="288" r:id="rId8"/>
    <p:sldId id="289" r:id="rId9"/>
    <p:sldId id="283" r:id="rId10"/>
    <p:sldId id="284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4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Murali Sithuraj</a:t>
            </a:r>
          </a:p>
          <a:p>
            <a:r>
              <a:rPr lang="en-US" dirty="0"/>
              <a:t>October 6, 2021</a:t>
            </a:r>
          </a:p>
          <a:p>
            <a:r>
              <a:rPr lang="en-US" dirty="0"/>
              <a:t>From September 22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NPRR1084 Improvements to Reporting of Resource Outages and </a:t>
            </a:r>
            <a:r>
              <a:rPr lang="en-US" dirty="0" err="1"/>
              <a:t>Derates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was not ready to discuss the recently filed comments</a:t>
            </a:r>
          </a:p>
          <a:p>
            <a:r>
              <a:rPr lang="en-US" dirty="0"/>
              <a:t>They are preparing comments</a:t>
            </a:r>
          </a:p>
          <a:p>
            <a:r>
              <a:rPr lang="en-US" dirty="0"/>
              <a:t>Will take up again at next meeting</a:t>
            </a:r>
          </a:p>
        </p:txBody>
      </p:sp>
    </p:spTree>
    <p:extLst>
      <p:ext uri="{BB962C8B-B14F-4D97-AF65-F5344CB8AC3E}">
        <p14:creationId xmlns:p14="http://schemas.microsoft.com/office/powerpoint/2010/main" val="2127172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October 25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9B7A-B11F-4C6D-9D35-434849937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2022 ERCOT Ancillary Service 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F9F6D-270C-4787-832E-3097504F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60685"/>
            <a:ext cx="7772400" cy="421151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ERCOT presented the proposed methodology for setting the 2022 AS quantities </a:t>
            </a:r>
          </a:p>
          <a:p>
            <a:r>
              <a:rPr lang="en-US" dirty="0"/>
              <a:t>Regulation</a:t>
            </a:r>
          </a:p>
          <a:p>
            <a:pPr lvl="1"/>
            <a:r>
              <a:rPr lang="en-US" dirty="0"/>
              <a:t>ERCOT is not proposing any change to the methodology used to compute the minimum Regulation Service requirements for 2022.</a:t>
            </a:r>
          </a:p>
          <a:p>
            <a:pPr lvl="1"/>
            <a:r>
              <a:rPr lang="en-US" dirty="0"/>
              <a:t>Solar Adjustment Tables track incremental MWs of Regulation needed to account for additional variability per 1000 MW increase in installed solar capacity.</a:t>
            </a:r>
          </a:p>
          <a:p>
            <a:pPr lvl="1"/>
            <a:r>
              <a:rPr lang="en-US" dirty="0"/>
              <a:t>Regulation up exhaustion during some intervals in HE18 to HE21 in June/July were mainly due to larger solar ramps that were not fully accounted in GTBD</a:t>
            </a:r>
          </a:p>
          <a:p>
            <a:r>
              <a:rPr lang="en-US" dirty="0"/>
              <a:t>RRS</a:t>
            </a:r>
          </a:p>
          <a:p>
            <a:pPr lvl="1"/>
            <a:r>
              <a:rPr lang="en-US" dirty="0"/>
              <a:t>A floor of 2800 MW will be applied to RRS quantities during the peak. </a:t>
            </a:r>
          </a:p>
          <a:p>
            <a:pPr lvl="1"/>
            <a:r>
              <a:rPr lang="en-US" dirty="0"/>
              <a:t>The additional RRS has directly impact ERCOT’s PRC during the peak hours. </a:t>
            </a:r>
          </a:p>
          <a:p>
            <a:pPr lvl="1"/>
            <a:r>
              <a:rPr lang="en-US" dirty="0"/>
              <a:t>This change has effectively helped increase ERCOT’s operating margin during hours with higher net load.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4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9B7A-B11F-4C6D-9D35-434849937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2022 ERCOT Ancillary Service 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F9F6D-270C-4787-832E-3097504F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60685"/>
            <a:ext cx="7772400" cy="421151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Non-Spin</a:t>
            </a:r>
          </a:p>
          <a:p>
            <a:pPr lvl="1"/>
            <a:r>
              <a:rPr lang="en-US" dirty="0"/>
              <a:t>ERCOT is proposing the following changes to the methodology used to compute minimum Non-Spin requirements in 2022</a:t>
            </a:r>
          </a:p>
          <a:p>
            <a:pPr lvl="2"/>
            <a:r>
              <a:rPr lang="en-US" dirty="0"/>
              <a:t>Update the hourly net load forecast uncertainty calculation to use</a:t>
            </a:r>
          </a:p>
          <a:p>
            <a:pPr lvl="3"/>
            <a:r>
              <a:rPr lang="en-US" dirty="0"/>
              <a:t>the 6 Hours-Ahead net load forecast, and </a:t>
            </a:r>
          </a:p>
          <a:p>
            <a:pPr lvl="3"/>
            <a:r>
              <a:rPr lang="en-US" dirty="0"/>
              <a:t>the highest 5-min net load within the hour</a:t>
            </a:r>
          </a:p>
          <a:p>
            <a:pPr lvl="2"/>
            <a:r>
              <a:rPr lang="en-US" dirty="0"/>
              <a:t>Change percentile coverage to vary between 85th and 95th . The applicable coverage for any hour will continue to be based on risk of net load up ramp in the hour</a:t>
            </a:r>
          </a:p>
          <a:p>
            <a:pPr lvl="2"/>
            <a:r>
              <a:rPr lang="en-US" dirty="0"/>
              <a:t>Build a table that tracks historical intra-day variations in thermal resource availabilities due to Forced Outages and use it to incrementally increase Non-Spin quantities.</a:t>
            </a:r>
          </a:p>
          <a:p>
            <a:pPr lvl="1"/>
            <a:r>
              <a:rPr lang="en-US" dirty="0"/>
              <a:t>ERCOT will continue the practice of monitoring the weather near Real Time and may procure up to an additional 1,000 MW of Non-Spin for Operating Hours that are identified as having an increased potential of high forecast variability that may cause a higher net load during these hours. </a:t>
            </a:r>
          </a:p>
          <a:p>
            <a:pPr lvl="1"/>
            <a:r>
              <a:rPr lang="en-US" dirty="0"/>
              <a:t>The Resulting quantities are not quite as high as the 6,500 MW method, although some hours are at or exceed that level</a:t>
            </a:r>
          </a:p>
          <a:p>
            <a:r>
              <a:rPr lang="en-US" dirty="0"/>
              <a:t>ERCOT will present more information at the October 25</a:t>
            </a:r>
            <a:r>
              <a:rPr lang="en-US" baseline="30000" dirty="0"/>
              <a:t>th</a:t>
            </a:r>
            <a:r>
              <a:rPr lang="en-US" dirty="0"/>
              <a:t> WMWG meeting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0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>
            <a:noAutofit/>
          </a:bodyPr>
          <a:lstStyle/>
          <a:p>
            <a:r>
              <a:rPr lang="en-US" dirty="0"/>
              <a:t>Impacts of AS Methodology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4050792"/>
          </a:xfrm>
        </p:spPr>
        <p:txBody>
          <a:bodyPr>
            <a:normAutofit/>
          </a:bodyPr>
          <a:lstStyle/>
          <a:p>
            <a:r>
              <a:rPr lang="en-US" dirty="0"/>
              <a:t>Possible limitations on RRS carried on Energy Storage Resources – WMWG Action Item</a:t>
            </a:r>
          </a:p>
          <a:p>
            <a:pPr lvl="1"/>
            <a:r>
              <a:rPr lang="en-US" dirty="0"/>
              <a:t>ERCOT has selected a vendor for a study on RRS</a:t>
            </a:r>
          </a:p>
          <a:p>
            <a:pPr lvl="1"/>
            <a:r>
              <a:rPr lang="en-US" dirty="0"/>
              <a:t>Included in the scope is possible limits on RRS PFR by technology</a:t>
            </a:r>
          </a:p>
          <a:p>
            <a:r>
              <a:rPr lang="en-US" dirty="0"/>
              <a:t>Impacts on prices and unit commitment</a:t>
            </a:r>
          </a:p>
          <a:p>
            <a:pPr lvl="1"/>
            <a:r>
              <a:rPr lang="en-US" dirty="0"/>
              <a:t>Should NSRS quantities be reflected in ORDC calculation?</a:t>
            </a:r>
          </a:p>
          <a:p>
            <a:pPr lvl="1"/>
            <a:r>
              <a:rPr lang="en-US" dirty="0"/>
              <a:t>Does the methodology reduce the incentive for self commitment and thus increased RUC will continue?</a:t>
            </a:r>
          </a:p>
          <a:p>
            <a:pPr lvl="1"/>
            <a:r>
              <a:rPr lang="en-US" dirty="0"/>
              <a:t>Update the LOLP calculation or other market mechanisms (out of scope)</a:t>
            </a:r>
          </a:p>
          <a:p>
            <a:pPr lvl="1"/>
            <a:r>
              <a:rPr lang="en-US" dirty="0"/>
              <a:t>Can the impact on DAM and RTM prices be analyzed?</a:t>
            </a:r>
          </a:p>
        </p:txBody>
      </p:sp>
    </p:spTree>
    <p:extLst>
      <p:ext uri="{BB962C8B-B14F-4D97-AF65-F5344CB8AC3E}">
        <p14:creationId xmlns:p14="http://schemas.microsoft.com/office/powerpoint/2010/main" val="2259918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>
            <a:noAutofit/>
          </a:bodyPr>
          <a:lstStyle/>
          <a:p>
            <a:r>
              <a:rPr lang="en-US" dirty="0"/>
              <a:t>Load Forecast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4050792"/>
          </a:xfrm>
        </p:spPr>
        <p:txBody>
          <a:bodyPr>
            <a:normAutofit/>
          </a:bodyPr>
          <a:lstStyle/>
          <a:p>
            <a:r>
              <a:rPr lang="en-US" dirty="0"/>
              <a:t>ERCOT presented an update on the load forecasting process</a:t>
            </a:r>
          </a:p>
          <a:p>
            <a:pPr lvl="1"/>
            <a:r>
              <a:rPr lang="en-US" dirty="0"/>
              <a:t>Weather data inputs to the load forecasting models has been changed to use the most extreme weather forecasts</a:t>
            </a:r>
          </a:p>
          <a:p>
            <a:pPr lvl="1"/>
            <a:r>
              <a:rPr lang="en-US" dirty="0"/>
              <a:t>This produces more conservative load forecasts per directive</a:t>
            </a:r>
          </a:p>
          <a:p>
            <a:pPr lvl="1"/>
            <a:r>
              <a:rPr lang="en-US" dirty="0"/>
              <a:t>MAPE is not overly affected</a:t>
            </a:r>
          </a:p>
          <a:p>
            <a:pPr lvl="1"/>
            <a:r>
              <a:rPr lang="en-US" dirty="0"/>
              <a:t>Peak load has been under forecast for most days in August and September</a:t>
            </a:r>
          </a:p>
          <a:p>
            <a:r>
              <a:rPr lang="en-US" dirty="0"/>
              <a:t>Load forecasting department is responsible for creating the Forecast Variability Report and for reviewing the various wind and solar forecasts to quantify the risk associated with each</a:t>
            </a:r>
          </a:p>
          <a:p>
            <a:r>
              <a:rPr lang="en-US" dirty="0"/>
              <a:t>ERCOT would like to know what reporting and statistics would be beneficial for the market participants</a:t>
            </a:r>
          </a:p>
        </p:txBody>
      </p:sp>
    </p:spTree>
    <p:extLst>
      <p:ext uri="{BB962C8B-B14F-4D97-AF65-F5344CB8AC3E}">
        <p14:creationId xmlns:p14="http://schemas.microsoft.com/office/powerpoint/2010/main" val="2931809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of Forecast Variability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093976"/>
            <a:ext cx="7704667" cy="427705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Beginning Sep 1, 2021, ERCOT has updated the Forecast Variability report  for the Current Day + 3 to include separate variability assessments for peak and off-peak hours. </a:t>
            </a:r>
          </a:p>
          <a:p>
            <a:r>
              <a:rPr lang="en-US" dirty="0"/>
              <a:t>ERCOT is considering if the step to determine whether additional Non-Spin quantities are needed can be delayed by one day. </a:t>
            </a:r>
          </a:p>
          <a:p>
            <a:pPr lvl="1"/>
            <a:r>
              <a:rPr lang="en-US" dirty="0"/>
              <a:t>This will allow ERCOT to use the updated forecast from 2 days prior to the operating day. Uncertainties in the forecasts generally reduce closer to the operating day.</a:t>
            </a:r>
          </a:p>
          <a:p>
            <a:pPr lvl="1"/>
            <a:r>
              <a:rPr lang="en-US" dirty="0"/>
              <a:t>However, this will also reduce the time between when the updated Non-Spin quantities are posted and when the DAM execution is kicked off.</a:t>
            </a:r>
          </a:p>
          <a:p>
            <a:r>
              <a:rPr lang="en-US" dirty="0"/>
              <a:t>Comments from stakeholders</a:t>
            </a:r>
          </a:p>
          <a:p>
            <a:pPr lvl="1"/>
            <a:r>
              <a:rPr lang="en-US" dirty="0"/>
              <a:t>This is a third layer of conservatism</a:t>
            </a:r>
          </a:p>
          <a:p>
            <a:pPr lvl="1"/>
            <a:r>
              <a:rPr lang="en-US" dirty="0"/>
              <a:t>This process does not consider the base amount of non-spin</a:t>
            </a:r>
          </a:p>
          <a:p>
            <a:pPr lvl="1"/>
            <a:r>
              <a:rPr lang="en-US" dirty="0"/>
              <a:t>The additional 1,000 MW of NSRS seems arbitrary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071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AD462-41ED-4D8B-9157-BCF626D7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0AAC7-9D9D-4A74-A550-B7CB2F981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Review of the RUC instructions</a:t>
            </a:r>
          </a:p>
          <a:p>
            <a:pPr lvl="1"/>
            <a:r>
              <a:rPr lang="en-US" dirty="0"/>
              <a:t>Review of the September RUC instructions posted</a:t>
            </a:r>
          </a:p>
          <a:p>
            <a:pPr lvl="1"/>
            <a:r>
              <a:rPr lang="en-US" dirty="0"/>
              <a:t>Cause continues to be committed capacity is short of the 6,500 MW reserves target</a:t>
            </a:r>
          </a:p>
          <a:p>
            <a:r>
              <a:rPr lang="en-US" dirty="0"/>
              <a:t>Solar Forecast Performance in Summer 2021</a:t>
            </a:r>
          </a:p>
          <a:p>
            <a:pPr lvl="1"/>
            <a:r>
              <a:rPr lang="en-US" dirty="0"/>
              <a:t>ERCOT analyzed the causes of the solar over forecasting issue</a:t>
            </a:r>
          </a:p>
          <a:p>
            <a:pPr lvl="1"/>
            <a:r>
              <a:rPr lang="en-US" dirty="0"/>
              <a:t>The over-forecast bias in the hourly solar forecast during Summer  2021 was mostly driven by inaccurate future availability and/or capability information for certain resources in the solar forecast models. </a:t>
            </a:r>
          </a:p>
          <a:p>
            <a:pPr lvl="2"/>
            <a:r>
              <a:rPr lang="en-US" dirty="0"/>
              <a:t>New units that are still in the commissioning process are not updating the outage schedule to account for the capability</a:t>
            </a:r>
          </a:p>
          <a:p>
            <a:pPr lvl="2"/>
            <a:r>
              <a:rPr lang="en-US" dirty="0"/>
              <a:t>Certain resources are demonstrating a systematic reduction in their overall capability. </a:t>
            </a:r>
          </a:p>
          <a:p>
            <a:pPr lvl="1"/>
            <a:r>
              <a:rPr lang="en-US" dirty="0"/>
              <a:t>ERCOT is working with the resources and QSE’s</a:t>
            </a:r>
          </a:p>
          <a:p>
            <a:pPr lvl="1"/>
            <a:r>
              <a:rPr lang="en-US" dirty="0"/>
              <a:t>ERCOT is working with vendor on model updates</a:t>
            </a:r>
          </a:p>
        </p:txBody>
      </p:sp>
    </p:spTree>
    <p:extLst>
      <p:ext uri="{BB962C8B-B14F-4D97-AF65-F5344CB8AC3E}">
        <p14:creationId xmlns:p14="http://schemas.microsoft.com/office/powerpoint/2010/main" val="1062415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6D4EE-A683-48EA-B1FE-13DFBBC92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 1091 Changes to Address Market Impacts of Additional Non-Spin Procurement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F6107-3ED0-4C3A-8764-A1EBEE40F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97727"/>
            <a:ext cx="7772400" cy="3574472"/>
          </a:xfrm>
        </p:spPr>
        <p:txBody>
          <a:bodyPr/>
          <a:lstStyle/>
          <a:p>
            <a:r>
              <a:rPr lang="en-US" dirty="0"/>
              <a:t>Not discussed at the WMWG meeting</a:t>
            </a:r>
          </a:p>
          <a:p>
            <a:r>
              <a:rPr lang="en-US" dirty="0"/>
              <a:t>Would like direction from WMS</a:t>
            </a:r>
          </a:p>
        </p:txBody>
      </p:sp>
    </p:spTree>
    <p:extLst>
      <p:ext uri="{BB962C8B-B14F-4D97-AF65-F5344CB8AC3E}">
        <p14:creationId xmlns:p14="http://schemas.microsoft.com/office/powerpoint/2010/main" val="2485147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NPRR 1092 Remove RUC Offer Floor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Not discussed at the WMWG meeting</a:t>
            </a:r>
          </a:p>
          <a:p>
            <a:r>
              <a:rPr lang="en-US" dirty="0"/>
              <a:t>Would like direction from WMS</a:t>
            </a:r>
          </a:p>
          <a:p>
            <a:r>
              <a:rPr lang="en-US" dirty="0"/>
              <a:t>Do we take out the RUC Opt-Out provision?</a:t>
            </a:r>
          </a:p>
          <a:p>
            <a:pPr lvl="1"/>
            <a:r>
              <a:rPr lang="en-US" dirty="0"/>
              <a:t>Can this be behavioral and therefore not require a system change?</a:t>
            </a:r>
          </a:p>
          <a:p>
            <a:r>
              <a:rPr lang="en-US" dirty="0"/>
              <a:t>Will these changes have impact on self commitment?</a:t>
            </a:r>
          </a:p>
          <a:p>
            <a:pPr lvl="1"/>
            <a:r>
              <a:rPr lang="en-US" dirty="0"/>
              <a:t>Is there analysis that can be performed to show what the impact will be?</a:t>
            </a:r>
          </a:p>
          <a:p>
            <a:pPr lvl="1"/>
            <a:r>
              <a:rPr lang="en-US" dirty="0"/>
              <a:t>Should other provisions be included?</a:t>
            </a:r>
          </a:p>
          <a:p>
            <a:r>
              <a:rPr lang="en-US" dirty="0"/>
              <a:t>What impact does the PUC projects on market design have on making changes like this?</a:t>
            </a:r>
          </a:p>
          <a:p>
            <a:pPr lvl="1"/>
            <a:r>
              <a:rPr lang="en-US" dirty="0"/>
              <a:t>Are ORDC changes part of what the PUCT is looking at under project 52373 and thus out of scope?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226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7159</TotalTime>
  <Words>960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Wood Type</vt:lpstr>
      <vt:lpstr>Wholesale Market Working Group Report to WMS</vt:lpstr>
      <vt:lpstr>2022 ERCOT Ancillary Service Methodology </vt:lpstr>
      <vt:lpstr>2022 ERCOT Ancillary Service Methodology </vt:lpstr>
      <vt:lpstr>Impacts of AS Methodology Discussion</vt:lpstr>
      <vt:lpstr>Load Forecast Performance</vt:lpstr>
      <vt:lpstr>Review of Forecast Variability</vt:lpstr>
      <vt:lpstr>Other Reports</vt:lpstr>
      <vt:lpstr>NPRR 1091 Changes to Address Market Impacts of Additional Non-Spin Procurement</vt:lpstr>
      <vt:lpstr>NPRR 1092 Remove RUC Offer Floor </vt:lpstr>
      <vt:lpstr>NPRR1084 Improvements to Reporting of Resource Outages and Derates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324</cp:revision>
  <dcterms:created xsi:type="dcterms:W3CDTF">2019-02-22T15:15:24Z</dcterms:created>
  <dcterms:modified xsi:type="dcterms:W3CDTF">2021-10-01T20:21:09Z</dcterms:modified>
</cp:coreProperties>
</file>