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5"/>
  </p:notesMasterIdLst>
  <p:handoutMasterIdLst>
    <p:handoutMasterId r:id="rId26"/>
  </p:handoutMasterIdLst>
  <p:sldIdLst>
    <p:sldId id="260" r:id="rId6"/>
    <p:sldId id="284" r:id="rId7"/>
    <p:sldId id="261" r:id="rId8"/>
    <p:sldId id="294" r:id="rId9"/>
    <p:sldId id="295" r:id="rId10"/>
    <p:sldId id="299" r:id="rId11"/>
    <p:sldId id="300" r:id="rId12"/>
    <p:sldId id="296" r:id="rId13"/>
    <p:sldId id="26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7" r:id="rId23"/>
    <p:sldId id="298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9"/>
            <p14:sldId id="300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100" d="100"/>
          <a:sy n="100" d="100"/>
        </p:scale>
        <p:origin x="1866" y="7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37,331,144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6,965,821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18.66%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1,643,972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4.40%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10/07/21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October 07, 2021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2021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5F3969-D079-433C-BC07-0241FDB4D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97" y="752624"/>
            <a:ext cx="7541406" cy="5352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8102A-7094-41B9-A7F5-260F12C2C125}"/>
              </a:ext>
            </a:extLst>
          </p:cNvPr>
          <p:cNvSpPr txBox="1"/>
          <p:nvPr/>
        </p:nvSpPr>
        <p:spPr>
          <a:xfrm>
            <a:off x="3810000" y="1066800"/>
            <a:ext cx="3693319" cy="307777"/>
          </a:xfrm>
          <a:prstGeom prst="rect">
            <a:avLst/>
          </a:prstGeom>
          <a:solidFill>
            <a:srgbClr val="00ACC8"/>
          </a:solidFill>
          <a:ln w="25400" cap="flat" cmpd="sng" algn="ctr">
            <a:solidFill>
              <a:srgbClr val="00ACC8">
                <a:shade val="50000"/>
              </a:srgbClr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 12-Month Rolling Average: 169.47%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405BE-9B08-4207-B489-A3C1B574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810541"/>
            <a:ext cx="7773074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55F2EE-D66A-4EC5-AA5D-05355E5F9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9" y="801396"/>
            <a:ext cx="7547502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94C33-B08E-48BB-BBF0-66A168F61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" y="773962"/>
            <a:ext cx="7468247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5F2C3-C7EA-4176-B480-1C60E75A0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70" y="743479"/>
            <a:ext cx="7620660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1C8EE-8DB6-43FC-A1F0-42CA1F26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55" y="746527"/>
            <a:ext cx="7395089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F0A62E-3C58-4C67-B29F-33E56FD4F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83" y="819686"/>
            <a:ext cx="7315834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DC856-336E-4106-BDCC-CF4B1B81A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21" y="789203"/>
            <a:ext cx="7273158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C12C45-7EB9-4565-B2B5-00646492E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6" y="777010"/>
            <a:ext cx="7291448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FME in the month of July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2 FMEs in the month of August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09/8/2021</a:t>
            </a:r>
          </a:p>
          <a:p>
            <a:pPr lvl="1"/>
            <a:r>
              <a:rPr lang="en-US" sz="2000" kern="0" dirty="0"/>
              <a:t>Review of emergency conditions list from ROS</a:t>
            </a:r>
          </a:p>
          <a:p>
            <a:pPr lvl="1"/>
            <a:r>
              <a:rPr lang="en-US" sz="2000" kern="0" dirty="0"/>
              <a:t>ERCOT Ancillary Service Methodology (Part2,discussion)</a:t>
            </a:r>
          </a:p>
          <a:p>
            <a:pPr lvl="1"/>
            <a:r>
              <a:rPr lang="en-US" sz="2000" kern="0" dirty="0"/>
              <a:t>Loss of Generation Event Analysis – May 9,2021</a:t>
            </a:r>
          </a:p>
          <a:p>
            <a:pPr lvl="1"/>
            <a:r>
              <a:rPr lang="en-US" sz="2000" kern="0" dirty="0"/>
              <a:t>ERCOT reports</a:t>
            </a:r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1 FME in July</a:t>
            </a:r>
          </a:p>
          <a:p>
            <a:pPr lvl="1"/>
            <a:r>
              <a:rPr lang="en-US" sz="2200" dirty="0"/>
              <a:t>7/20/2021 8:46:05</a:t>
            </a:r>
          </a:p>
          <a:p>
            <a:pPr lvl="2"/>
            <a:r>
              <a:rPr lang="en-US" sz="1900" dirty="0"/>
              <a:t>Loss of 801 MW generation</a:t>
            </a:r>
          </a:p>
          <a:p>
            <a:pPr lvl="2"/>
            <a:r>
              <a:rPr lang="en-US" sz="1900" dirty="0"/>
              <a:t>Interconnection Frequency Response: 1313 MW/0.1 Hz</a:t>
            </a:r>
          </a:p>
          <a:p>
            <a:pPr lvl="2"/>
            <a:r>
              <a:rPr lang="en-US" sz="1900" dirty="0"/>
              <a:t>56 Resources were evaluated. These includes,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54 Generation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2 Controllable Load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0 Energy Storage Resources</a:t>
            </a:r>
          </a:p>
          <a:p>
            <a:pPr lvl="2"/>
            <a:r>
              <a:rPr lang="en-US" sz="1900" dirty="0"/>
              <a:t>4 of 54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4 of 54 Evaluated Generation Resources had less than 75% of their expected Sustained Primary Frequency Response.</a:t>
            </a:r>
          </a:p>
          <a:p>
            <a:pPr marL="914400" lvl="2" indent="0">
              <a:buNone/>
            </a:pPr>
            <a:endParaRPr lang="en-US" sz="1900" dirty="0"/>
          </a:p>
          <a:p>
            <a:pPr marL="914400" lvl="2" indent="0">
              <a:buNone/>
            </a:pP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were 2 FMEs in August</a:t>
            </a:r>
          </a:p>
          <a:p>
            <a:pPr lvl="1"/>
            <a:r>
              <a:rPr lang="en-US" sz="2200" dirty="0"/>
              <a:t>8/28/2021 7:07:20</a:t>
            </a:r>
          </a:p>
          <a:p>
            <a:pPr lvl="2"/>
            <a:r>
              <a:rPr lang="en-US" sz="1900" dirty="0"/>
              <a:t>Loss of 781 MW generation</a:t>
            </a:r>
          </a:p>
          <a:p>
            <a:pPr lvl="2"/>
            <a:r>
              <a:rPr lang="en-US" sz="1900" dirty="0"/>
              <a:t>Interconnection Frequency Response: 1662 MW/0.1 Hz</a:t>
            </a:r>
          </a:p>
          <a:p>
            <a:pPr lvl="2"/>
            <a:r>
              <a:rPr lang="en-US" sz="1900" dirty="0"/>
              <a:t>53 Resources were evaluated. These includes,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51 Generation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2  Controllable Load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0 Energy Storage Resources    </a:t>
            </a:r>
          </a:p>
          <a:p>
            <a:pPr lvl="2"/>
            <a:r>
              <a:rPr lang="en-US" sz="1900" dirty="0"/>
              <a:t>8 of 51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7 of 51 Evaluated Generation Resources had less than 75% of their expected Sustained Primary Frequency Response.</a:t>
            </a:r>
            <a:endParaRPr lang="en-US" sz="2800" dirty="0"/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424820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664" y="399751"/>
            <a:ext cx="8229600" cy="511651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2800" dirty="0"/>
          </a:p>
          <a:p>
            <a:pPr lvl="1"/>
            <a:r>
              <a:rPr lang="en-US" sz="2200" dirty="0"/>
              <a:t>8/31/2021 17:40:36</a:t>
            </a:r>
          </a:p>
          <a:p>
            <a:pPr lvl="2"/>
            <a:r>
              <a:rPr lang="en-US" sz="1900" dirty="0"/>
              <a:t>Loss of 502 MW generation</a:t>
            </a:r>
          </a:p>
          <a:p>
            <a:pPr lvl="2"/>
            <a:r>
              <a:rPr lang="en-US" sz="1900" dirty="0"/>
              <a:t>Interconnection Frequency Response: 913 MW/0.1 Hz</a:t>
            </a:r>
          </a:p>
          <a:p>
            <a:pPr lvl="2"/>
            <a:r>
              <a:rPr lang="en-US" sz="1900" dirty="0"/>
              <a:t>82 Resources were evaluated. These includes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82 Generation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0 Controllable Load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0 Energy Storage Resources</a:t>
            </a:r>
          </a:p>
          <a:p>
            <a:pPr lvl="2"/>
            <a:r>
              <a:rPr lang="en-US" sz="1900" dirty="0"/>
              <a:t>20 of 82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18 of 82 Evaluated Generation Resources had less than 75% of their expected Sustained Primary Frequency Response.</a:t>
            </a:r>
          </a:p>
          <a:p>
            <a:pPr lvl="2"/>
            <a:endParaRPr lang="en-US" sz="1900" dirty="0"/>
          </a:p>
          <a:p>
            <a:pPr lvl="2"/>
            <a:endParaRPr lang="en-US" sz="1900" dirty="0"/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86222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471 MW/0.1 Hz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83BE57-844F-4C3D-A930-81C3686D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32" y="761125"/>
            <a:ext cx="7129082" cy="51752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30BBF1-1BEB-401C-A607-0CFF7EDE163D}"/>
              </a:ext>
            </a:extLst>
          </p:cNvPr>
          <p:cNvSpPr/>
          <p:nvPr/>
        </p:nvSpPr>
        <p:spPr>
          <a:xfrm>
            <a:off x="5246336" y="4387619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1212.07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34af464-7aa1-4edd-9be4-83dffc1cb9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13299</TotalTime>
  <Words>424</Words>
  <Application>Microsoft Office PowerPoint</Application>
  <PresentationFormat>On-screen Show (4:3)</PresentationFormat>
  <Paragraphs>86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677</cp:revision>
  <cp:lastPrinted>2021-08-03T14:43:19Z</cp:lastPrinted>
  <dcterms:created xsi:type="dcterms:W3CDTF">2010-04-12T23:12:02Z</dcterms:created>
  <dcterms:modified xsi:type="dcterms:W3CDTF">2021-10-01T14:59:54Z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