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81" r:id="rId5"/>
    <p:sldId id="282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109" d="100"/>
          <a:sy n="109" d="100"/>
        </p:scale>
        <p:origin x="5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10/07/2021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NOGRR226 </a:t>
            </a:r>
            <a:r>
              <a:rPr lang="en-US" dirty="0" smtClean="0"/>
              <a:t>- Revision </a:t>
            </a:r>
            <a:r>
              <a:rPr lang="en-US" dirty="0"/>
              <a:t>to 5% Transmission Operator (TO) Load Shedding Relay Set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96806"/>
          </a:xfrm>
        </p:spPr>
        <p:txBody>
          <a:bodyPr>
            <a:normAutofit/>
          </a:bodyPr>
          <a:lstStyle/>
          <a:p>
            <a:r>
              <a:rPr lang="en-US" dirty="0" smtClean="0"/>
              <a:t>ERCOT is still </a:t>
            </a:r>
            <a:r>
              <a:rPr lang="en-US" dirty="0" smtClean="0"/>
              <a:t>assessing framework needed before changes to Stage 1 UFLS could be made</a:t>
            </a:r>
          </a:p>
          <a:p>
            <a:r>
              <a:rPr lang="en-US" dirty="0" smtClean="0"/>
              <a:t>Tabled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48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en-US" dirty="0"/>
              <a:t>Emergency Condition list #5 </a:t>
            </a:r>
            <a:r>
              <a:rPr lang="en-US" dirty="0" smtClean="0"/>
              <a:t>NPRR1084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Improvements to Reporting of Resource Outages and Derates. </a:t>
            </a:r>
          </a:p>
          <a:p>
            <a:pPr lvl="1"/>
            <a:r>
              <a:rPr lang="en-US" dirty="0" smtClean="0"/>
              <a:t>Concerns raised on </a:t>
            </a:r>
            <a:r>
              <a:rPr lang="en-US" dirty="0"/>
              <a:t>having enough personnel to provide the updates in the timeline required in the </a:t>
            </a:r>
            <a:r>
              <a:rPr lang="en-US" dirty="0" smtClean="0"/>
              <a:t>comments filed</a:t>
            </a:r>
          </a:p>
          <a:p>
            <a:pPr lvl="1"/>
            <a:r>
              <a:rPr lang="en-US" dirty="0" smtClean="0"/>
              <a:t>Comments have been submitted and will be reviewed at next OWG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0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1"/>
            <a:ext cx="10515600" cy="734626"/>
          </a:xfrm>
        </p:spPr>
        <p:txBody>
          <a:bodyPr/>
          <a:lstStyle/>
          <a:p>
            <a:r>
              <a:rPr lang="en-US" dirty="0"/>
              <a:t>Emergency Condition list #6 NPRR1085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3892"/>
            <a:ext cx="10515600" cy="5003071"/>
          </a:xfrm>
        </p:spPr>
        <p:txBody>
          <a:bodyPr/>
          <a:lstStyle/>
          <a:p>
            <a:r>
              <a:rPr lang="en-US" dirty="0"/>
              <a:t>Ensuring Continuous Validity of Physical Responsive Capability (PRC) and Dispatch through Timely Changes to Resource Telemetry and Current Operating Plans (COPs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Concerns raised on </a:t>
            </a:r>
            <a:r>
              <a:rPr lang="en-US" dirty="0"/>
              <a:t>personnel being able to provide accurate information to ERCOT as required in the </a:t>
            </a:r>
            <a:r>
              <a:rPr lang="en-US" dirty="0" smtClean="0"/>
              <a:t>comments </a:t>
            </a:r>
          </a:p>
          <a:p>
            <a:pPr lvl="1"/>
            <a:r>
              <a:rPr lang="en-US" dirty="0" smtClean="0"/>
              <a:t>Concerns </a:t>
            </a:r>
            <a:r>
              <a:rPr lang="en-US" dirty="0"/>
              <a:t>were discussed about keeping COP updated and compliance risk if information was </a:t>
            </a:r>
            <a:r>
              <a:rPr lang="en-US" dirty="0" smtClean="0"/>
              <a:t>wrong</a:t>
            </a:r>
          </a:p>
          <a:p>
            <a:pPr lvl="1"/>
            <a:r>
              <a:rPr lang="en-US" dirty="0" smtClean="0"/>
              <a:t>Recommendations </a:t>
            </a:r>
            <a:r>
              <a:rPr lang="en-US" dirty="0"/>
              <a:t>were reiterated on adding an “ON-HOLD” option when a units is experiencing issues </a:t>
            </a:r>
            <a:r>
              <a:rPr lang="en-US" dirty="0" smtClean="0"/>
              <a:t>for </a:t>
            </a:r>
            <a:r>
              <a:rPr lang="en-US" dirty="0"/>
              <a:t>a long term solution </a:t>
            </a:r>
            <a:r>
              <a:rPr lang="en-US" dirty="0" smtClean="0"/>
              <a:t>and possibly locking </a:t>
            </a:r>
            <a:r>
              <a:rPr lang="en-US" dirty="0"/>
              <a:t>the HSL or using “ONTEST” as a interim </a:t>
            </a:r>
            <a:r>
              <a:rPr lang="en-US" dirty="0" smtClean="0"/>
              <a:t>solution </a:t>
            </a:r>
          </a:p>
          <a:p>
            <a:pPr lvl="1"/>
            <a:r>
              <a:rPr lang="en-US" dirty="0"/>
              <a:t>Comments have been submitted and will be reviewed at next OWG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5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1"/>
            <a:ext cx="10515600" cy="635772"/>
          </a:xfrm>
        </p:spPr>
        <p:txBody>
          <a:bodyPr>
            <a:normAutofit fontScale="90000"/>
          </a:bodyPr>
          <a:lstStyle/>
          <a:p>
            <a:r>
              <a:rPr lang="en-US" dirty="0"/>
              <a:t>Emergency Condition list # 122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442" y="1307915"/>
            <a:ext cx="10917115" cy="4904217"/>
          </a:xfrm>
        </p:spPr>
        <p:txBody>
          <a:bodyPr/>
          <a:lstStyle/>
          <a:p>
            <a:r>
              <a:rPr lang="en-US" dirty="0"/>
              <a:t>Dynamic Load Shed </a:t>
            </a:r>
            <a:r>
              <a:rPr lang="en-US" dirty="0" smtClean="0"/>
              <a:t>Tables</a:t>
            </a:r>
          </a:p>
          <a:p>
            <a:pPr lvl="1"/>
            <a:r>
              <a:rPr lang="en-US" dirty="0" smtClean="0"/>
              <a:t>Senate Bill 3 sets new requirements</a:t>
            </a:r>
            <a:endParaRPr lang="en-US" dirty="0"/>
          </a:p>
          <a:p>
            <a:pPr lvl="1"/>
            <a:r>
              <a:rPr lang="en-US" dirty="0" smtClean="0"/>
              <a:t>No recommendations from OWG </a:t>
            </a:r>
          </a:p>
          <a:p>
            <a:pPr lvl="1"/>
            <a:r>
              <a:rPr lang="en-US" dirty="0" smtClean="0"/>
              <a:t>OWG considers this item complete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8976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417"/>
            <a:ext cx="10515600" cy="746983"/>
          </a:xfrm>
        </p:spPr>
        <p:txBody>
          <a:bodyPr/>
          <a:lstStyle/>
          <a:p>
            <a:r>
              <a:rPr lang="en-US" dirty="0"/>
              <a:t>Emergency Condition list # 49, </a:t>
            </a:r>
            <a:r>
              <a:rPr lang="en-US" dirty="0" smtClean="0"/>
              <a:t>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1262"/>
            <a:ext cx="10515600" cy="4875701"/>
          </a:xfrm>
        </p:spPr>
        <p:txBody>
          <a:bodyPr/>
          <a:lstStyle/>
          <a:p>
            <a:r>
              <a:rPr lang="en-US" dirty="0" smtClean="0"/>
              <a:t>49 - Energy </a:t>
            </a:r>
            <a:r>
              <a:rPr lang="en-US" dirty="0"/>
              <a:t>Emergency Alert: Review EEA rules and assess if any changes are warranted.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73 - Should </a:t>
            </a:r>
            <a:r>
              <a:rPr lang="en-US" dirty="0"/>
              <a:t>there be different PRC EEA trigger point &amp; ORDC minimum reserves levels for winter and summer given potential for different events?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No new information to report on these items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9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Condition list # 86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 smtClean="0"/>
              <a:t>constraint management process: How much generation was curtailed for congestion including GTCs </a:t>
            </a:r>
            <a:r>
              <a:rPr lang="en-US" dirty="0" smtClean="0"/>
              <a:t>during EEA?</a:t>
            </a:r>
          </a:p>
          <a:p>
            <a:pPr lvl="1"/>
            <a:r>
              <a:rPr lang="en-US" dirty="0" smtClean="0"/>
              <a:t>Joint meeting with CMWG concluded that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en-US" dirty="0" smtClean="0"/>
              <a:t>urrent ERCOT procedures provides guidance on </a:t>
            </a:r>
            <a:r>
              <a:rPr lang="en-US" dirty="0" smtClean="0"/>
              <a:t>constraining to a 15 minute rating</a:t>
            </a:r>
            <a:r>
              <a:rPr lang="en-US" dirty="0"/>
              <a:t> </a:t>
            </a:r>
            <a:r>
              <a:rPr lang="en-US" dirty="0" smtClean="0"/>
              <a:t>or a single contingency during an EEA event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NSA Inactive and Active Constraint reports posted on MIS provides the market visibility on constraints impacted.</a:t>
            </a:r>
          </a:p>
          <a:p>
            <a:pPr lvl="1"/>
            <a:r>
              <a:rPr lang="en-US" dirty="0" smtClean="0"/>
              <a:t>Based on discussions at joint meeting, OWG considers this item 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8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Condition </a:t>
            </a:r>
            <a:r>
              <a:rPr lang="en-US" dirty="0" smtClean="0"/>
              <a:t>list #128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Instant Messaging during EEA </a:t>
            </a:r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A draft SCR was presented and discussed</a:t>
            </a:r>
          </a:p>
          <a:p>
            <a:pPr lvl="1"/>
            <a:r>
              <a:rPr lang="en-US" dirty="0" smtClean="0"/>
              <a:t>Additional information on requirements are gathered to include in the SCR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42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4413</TotalTime>
  <Words>399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NOGRR226 - Revision to 5% Transmission Operator (TO) Load Shedding Relay Set Point</vt:lpstr>
      <vt:lpstr>Emergency Condition list #5 NPRR1084</vt:lpstr>
      <vt:lpstr>Emergency Condition list #6 NPRR1085 </vt:lpstr>
      <vt:lpstr>Emergency Condition list # 122 </vt:lpstr>
      <vt:lpstr>Emergency Condition list # 49, 73</vt:lpstr>
      <vt:lpstr>Emergency Condition list # 86</vt:lpstr>
      <vt:lpstr>Emergency Condition list #128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263</cp:revision>
  <dcterms:created xsi:type="dcterms:W3CDTF">2017-05-03T20:12:06Z</dcterms:created>
  <dcterms:modified xsi:type="dcterms:W3CDTF">2021-10-01T11:58:08Z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