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41" d="100"/>
          <a:sy n="141" d="100"/>
        </p:scale>
        <p:origin x="74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9/28/2021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9/28/2021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dirty="0"/>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a:t>ERCOT – Southern Cross Transmission</a:t>
            </a:r>
          </a:p>
          <a:p>
            <a:r>
              <a:rPr lang="en-US" sz="2000" b="1" dirty="0"/>
              <a:t>ROS/WMS Working Group Assignments</a:t>
            </a:r>
          </a:p>
          <a:p>
            <a:endParaRPr lang="en-US" dirty="0">
              <a:solidFill>
                <a:schemeClr val="tx2"/>
              </a:solidFill>
            </a:endParaRPr>
          </a:p>
          <a:p>
            <a:r>
              <a:rPr lang="en-US" dirty="0"/>
              <a:t>Janice Ayson</a:t>
            </a:r>
          </a:p>
          <a:p>
            <a:r>
              <a:rPr lang="en-US" dirty="0"/>
              <a:t>ERCOT</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8807724"/>
              </p:ext>
            </p:extLst>
          </p:nvPr>
        </p:nvGraphicFramePr>
        <p:xfrm>
          <a:off x="271346" y="990600"/>
          <a:ext cx="8534400" cy="4975860"/>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86754">
                <a:tc>
                  <a:txBody>
                    <a:bodyPr/>
                    <a:lstStyle/>
                    <a:p>
                      <a:pPr algn="ctr"/>
                      <a:r>
                        <a:rPr lang="en-US" sz="1300" dirty="0"/>
                        <a:t>Directive</a:t>
                      </a:r>
                    </a:p>
                  </a:txBody>
                  <a:tcPr/>
                </a:tc>
                <a:tc>
                  <a:txBody>
                    <a:bodyPr/>
                    <a:lstStyle/>
                    <a:p>
                      <a:pPr algn="ctr"/>
                      <a:r>
                        <a:rPr lang="en-US" sz="1300" dirty="0"/>
                        <a:t>Status</a:t>
                      </a:r>
                    </a:p>
                  </a:txBody>
                  <a:tcPr/>
                </a:tc>
                <a:tc>
                  <a:txBody>
                    <a:bodyPr/>
                    <a:lstStyle/>
                    <a:p>
                      <a:pPr algn="ctr"/>
                      <a:r>
                        <a:rPr lang="en-US" sz="1300" dirty="0"/>
                        <a:t>Target Dates </a:t>
                      </a:r>
                    </a:p>
                  </a:txBody>
                  <a:tcPr/>
                </a:tc>
                <a:extLst>
                  <a:ext uri="{0D108BD9-81ED-4DB2-BD59-A6C34878D82A}">
                    <a16:rowId xmlns:a16="http://schemas.microsoft.com/office/drawing/2014/main" val="10000"/>
                  </a:ext>
                </a:extLst>
              </a:tr>
              <a:tr h="1041366">
                <a:tc>
                  <a:txBody>
                    <a:bodyPr/>
                    <a:lstStyle/>
                    <a:p>
                      <a:r>
                        <a:rPr lang="en-US" sz="1050" b="0" dirty="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r>
                        <a:rPr lang="en-US" sz="1050" b="0" baseline="0" dirty="0">
                          <a:solidFill>
                            <a:schemeClr val="tx1"/>
                          </a:solidFill>
                        </a:rPr>
                        <a:t>No scheduled activity</a:t>
                      </a:r>
                    </a:p>
                  </a:txBody>
                  <a:tcPr>
                    <a:solidFill>
                      <a:srgbClr val="CBE3EB"/>
                    </a:solidFill>
                  </a:tcPr>
                </a:tc>
                <a:extLst>
                  <a:ext uri="{0D108BD9-81ED-4DB2-BD59-A6C34878D82A}">
                    <a16:rowId xmlns:a16="http://schemas.microsoft.com/office/drawing/2014/main" val="4164978374"/>
                  </a:ext>
                </a:extLst>
              </a:tr>
              <a:tr h="640080">
                <a:tc>
                  <a:txBody>
                    <a:bodyPr/>
                    <a:lstStyle/>
                    <a:p>
                      <a:r>
                        <a:rPr lang="en-US" sz="1050" dirty="0">
                          <a:solidFill>
                            <a:schemeClr val="tx1"/>
                          </a:solidFill>
                        </a:rPr>
                        <a:t>Directive #3 – Ramp rate limitations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NPRR999 approved.  Language grey-boxed until implementation is complete.  Target implementation start and go-live dates are not yet determined.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scheduled activity</a:t>
                      </a:r>
                    </a:p>
                    <a:p>
                      <a:endParaRPr lang="en-US" sz="1050" b="0" baseline="0" dirty="0">
                        <a:solidFill>
                          <a:schemeClr val="tx1"/>
                        </a:solidFill>
                      </a:endParaRPr>
                    </a:p>
                  </a:txBody>
                  <a:tcPr/>
                </a:tc>
                <a:extLst>
                  <a:ext uri="{0D108BD9-81ED-4DB2-BD59-A6C34878D82A}">
                    <a16:rowId xmlns:a16="http://schemas.microsoft.com/office/drawing/2014/main" val="2965161843"/>
                  </a:ext>
                </a:extLst>
              </a:tr>
              <a:tr h="1022203">
                <a:tc>
                  <a:txBody>
                    <a:bodyPr/>
                    <a:lstStyle/>
                    <a:p>
                      <a:r>
                        <a:rPr lang="en-US" sz="1050" dirty="0">
                          <a:solidFill>
                            <a:schemeClr val="tx1"/>
                          </a:solidFill>
                        </a:rPr>
                        <a:t>Directive #6 - 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Revision Request(s) are anticipated.  Whitepaper planned to run in parallel with Directive #8 Voltage Support whitepaper following Directive #8 Revision Request(s) approvals.</a:t>
                      </a:r>
                    </a:p>
                  </a:txBody>
                  <a:tcPr anchor="ctr"/>
                </a:tc>
                <a:tc>
                  <a:txBody>
                    <a:bodyPr/>
                    <a:lstStyle/>
                    <a:p>
                      <a:endParaRPr lang="en-US" sz="1050" b="0" baseline="0" dirty="0">
                        <a:solidFill>
                          <a:schemeClr val="tx1"/>
                        </a:solidFill>
                      </a:endParaRPr>
                    </a:p>
                    <a:p>
                      <a:r>
                        <a:rPr lang="en-US" sz="1050" b="0" baseline="0" dirty="0">
                          <a:solidFill>
                            <a:schemeClr val="tx1"/>
                          </a:solidFill>
                        </a:rPr>
                        <a:t>No scheduled activity</a:t>
                      </a:r>
                    </a:p>
                  </a:txBody>
                  <a:tcPr/>
                </a:tc>
                <a:extLst>
                  <a:ext uri="{0D108BD9-81ED-4DB2-BD59-A6C34878D82A}">
                    <a16:rowId xmlns:a16="http://schemas.microsoft.com/office/drawing/2014/main" val="10002"/>
                  </a:ext>
                </a:extLst>
              </a:tr>
              <a:tr h="1022203">
                <a:tc>
                  <a:txBody>
                    <a:bodyPr/>
                    <a:lstStyle/>
                    <a:p>
                      <a:r>
                        <a:rPr lang="en-US" sz="1050" dirty="0">
                          <a:solidFill>
                            <a:schemeClr val="tx1"/>
                          </a:solidFill>
                        </a:rPr>
                        <a:t>Directive #8 -</a:t>
                      </a:r>
                      <a:r>
                        <a:rPr lang="en-US" sz="1050" baseline="0" dirty="0">
                          <a:solidFill>
                            <a:schemeClr val="tx1"/>
                          </a:solidFill>
                        </a:rPr>
                        <a:t> Frequency response and voltage 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Primary Frequency</a:t>
                      </a:r>
                      <a:r>
                        <a:rPr lang="en-US" sz="1050" baseline="0" dirty="0">
                          <a:solidFill>
                            <a:schemeClr val="tx1"/>
                          </a:solidFill>
                        </a:rPr>
                        <a:t> Response determination complete</a:t>
                      </a:r>
                      <a:r>
                        <a:rPr lang="en-US" sz="105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a:solidFill>
                            <a:schemeClr val="tx1"/>
                          </a:solidFill>
                        </a:rPr>
                        <a:t>Voltage</a:t>
                      </a:r>
                      <a:r>
                        <a:rPr lang="en-US" sz="1050" u="sng" baseline="0" dirty="0">
                          <a:solidFill>
                            <a:schemeClr val="tx1"/>
                          </a:solidFill>
                        </a:rPr>
                        <a:t> Support</a:t>
                      </a:r>
                      <a:r>
                        <a:rPr lang="en-US" sz="1050" u="sng"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Revision Request(s) posted with 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PRS 10/14/2021,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PLWG 10/15/20201, OWG 10/21/2021.</a:t>
                      </a:r>
                    </a:p>
                  </a:txBody>
                  <a:tcPr/>
                </a:tc>
                <a:extLst>
                  <a:ext uri="{0D108BD9-81ED-4DB2-BD59-A6C34878D82A}">
                    <a16:rowId xmlns:a16="http://schemas.microsoft.com/office/drawing/2014/main" val="10005"/>
                  </a:ext>
                </a:extLst>
              </a:tr>
              <a:tr h="437475">
                <a:tc>
                  <a:txBody>
                    <a:bodyPr/>
                    <a:lstStyle/>
                    <a:p>
                      <a:r>
                        <a:rPr lang="en-US" sz="1050" dirty="0">
                          <a:solidFill>
                            <a:schemeClr val="tx1"/>
                          </a:solidFill>
                        </a:rPr>
                        <a:t>Directive #9 -</a:t>
                      </a:r>
                      <a:r>
                        <a:rPr lang="en-US" sz="1050" baseline="0" dirty="0">
                          <a:solidFill>
                            <a:schemeClr val="tx1"/>
                          </a:solidFill>
                        </a:rPr>
                        <a:t> Ancillary 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Reported complete to PUCT on 9/10/2021.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NPRR1034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b="0"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No scheduled activity</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4267200" y="6561138"/>
            <a:ext cx="1114408" cy="276999"/>
          </a:xfrm>
          <a:prstGeom prst="rect">
            <a:avLst/>
          </a:prstGeom>
          <a:noFill/>
        </p:spPr>
        <p:txBody>
          <a:bodyPr wrap="none" rtlCol="0">
            <a:spAutoFit/>
          </a:bodyPr>
          <a:lstStyle/>
          <a:p>
            <a:r>
              <a:rPr lang="en-US" sz="1200" dirty="0">
                <a:solidFill>
                  <a:schemeClr val="tx1">
                    <a:lumMod val="50000"/>
                    <a:lumOff val="50000"/>
                  </a:schemeClr>
                </a:solidFill>
              </a:rPr>
              <a:t>October 2021</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Appendix</a:t>
            </a:r>
          </a:p>
        </p:txBody>
      </p:sp>
      <p:sp>
        <p:nvSpPr>
          <p:cNvPr id="3" name="TextBox 2"/>
          <p:cNvSpPr txBox="1"/>
          <p:nvPr/>
        </p:nvSpPr>
        <p:spPr>
          <a:xfrm>
            <a:off x="4267200" y="6561138"/>
            <a:ext cx="1114408" cy="276999"/>
          </a:xfrm>
          <a:prstGeom prst="rect">
            <a:avLst/>
          </a:prstGeom>
          <a:noFill/>
        </p:spPr>
        <p:txBody>
          <a:bodyPr wrap="none" rtlCol="0">
            <a:spAutoFit/>
          </a:bodyPr>
          <a:lstStyle/>
          <a:p>
            <a:r>
              <a:rPr lang="en-US" sz="1200" dirty="0">
                <a:solidFill>
                  <a:schemeClr val="tx1">
                    <a:lumMod val="50000"/>
                    <a:lumOff val="50000"/>
                  </a:schemeClr>
                </a:solidFill>
              </a:rPr>
              <a:t>October 2021</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b="0" dirty="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 2 – Coordination agreement</a:t>
                      </a:r>
                    </a:p>
                  </a:txBody>
                  <a:tcPr/>
                </a:tc>
                <a:tc>
                  <a:txBody>
                    <a:bodyPr/>
                    <a:lstStyle/>
                    <a:p>
                      <a:pPr marL="0" marR="0">
                        <a:spcBef>
                          <a:spcPts val="0"/>
                        </a:spcBef>
                        <a:spcAft>
                          <a:spcPts val="0"/>
                        </a:spcAft>
                      </a:pPr>
                      <a:r>
                        <a:rPr lang="en-US" sz="1000" dirty="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dirty="0">
                          <a:effectLst/>
                          <a:latin typeface="+mn-lt"/>
                        </a:rPr>
                        <a:t>Directive #3 -- Ramp rate restrictions</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#4 -- Outage coordination</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#7</a:t>
                      </a:r>
                      <a:r>
                        <a:rPr lang="en-US" sz="1000" baseline="0" dirty="0">
                          <a:solidFill>
                            <a:schemeClr val="tx1"/>
                          </a:solidFill>
                          <a:latin typeface="+mn-lt"/>
                        </a:rPr>
                        <a:t> </a:t>
                      </a:r>
                      <a:r>
                        <a:rPr lang="en-US" sz="1000" dirty="0">
                          <a:solidFill>
                            <a:schemeClr val="tx1"/>
                          </a:solidFill>
                          <a:latin typeface="+mn-lt"/>
                        </a:rPr>
                        <a:t>– Congestion management</a:t>
                      </a: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TBD</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TextBox 13"/>
          <p:cNvSpPr txBox="1"/>
          <p:nvPr/>
        </p:nvSpPr>
        <p:spPr>
          <a:xfrm>
            <a:off x="4267200" y="6561138"/>
            <a:ext cx="1114408" cy="276999"/>
          </a:xfrm>
          <a:prstGeom prst="rect">
            <a:avLst/>
          </a:prstGeom>
          <a:noFill/>
        </p:spPr>
        <p:txBody>
          <a:bodyPr wrap="none" rtlCol="0">
            <a:spAutoFit/>
          </a:bodyPr>
          <a:lstStyle/>
          <a:p>
            <a:r>
              <a:rPr lang="en-US" sz="1200" dirty="0">
                <a:solidFill>
                  <a:schemeClr val="tx1">
                    <a:lumMod val="50000"/>
                    <a:lumOff val="50000"/>
                  </a:schemeClr>
                </a:solidFill>
              </a:rPr>
              <a:t>October 2021</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#11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#12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#14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7" name="TextBox 16"/>
          <p:cNvSpPr txBox="1"/>
          <p:nvPr/>
        </p:nvSpPr>
        <p:spPr>
          <a:xfrm>
            <a:off x="4267200" y="6561138"/>
            <a:ext cx="1114408" cy="276999"/>
          </a:xfrm>
          <a:prstGeom prst="rect">
            <a:avLst/>
          </a:prstGeom>
          <a:noFill/>
        </p:spPr>
        <p:txBody>
          <a:bodyPr wrap="none" rtlCol="0">
            <a:spAutoFit/>
          </a:bodyPr>
          <a:lstStyle/>
          <a:p>
            <a:r>
              <a:rPr lang="en-US" sz="1200" dirty="0">
                <a:solidFill>
                  <a:schemeClr val="tx1">
                    <a:lumMod val="50000"/>
                    <a:lumOff val="50000"/>
                  </a:schemeClr>
                </a:solidFill>
              </a:rPr>
              <a:t>October 2021</a:t>
            </a:r>
          </a:p>
        </p:txBody>
      </p:sp>
      <p:sp>
        <p:nvSpPr>
          <p:cNvPr id="15" name="Flowchart: Terminator 14">
            <a:extLst>
              <a:ext uri="{FF2B5EF4-FFF2-40B4-BE49-F238E27FC236}">
                <a16:creationId xmlns:a16="http://schemas.microsoft.com/office/drawing/2014/main" id="{EFD3CFAA-5419-4A13-99F8-3DF3D1C1ED9B}"/>
              </a:ext>
            </a:extLst>
          </p:cNvPr>
          <p:cNvSpPr/>
          <p:nvPr/>
        </p:nvSpPr>
        <p:spPr>
          <a:xfrm>
            <a:off x="7812663" y="231279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27F6B455-F70D-4B12-A1A1-A2A2B002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http://schemas.microsoft.com/office/infopath/2007/PartnerControls"/>
    <ds:schemaRef ds:uri="http://purl.org/dc/elements/1.1/"/>
    <ds:schemaRef ds:uri="http://www.w3.org/XML/1998/namespace"/>
    <ds:schemaRef ds:uri="http://schemas.microsoft.com/office/2006/documentManagement/types"/>
    <ds:schemaRef ds:uri="c34af464-7aa1-4edd-9be4-83dffc1cb926"/>
    <ds:schemaRef ds:uri="http://purl.org/dc/term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5985</TotalTime>
  <Words>1188</Words>
  <Application>Microsoft Office PowerPoint</Application>
  <PresentationFormat>On-screen Show (4:3)</PresentationFormat>
  <Paragraphs>98</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177</cp:revision>
  <cp:lastPrinted>2018-12-20T17:29:53Z</cp:lastPrinted>
  <dcterms:created xsi:type="dcterms:W3CDTF">2016-01-21T15:20:31Z</dcterms:created>
  <dcterms:modified xsi:type="dcterms:W3CDTF">2021-09-28T21:29:27Z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