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6"/>
  </p:notesMasterIdLst>
  <p:handoutMasterIdLst>
    <p:handoutMasterId r:id="rId7"/>
  </p:handoutMasterIdLst>
  <p:sldIdLst>
    <p:sldId id="268" r:id="rId3"/>
    <p:sldId id="269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60"/>
  </p:normalViewPr>
  <p:slideViewPr>
    <p:cSldViewPr>
      <p:cViewPr varScale="1">
        <p:scale>
          <a:sx n="79" d="100"/>
          <a:sy n="79" d="100"/>
        </p:scale>
        <p:origin x="33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rcot.com/content/wcm/key_documents_lists/214215/2021_TAC_NPRR1093-NOGRR232-OBDRR032-OBDRR033_Combined_Ballot_20210929.xls" TargetMode="External"/><Relationship Id="rId3" Type="http://schemas.openxmlformats.org/officeDocument/2006/relationships/hyperlink" Target="http://www.ercot.com/calendar/2021/9/29/214214-TAC" TargetMode="External"/><Relationship Id="rId7" Type="http://schemas.openxmlformats.org/officeDocument/2006/relationships/hyperlink" Target="http://www.ercot.com/content/wcm/key_documents_lists/214215/2021_TAC_ERS_NPRR1082-NPRR1087-NPRR1090_Combined_Ballot_20210929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rcot.com/content/wcm/key_documents_lists/214215/2021_TAC_Combined_Ballot_20210929.xls" TargetMode="External"/><Relationship Id="rId5" Type="http://schemas.openxmlformats.org/officeDocument/2006/relationships/hyperlink" Target="http://www.ercot.com/content/wcm/key_documents_lists/214215/4._ECL_Review.zip" TargetMode="External"/><Relationship Id="rId10" Type="http://schemas.openxmlformats.org/officeDocument/2006/relationships/hyperlink" Target="http://www.ercot.com/content/wcm/key_documents_lists/214215/2021_TAC_NOGRR223_Ballot_20210929.xls" TargetMode="External"/><Relationship Id="rId4" Type="http://schemas.openxmlformats.org/officeDocument/2006/relationships/hyperlink" Target="http://www.ercot.com/content/wcm/key_documents_lists/214215/5._ERCOT_Market_Impact_Statements_and_Opinions.zip" TargetMode="External"/><Relationship Id="rId9" Type="http://schemas.openxmlformats.org/officeDocument/2006/relationships/hyperlink" Target="http://www.ercot.com/content/wcm/key_documents_lists/214215/2021_TAC_TABLE_NPRR1093-NOGRR232-OBDRR032-OBDRR033_Combined_Ballot_20210929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5, </a:t>
            </a:r>
            <a:r>
              <a:rPr lang="en-US" dirty="0" smtClean="0"/>
              <a:t>2021</a:t>
            </a:r>
          </a:p>
          <a:p>
            <a:r>
              <a:rPr lang="en-US" dirty="0" smtClean="0"/>
              <a:t>Jim Lee – </a:t>
            </a:r>
            <a:r>
              <a:rPr lang="en-US" dirty="0" err="1" smtClean="0"/>
              <a:t>rms</a:t>
            </a:r>
            <a:r>
              <a:rPr lang="en-US" dirty="0" smtClean="0"/>
              <a:t>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September 29</a:t>
            </a:r>
            <a:r>
              <a:rPr lang="en-US" sz="4000" b="1" baseline="30000" dirty="0" smtClean="0">
                <a:hlinkClick r:id="rId3"/>
              </a:rPr>
              <a:t>th</a:t>
            </a:r>
            <a:r>
              <a:rPr lang="en-US" sz="4000" b="1" dirty="0" smtClean="0">
                <a:hlinkClick r:id="rId3"/>
              </a:rPr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610601" cy="5486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r>
              <a:rPr lang="en-US" sz="2000" b="1" u="sng" dirty="0" smtClean="0"/>
              <a:t>Discussion Highlights:</a:t>
            </a:r>
            <a:endParaRPr lang="en-US" sz="900" b="1" u="sng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TAC/TAC Subcommittee Structural &amp; Procedural Review</a:t>
            </a:r>
          </a:p>
          <a:p>
            <a:pPr marL="822325" lvl="3" indent="-306388">
              <a:buFont typeface="Arial" panose="020B0604020202020204" pitchFamily="34" charset="0"/>
              <a:buChar char="•"/>
            </a:pPr>
            <a:r>
              <a:rPr lang="en-US" sz="1500" dirty="0" smtClean="0"/>
              <a:t>No changes recommended by TAC subcommittees to their respective structures &amp; procedures</a:t>
            </a:r>
            <a:endParaRPr lang="en-US" sz="15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ERCOT presented </a:t>
            </a:r>
            <a:r>
              <a:rPr lang="en-US" sz="1900" dirty="0">
                <a:hlinkClick r:id="rId4"/>
              </a:rPr>
              <a:t>ERCOT Market Impact Statements and ERCOT </a:t>
            </a:r>
            <a:r>
              <a:rPr lang="en-US" sz="1900" dirty="0" smtClean="0">
                <a:hlinkClick r:id="rId4"/>
              </a:rPr>
              <a:t>Opinions</a:t>
            </a:r>
            <a:r>
              <a:rPr lang="en-US" sz="1900" dirty="0" smtClean="0"/>
              <a:t> for Revision Requests going to Board and PUCT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Subcommittee leadership presented </a:t>
            </a:r>
            <a:r>
              <a:rPr lang="en-US" sz="1900" dirty="0" smtClean="0">
                <a:hlinkClick r:id="rId5"/>
              </a:rPr>
              <a:t>Emergency Conditions Issues List</a:t>
            </a:r>
            <a:r>
              <a:rPr lang="en-US" sz="1900" dirty="0" smtClean="0"/>
              <a:t> updates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RMS update included plugs for Oct 13</a:t>
            </a:r>
            <a:r>
              <a:rPr lang="en-US" sz="1900" baseline="30000" dirty="0" smtClean="0"/>
              <a:t>th</a:t>
            </a:r>
            <a:r>
              <a:rPr lang="en-US" sz="1900" dirty="0" smtClean="0"/>
              <a:t> IDR/AMS Workshop &amp; Nov 2</a:t>
            </a:r>
            <a:r>
              <a:rPr lang="en-US" sz="1900" baseline="30000" dirty="0" smtClean="0"/>
              <a:t>nd</a:t>
            </a:r>
            <a:r>
              <a:rPr lang="en-US" sz="1900" dirty="0" smtClean="0"/>
              <a:t> Winter Preparedness Workshop</a:t>
            </a:r>
            <a:endParaRPr lang="en-US" sz="1900" dirty="0"/>
          </a:p>
          <a:p>
            <a:pPr marL="0" lvl="1" indent="0">
              <a:buNone/>
            </a:pPr>
            <a:endParaRPr lang="en-US" sz="1900" b="1" u="sng" dirty="0" smtClean="0"/>
          </a:p>
          <a:p>
            <a:pPr marL="0" lvl="1" indent="0">
              <a:buNone/>
            </a:pPr>
            <a:r>
              <a:rPr lang="en-US" sz="1900" b="1" u="sng" dirty="0" smtClean="0"/>
              <a:t>Voting </a:t>
            </a:r>
            <a:r>
              <a:rPr lang="en-US" sz="1900" b="1" u="sng" dirty="0" smtClean="0"/>
              <a:t>Items:</a:t>
            </a:r>
            <a:endParaRPr lang="en-US" sz="1900" b="1" u="sng" dirty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Multiple Ballots were taken up:</a:t>
            </a:r>
          </a:p>
          <a:p>
            <a:pPr marL="891540" lvl="4" indent="-342900"/>
            <a:r>
              <a:rPr lang="en-US" sz="1500" dirty="0" smtClean="0"/>
              <a:t>Primary </a:t>
            </a:r>
            <a:r>
              <a:rPr lang="en-US" sz="1500" dirty="0" smtClean="0">
                <a:hlinkClick r:id="rId6"/>
              </a:rPr>
              <a:t>TAC Combo Ballot </a:t>
            </a:r>
            <a:r>
              <a:rPr lang="en-US" sz="1500" dirty="0" smtClean="0"/>
              <a:t>– unanimously approved RRGRR030, PGRR093, PGRR094, Major Transmission Elements List, Port Lavaca Area Improvement RPG project (Option 2EA), Recommended boundary threshold be increased to 7.5% for all Weather Zones.</a:t>
            </a:r>
          </a:p>
          <a:p>
            <a:pPr marL="891540" lvl="4" indent="-342900"/>
            <a:r>
              <a:rPr lang="en-US" sz="1500" dirty="0" smtClean="0">
                <a:hlinkClick r:id="rId7"/>
              </a:rPr>
              <a:t>ERS Ballot </a:t>
            </a:r>
            <a:r>
              <a:rPr lang="en-US" sz="1500" dirty="0" smtClean="0"/>
              <a:t>– approved NPRR1082, NPRR1087, NPRR1090 (29 for; 1 against)</a:t>
            </a:r>
          </a:p>
          <a:p>
            <a:pPr marL="891540" lvl="4" indent="-342900"/>
            <a:r>
              <a:rPr lang="en-US" sz="1500" dirty="0" smtClean="0">
                <a:hlinkClick r:id="rId8"/>
              </a:rPr>
              <a:t>NPRR1093 Ballot </a:t>
            </a:r>
            <a:r>
              <a:rPr lang="en-US" sz="1500" dirty="0" smtClean="0"/>
              <a:t>(Load Resource Participation in Non-Spinning Reserve) – approved NPRR1093, OBDRR032, OBDRR033, NOGRR232 (22 for; 6 against, 2 abstentions)</a:t>
            </a:r>
          </a:p>
          <a:p>
            <a:pPr marL="1258852" lvl="6" indent="-342900"/>
            <a:r>
              <a:rPr lang="en-US" sz="1500" dirty="0" smtClean="0">
                <a:hlinkClick r:id="rId9"/>
              </a:rPr>
              <a:t>Table NPRR1093 Ballot </a:t>
            </a:r>
            <a:r>
              <a:rPr lang="en-US" sz="1500" dirty="0" smtClean="0"/>
              <a:t>– failed – 8 for; 17 against; 5 abstentions</a:t>
            </a:r>
          </a:p>
          <a:p>
            <a:pPr marL="891540" lvl="4" indent="-342900"/>
            <a:r>
              <a:rPr lang="en-US" sz="1500" dirty="0" smtClean="0"/>
              <a:t>Standalone </a:t>
            </a:r>
            <a:r>
              <a:rPr lang="en-US" sz="1500" dirty="0" smtClean="0">
                <a:hlinkClick r:id="rId10"/>
              </a:rPr>
              <a:t>NOGRR223 Ballot </a:t>
            </a:r>
            <a:r>
              <a:rPr lang="en-US" sz="1500" dirty="0" smtClean="0"/>
              <a:t>– approved NOGRR223 (27 for; 1 against; 2 abstentions)</a:t>
            </a:r>
          </a:p>
          <a:p>
            <a:pPr marL="891540" lvl="4" indent="-342900"/>
            <a:endParaRPr lang="en-US" sz="1500" dirty="0" smtClean="0"/>
          </a:p>
          <a:p>
            <a:pPr marL="457200" lvl="1" indent="-457200">
              <a:buFont typeface="+mj-lt"/>
              <a:buAutoNum type="arabicPeriod"/>
            </a:pPr>
            <a:endParaRPr lang="en-US" sz="1900" dirty="0" smtClean="0"/>
          </a:p>
          <a:p>
            <a:pPr marL="457200" lvl="1" indent="-457200">
              <a:buFont typeface="+mj-lt"/>
              <a:buAutoNum type="arabicPeriod"/>
            </a:pPr>
            <a:endParaRPr lang="en-US" i="1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3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1C712C5D-CFB0-48EA-98C3-86416435775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15910</TotalTime>
  <Words>208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Retrospect</vt:lpstr>
      <vt:lpstr>TAC Update</vt:lpstr>
      <vt:lpstr>TAC Highlights – September 29th 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s262089</cp:lastModifiedBy>
  <cp:revision>214</cp:revision>
  <cp:lastPrinted>2018-11-28T18:48:20Z</cp:lastPrinted>
  <dcterms:created xsi:type="dcterms:W3CDTF">2018-01-08T22:15:17Z</dcterms:created>
  <dcterms:modified xsi:type="dcterms:W3CDTF">2021-09-30T20:08:23Z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