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sldIdLst>
    <p:sldId id="256" r:id="rId5"/>
    <p:sldId id="276" r:id="rId6"/>
    <p:sldId id="277" r:id="rId7"/>
    <p:sldId id="278" r:id="rId8"/>
    <p:sldId id="280" r:id="rId9"/>
    <p:sldId id="281" r:id="rId10"/>
    <p:sldId id="279" r:id="rId11"/>
    <p:sldId id="274"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Rich" userId="5e9684b8-063c-4aeb-98ff-468c96de35a9" providerId="ADAL" clId="{C4D19245-6169-4F6B-B4FF-3A3A469EA783}"/>
    <pc:docChg chg="custSel addSld modSld">
      <pc:chgData name="Katie Rich" userId="5e9684b8-063c-4aeb-98ff-468c96de35a9" providerId="ADAL" clId="{C4D19245-6169-4F6B-B4FF-3A3A469EA783}" dt="2021-09-29T20:26:17.274" v="3896" actId="20577"/>
      <pc:docMkLst>
        <pc:docMk/>
      </pc:docMkLst>
      <pc:sldChg chg="modSp mod">
        <pc:chgData name="Katie Rich" userId="5e9684b8-063c-4aeb-98ff-468c96de35a9" providerId="ADAL" clId="{C4D19245-6169-4F6B-B4FF-3A3A469EA783}" dt="2021-09-27T14:59:56.726" v="37" actId="20577"/>
        <pc:sldMkLst>
          <pc:docMk/>
          <pc:sldMk cId="161441392" sldId="256"/>
        </pc:sldMkLst>
        <pc:spChg chg="mod">
          <ac:chgData name="Katie Rich" userId="5e9684b8-063c-4aeb-98ff-468c96de35a9" providerId="ADAL" clId="{C4D19245-6169-4F6B-B4FF-3A3A469EA783}" dt="2021-09-27T14:59:56.726" v="37" actId="20577"/>
          <ac:spMkLst>
            <pc:docMk/>
            <pc:sldMk cId="161441392" sldId="256"/>
            <ac:spMk id="3" creationId="{A4E42BE5-C11C-48C6-B3FE-69A55D3E592E}"/>
          </ac:spMkLst>
        </pc:spChg>
      </pc:sldChg>
      <pc:sldChg chg="modSp mod">
        <pc:chgData name="Katie Rich" userId="5e9684b8-063c-4aeb-98ff-468c96de35a9" providerId="ADAL" clId="{C4D19245-6169-4F6B-B4FF-3A3A469EA783}" dt="2021-09-27T15:02:32.216" v="141" actId="20577"/>
        <pc:sldMkLst>
          <pc:docMk/>
          <pc:sldMk cId="2973100125" sldId="274"/>
        </pc:sldMkLst>
        <pc:spChg chg="mod">
          <ac:chgData name="Katie Rich" userId="5e9684b8-063c-4aeb-98ff-468c96de35a9" providerId="ADAL" clId="{C4D19245-6169-4F6B-B4FF-3A3A469EA783}" dt="2021-09-27T15:01:11.003" v="54" actId="20577"/>
          <ac:spMkLst>
            <pc:docMk/>
            <pc:sldMk cId="2973100125" sldId="274"/>
            <ac:spMk id="2" creationId="{16F4F925-7594-4981-8B3A-172414960D84}"/>
          </ac:spMkLst>
        </pc:spChg>
        <pc:spChg chg="mod">
          <ac:chgData name="Katie Rich" userId="5e9684b8-063c-4aeb-98ff-468c96de35a9" providerId="ADAL" clId="{C4D19245-6169-4F6B-B4FF-3A3A469EA783}" dt="2021-09-27T15:02:32.216" v="141" actId="20577"/>
          <ac:spMkLst>
            <pc:docMk/>
            <pc:sldMk cId="2973100125" sldId="274"/>
            <ac:spMk id="3" creationId="{90D9035A-D695-40B0-9A9A-33A63927B740}"/>
          </ac:spMkLst>
        </pc:spChg>
      </pc:sldChg>
      <pc:sldChg chg="modSp mod">
        <pc:chgData name="Katie Rich" userId="5e9684b8-063c-4aeb-98ff-468c96de35a9" providerId="ADAL" clId="{C4D19245-6169-4F6B-B4FF-3A3A469EA783}" dt="2021-09-28T13:36:54.077" v="3683" actId="20577"/>
        <pc:sldMkLst>
          <pc:docMk/>
          <pc:sldMk cId="2967009145" sldId="276"/>
        </pc:sldMkLst>
        <pc:spChg chg="mod">
          <ac:chgData name="Katie Rich" userId="5e9684b8-063c-4aeb-98ff-468c96de35a9" providerId="ADAL" clId="{C4D19245-6169-4F6B-B4FF-3A3A469EA783}" dt="2021-09-28T13:36:54.077" v="3683" actId="20577"/>
          <ac:spMkLst>
            <pc:docMk/>
            <pc:sldMk cId="2967009145" sldId="276"/>
            <ac:spMk id="3" creationId="{72855240-F1CF-4CAA-8BED-FFDC09E573E6}"/>
          </ac:spMkLst>
        </pc:spChg>
      </pc:sldChg>
      <pc:sldChg chg="modSp mod">
        <pc:chgData name="Katie Rich" userId="5e9684b8-063c-4aeb-98ff-468c96de35a9" providerId="ADAL" clId="{C4D19245-6169-4F6B-B4FF-3A3A469EA783}" dt="2021-09-28T19:09:18.896" v="3696" actId="20577"/>
        <pc:sldMkLst>
          <pc:docMk/>
          <pc:sldMk cId="2714779831" sldId="277"/>
        </pc:sldMkLst>
        <pc:spChg chg="mod">
          <ac:chgData name="Katie Rich" userId="5e9684b8-063c-4aeb-98ff-468c96de35a9" providerId="ADAL" clId="{C4D19245-6169-4F6B-B4FF-3A3A469EA783}" dt="2021-09-28T19:09:18.896" v="3696" actId="20577"/>
          <ac:spMkLst>
            <pc:docMk/>
            <pc:sldMk cId="2714779831" sldId="277"/>
            <ac:spMk id="3" creationId="{748DAF82-D33D-4FA4-ABC4-D0AB502E9B1E}"/>
          </ac:spMkLst>
        </pc:spChg>
      </pc:sldChg>
      <pc:sldChg chg="modSp mod">
        <pc:chgData name="Katie Rich" userId="5e9684b8-063c-4aeb-98ff-468c96de35a9" providerId="ADAL" clId="{C4D19245-6169-4F6B-B4FF-3A3A469EA783}" dt="2021-09-27T16:51:06.725" v="2578" actId="20577"/>
        <pc:sldMkLst>
          <pc:docMk/>
          <pc:sldMk cId="894250918" sldId="278"/>
        </pc:sldMkLst>
        <pc:spChg chg="mod">
          <ac:chgData name="Katie Rich" userId="5e9684b8-063c-4aeb-98ff-468c96de35a9" providerId="ADAL" clId="{C4D19245-6169-4F6B-B4FF-3A3A469EA783}" dt="2021-09-27T16:51:06.725" v="2578" actId="20577"/>
          <ac:spMkLst>
            <pc:docMk/>
            <pc:sldMk cId="894250918" sldId="278"/>
            <ac:spMk id="3" creationId="{04FA9C42-68B5-4A74-919C-AE4E24478144}"/>
          </ac:spMkLst>
        </pc:spChg>
      </pc:sldChg>
      <pc:sldChg chg="modSp mod">
        <pc:chgData name="Katie Rich" userId="5e9684b8-063c-4aeb-98ff-468c96de35a9" providerId="ADAL" clId="{C4D19245-6169-4F6B-B4FF-3A3A469EA783}" dt="2021-09-29T20:26:17.274" v="3896" actId="20577"/>
        <pc:sldMkLst>
          <pc:docMk/>
          <pc:sldMk cId="1199113902" sldId="279"/>
        </pc:sldMkLst>
        <pc:spChg chg="mod">
          <ac:chgData name="Katie Rich" userId="5e9684b8-063c-4aeb-98ff-468c96de35a9" providerId="ADAL" clId="{C4D19245-6169-4F6B-B4FF-3A3A469EA783}" dt="2021-09-29T20:26:17.274" v="3896" actId="20577"/>
          <ac:spMkLst>
            <pc:docMk/>
            <pc:sldMk cId="1199113902" sldId="279"/>
            <ac:spMk id="3" creationId="{767CC1C2-12EC-4BDA-A627-3C004961B7A5}"/>
          </ac:spMkLst>
        </pc:spChg>
      </pc:sldChg>
      <pc:sldChg chg="modSp new mod">
        <pc:chgData name="Katie Rich" userId="5e9684b8-063c-4aeb-98ff-468c96de35a9" providerId="ADAL" clId="{C4D19245-6169-4F6B-B4FF-3A3A469EA783}" dt="2021-09-28T13:41:09.226" v="3689" actId="20577"/>
        <pc:sldMkLst>
          <pc:docMk/>
          <pc:sldMk cId="2030160698" sldId="280"/>
        </pc:sldMkLst>
        <pc:spChg chg="mod">
          <ac:chgData name="Katie Rich" userId="5e9684b8-063c-4aeb-98ff-468c96de35a9" providerId="ADAL" clId="{C4D19245-6169-4F6B-B4FF-3A3A469EA783}" dt="2021-09-27T15:03:18.930" v="173" actId="20577"/>
          <ac:spMkLst>
            <pc:docMk/>
            <pc:sldMk cId="2030160698" sldId="280"/>
            <ac:spMk id="2" creationId="{FBB6ED63-4A57-427D-A376-28D81D513DEA}"/>
          </ac:spMkLst>
        </pc:spChg>
        <pc:spChg chg="mod">
          <ac:chgData name="Katie Rich" userId="5e9684b8-063c-4aeb-98ff-468c96de35a9" providerId="ADAL" clId="{C4D19245-6169-4F6B-B4FF-3A3A469EA783}" dt="2021-09-28T13:41:09.226" v="3689" actId="20577"/>
          <ac:spMkLst>
            <pc:docMk/>
            <pc:sldMk cId="2030160698" sldId="280"/>
            <ac:spMk id="3" creationId="{0DE31A03-378D-4E1A-B5AB-8E33715080B5}"/>
          </ac:spMkLst>
        </pc:spChg>
      </pc:sldChg>
      <pc:sldChg chg="modSp new mod">
        <pc:chgData name="Katie Rich" userId="5e9684b8-063c-4aeb-98ff-468c96de35a9" providerId="ADAL" clId="{C4D19245-6169-4F6B-B4FF-3A3A469EA783}" dt="2021-09-29T17:40:09.451" v="3872" actId="20577"/>
        <pc:sldMkLst>
          <pc:docMk/>
          <pc:sldMk cId="1688102643" sldId="281"/>
        </pc:sldMkLst>
        <pc:spChg chg="mod">
          <ac:chgData name="Katie Rich" userId="5e9684b8-063c-4aeb-98ff-468c96de35a9" providerId="ADAL" clId="{C4D19245-6169-4F6B-B4FF-3A3A469EA783}" dt="2021-09-27T15:03:56.154" v="217" actId="20577"/>
          <ac:spMkLst>
            <pc:docMk/>
            <pc:sldMk cId="1688102643" sldId="281"/>
            <ac:spMk id="2" creationId="{25C72E65-47FA-447C-B869-7C517F19B7D3}"/>
          </ac:spMkLst>
        </pc:spChg>
        <pc:spChg chg="mod">
          <ac:chgData name="Katie Rich" userId="5e9684b8-063c-4aeb-98ff-468c96de35a9" providerId="ADAL" clId="{C4D19245-6169-4F6B-B4FF-3A3A469EA783}" dt="2021-09-29T17:40:09.451" v="3872" actId="20577"/>
          <ac:spMkLst>
            <pc:docMk/>
            <pc:sldMk cId="1688102643" sldId="281"/>
            <ac:spMk id="3" creationId="{752D718E-3A5D-4E64-BF27-F8174F0C376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78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07166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946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147447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63E7EB-62E5-4854-A58A-BCE516D80C67}"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29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63E7EB-62E5-4854-A58A-BCE516D80C67}" type="datetimeFigureOut">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6985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63E7EB-62E5-4854-A58A-BCE516D80C67}" type="datetimeFigureOut">
              <a:rPr lang="en-US" smtClean="0"/>
              <a:t>9/29/2021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8974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63E7EB-62E5-4854-A58A-BCE516D80C67}" type="datetimeFigureOut">
              <a:rPr lang="en-US" smtClean="0"/>
              <a:t>9/29/2021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00086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63E7EB-62E5-4854-A58A-BCE516D80C67}" type="datetimeFigureOut">
              <a:rPr lang="en-US" smtClean="0"/>
              <a:t>9/29/2021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71805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63E7EB-62E5-4854-A58A-BCE516D80C67}" type="datetimeFigureOut">
              <a:rPr lang="en-US" smtClean="0"/>
              <a:t>9/29/2021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BCDF4C-EFB4-45D2-9370-B6E859D55DCA}" type="slidenum">
              <a:rPr lang="en-US" smtClean="0"/>
              <a:t>‹#›</a:t>
            </a:fld>
            <a:endParaRPr lang="en-US"/>
          </a:p>
        </p:txBody>
      </p:sp>
    </p:spTree>
    <p:extLst>
      <p:ext uri="{BB962C8B-B14F-4D97-AF65-F5344CB8AC3E}">
        <p14:creationId xmlns:p14="http://schemas.microsoft.com/office/powerpoint/2010/main" val="397204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63E7EB-62E5-4854-A58A-BCE516D80C67}" type="datetimeFigureOut">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425727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63E7EB-62E5-4854-A58A-BCE516D80C67}" type="datetimeFigureOut">
              <a:rPr lang="en-US" smtClean="0"/>
              <a:t>9/29/2021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1BCDF4C-EFB4-45D2-9370-B6E859D55DC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9952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80425-BFA3-4F76-A3D7-DC99BE53D0EC}"/>
              </a:ext>
            </a:extLst>
          </p:cNvPr>
          <p:cNvSpPr>
            <a:spLocks noGrp="1"/>
          </p:cNvSpPr>
          <p:nvPr>
            <p:ph type="ctrTitle"/>
          </p:nvPr>
        </p:nvSpPr>
        <p:spPr/>
        <p:txBody>
          <a:bodyPr/>
          <a:lstStyle/>
          <a:p>
            <a:r>
              <a:rPr lang="en-US" dirty="0"/>
              <a:t>Congestion Management Working Group</a:t>
            </a:r>
          </a:p>
        </p:txBody>
      </p:sp>
      <p:sp>
        <p:nvSpPr>
          <p:cNvPr id="3" name="Subtitle 2">
            <a:extLst>
              <a:ext uri="{FF2B5EF4-FFF2-40B4-BE49-F238E27FC236}">
                <a16:creationId xmlns:a16="http://schemas.microsoft.com/office/drawing/2014/main" id="{A4E42BE5-C11C-48C6-B3FE-69A55D3E592E}"/>
              </a:ext>
            </a:extLst>
          </p:cNvPr>
          <p:cNvSpPr>
            <a:spLocks noGrp="1"/>
          </p:cNvSpPr>
          <p:nvPr>
            <p:ph type="subTitle" idx="1"/>
          </p:nvPr>
        </p:nvSpPr>
        <p:spPr/>
        <p:txBody>
          <a:bodyPr>
            <a:normAutofit fontScale="85000" lnSpcReduction="20000"/>
          </a:bodyPr>
          <a:lstStyle/>
          <a:p>
            <a:r>
              <a:rPr lang="en-US" dirty="0"/>
              <a:t>Katie Rich, Chair </a:t>
            </a:r>
          </a:p>
          <a:p>
            <a:r>
              <a:rPr lang="en-US"/>
              <a:t>Andy Nguyen, Vice Chair </a:t>
            </a:r>
          </a:p>
          <a:p>
            <a:r>
              <a:rPr lang="en-US" dirty="0"/>
              <a:t>OCTOBER 6, 2021</a:t>
            </a:r>
          </a:p>
        </p:txBody>
      </p:sp>
    </p:spTree>
    <p:extLst>
      <p:ext uri="{BB962C8B-B14F-4D97-AF65-F5344CB8AC3E}">
        <p14:creationId xmlns:p14="http://schemas.microsoft.com/office/powerpoint/2010/main" val="161441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1896-9436-4084-AF8D-90447BB03860}"/>
              </a:ext>
            </a:extLst>
          </p:cNvPr>
          <p:cNvSpPr>
            <a:spLocks noGrp="1"/>
          </p:cNvSpPr>
          <p:nvPr>
            <p:ph type="title"/>
          </p:nvPr>
        </p:nvSpPr>
        <p:spPr/>
        <p:txBody>
          <a:bodyPr/>
          <a:lstStyle/>
          <a:p>
            <a:r>
              <a:rPr lang="en-US" dirty="0"/>
              <a:t>TAC Emergency Conditions Item No. 51/86</a:t>
            </a:r>
          </a:p>
        </p:txBody>
      </p:sp>
      <p:sp>
        <p:nvSpPr>
          <p:cNvPr id="3" name="Content Placeholder 2">
            <a:extLst>
              <a:ext uri="{FF2B5EF4-FFF2-40B4-BE49-F238E27FC236}">
                <a16:creationId xmlns:a16="http://schemas.microsoft.com/office/drawing/2014/main" id="{72855240-F1CF-4CAA-8BED-FFDC09E573E6}"/>
              </a:ext>
            </a:extLst>
          </p:cNvPr>
          <p:cNvSpPr>
            <a:spLocks noGrp="1"/>
          </p:cNvSpPr>
          <p:nvPr>
            <p:ph idx="1"/>
          </p:nvPr>
        </p:nvSpPr>
        <p:spPr/>
        <p:txBody>
          <a:bodyPr/>
          <a:lstStyle/>
          <a:p>
            <a:pPr>
              <a:buFont typeface="Courier New" panose="02070309020205020404" pitchFamily="49" charset="0"/>
              <a:buChar char="o"/>
            </a:pPr>
            <a:r>
              <a:rPr lang="en-US" dirty="0"/>
              <a:t> Review constraint management process during EEA3: How much generation was curtailed for congestion including GTCs during EEA3?</a:t>
            </a:r>
          </a:p>
          <a:p>
            <a:pPr>
              <a:buFont typeface="Courier New" panose="02070309020205020404" pitchFamily="49" charset="0"/>
              <a:buChar char="o"/>
            </a:pPr>
            <a:r>
              <a:rPr lang="en-US" dirty="0"/>
              <a:t> ERCOT reported the current procedures document when ERCOT would move to a 15-minute rating or constrain to a single contingency during EEA.  These are contained in: </a:t>
            </a:r>
          </a:p>
          <a:p>
            <a:pPr>
              <a:buFont typeface="Courier New" panose="02070309020205020404" pitchFamily="49" charset="0"/>
              <a:buChar char="o"/>
            </a:pPr>
            <a:r>
              <a:rPr lang="en-US" dirty="0"/>
              <a:t> Section 7.2, EEA Implementation Checklist of the Shift Supervisor Procedures </a:t>
            </a:r>
          </a:p>
          <a:p>
            <a:pPr>
              <a:buFont typeface="Courier New" panose="02070309020205020404" pitchFamily="49" charset="0"/>
              <a:buChar char="o"/>
            </a:pPr>
            <a:r>
              <a:rPr lang="en-US" dirty="0"/>
              <a:t> Section 7.2, Congestion Management during EEA Levels of the Transmission and Security Desk Procedure</a:t>
            </a:r>
          </a:p>
          <a:p>
            <a:pPr>
              <a:buFont typeface="Courier New" panose="02070309020205020404" pitchFamily="49" charset="0"/>
              <a:buChar char="o"/>
            </a:pPr>
            <a:r>
              <a:rPr lang="en-US" dirty="0"/>
              <a:t> The NSA Inactive and Active Constraint reports posted on MIS give the market visibility into which constraints are impacted</a:t>
            </a:r>
          </a:p>
          <a:p>
            <a:pPr>
              <a:buFont typeface="Courier New" panose="02070309020205020404" pitchFamily="49" charset="0"/>
              <a:buChar char="o"/>
            </a:pPr>
            <a:r>
              <a:rPr lang="en-US" dirty="0"/>
              <a:t> CMWG considers this action item complete</a:t>
            </a:r>
          </a:p>
        </p:txBody>
      </p:sp>
    </p:spTree>
    <p:extLst>
      <p:ext uri="{BB962C8B-B14F-4D97-AF65-F5344CB8AC3E}">
        <p14:creationId xmlns:p14="http://schemas.microsoft.com/office/powerpoint/2010/main" val="296700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94AF4-EB12-4961-A8AE-F5E47BA14C4E}"/>
              </a:ext>
            </a:extLst>
          </p:cNvPr>
          <p:cNvSpPr>
            <a:spLocks noGrp="1"/>
          </p:cNvSpPr>
          <p:nvPr>
            <p:ph type="title"/>
          </p:nvPr>
        </p:nvSpPr>
        <p:spPr/>
        <p:txBody>
          <a:bodyPr>
            <a:normAutofit fontScale="90000"/>
          </a:bodyPr>
          <a:lstStyle/>
          <a:p>
            <a:r>
              <a:rPr lang="en-US" dirty="0"/>
              <a:t>OBDRR 026, Change Shadow Price Caps to Curves and Remove Shift Factor Threshold	</a:t>
            </a:r>
          </a:p>
        </p:txBody>
      </p:sp>
      <p:sp>
        <p:nvSpPr>
          <p:cNvPr id="3" name="Content Placeholder 2">
            <a:extLst>
              <a:ext uri="{FF2B5EF4-FFF2-40B4-BE49-F238E27FC236}">
                <a16:creationId xmlns:a16="http://schemas.microsoft.com/office/drawing/2014/main" id="{748DAF82-D33D-4FA4-ABC4-D0AB502E9B1E}"/>
              </a:ext>
            </a:extLst>
          </p:cNvPr>
          <p:cNvSpPr>
            <a:spLocks noGrp="1"/>
          </p:cNvSpPr>
          <p:nvPr>
            <p:ph idx="1"/>
          </p:nvPr>
        </p:nvSpPr>
        <p:spPr/>
        <p:txBody>
          <a:bodyPr/>
          <a:lstStyle/>
          <a:p>
            <a:pPr>
              <a:buFont typeface="Courier New" panose="02070309020205020404" pitchFamily="49" charset="0"/>
              <a:buChar char="o"/>
            </a:pPr>
            <a:r>
              <a:rPr lang="en-US" dirty="0"/>
              <a:t> ERCOT provided additional analysis to incorporate historical shadow price caps and loading levels to demonstrate the operation risk of the portion of the transmission demand curve proposal where constraint loading is &gt; 100% and &lt;= 102% or &lt;= 105% </a:t>
            </a:r>
          </a:p>
          <a:p>
            <a:pPr>
              <a:buFont typeface="Courier New" panose="02070309020205020404" pitchFamily="49" charset="0"/>
              <a:buChar char="o"/>
            </a:pPr>
            <a:r>
              <a:rPr lang="en-US" dirty="0"/>
              <a:t> The results showed most of the constraints (over the three years selected) were short in duration and were mainly irresolvable constraints (with a maximum shadow price of $2000)</a:t>
            </a:r>
          </a:p>
          <a:p>
            <a:pPr>
              <a:buFont typeface="Courier New" panose="02070309020205020404" pitchFamily="49" charset="0"/>
              <a:buChar char="o"/>
            </a:pPr>
            <a:r>
              <a:rPr lang="en-US" dirty="0"/>
              <a:t> There would be 139 new constraining elements with the transmission demand curve revisions</a:t>
            </a:r>
          </a:p>
          <a:p>
            <a:pPr>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rPr>
              <a:t> There was no resolution at CMWG following this discussion, and many market participants continue to question the viability of this proposal, so it is now appropriate for WMS to take up for a vote</a:t>
            </a:r>
          </a:p>
          <a:p>
            <a:pPr lvl="1">
              <a:buFont typeface="Courier New" panose="02070309020205020404" pitchFamily="49" charset="0"/>
              <a:buChar char="o"/>
            </a:pPr>
            <a:endParaRPr lang="en-US" dirty="0"/>
          </a:p>
        </p:txBody>
      </p:sp>
    </p:spTree>
    <p:extLst>
      <p:ext uri="{BB962C8B-B14F-4D97-AF65-F5344CB8AC3E}">
        <p14:creationId xmlns:p14="http://schemas.microsoft.com/office/powerpoint/2010/main" val="2714779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D6E7D-A0EB-4D0C-9CA3-3DD35B58A29F}"/>
              </a:ext>
            </a:extLst>
          </p:cNvPr>
          <p:cNvSpPr>
            <a:spLocks noGrp="1"/>
          </p:cNvSpPr>
          <p:nvPr>
            <p:ph type="title"/>
          </p:nvPr>
        </p:nvSpPr>
        <p:spPr/>
        <p:txBody>
          <a:bodyPr/>
          <a:lstStyle/>
          <a:p>
            <a:r>
              <a:rPr lang="en-US" dirty="0"/>
              <a:t>Improving Efficient Control of GTCs</a:t>
            </a:r>
          </a:p>
        </p:txBody>
      </p:sp>
      <p:sp>
        <p:nvSpPr>
          <p:cNvPr id="3" name="Content Placeholder 2">
            <a:extLst>
              <a:ext uri="{FF2B5EF4-FFF2-40B4-BE49-F238E27FC236}">
                <a16:creationId xmlns:a16="http://schemas.microsoft.com/office/drawing/2014/main" id="{04FA9C42-68B5-4A74-919C-AE4E24478144}"/>
              </a:ext>
            </a:extLst>
          </p:cNvPr>
          <p:cNvSpPr>
            <a:spLocks noGrp="1"/>
          </p:cNvSpPr>
          <p:nvPr>
            <p:ph idx="1"/>
          </p:nvPr>
        </p:nvSpPr>
        <p:spPr/>
        <p:txBody>
          <a:bodyPr/>
          <a:lstStyle/>
          <a:p>
            <a:pPr>
              <a:buFont typeface="Courier New" panose="02070309020205020404" pitchFamily="49" charset="0"/>
              <a:buChar char="o"/>
            </a:pPr>
            <a:r>
              <a:rPr lang="en-US" dirty="0"/>
              <a:t> ERCOT introduced the Not-to-Exceed (NTE) method</a:t>
            </a:r>
          </a:p>
          <a:p>
            <a:pPr>
              <a:buFont typeface="Courier New" panose="02070309020205020404" pitchFamily="49" charset="0"/>
              <a:buChar char="o"/>
            </a:pPr>
            <a:r>
              <a:rPr lang="en-US" dirty="0"/>
              <a:t> Under this concept, Intermittent Renewable Resources (IRRs) behind a binding GTC with a considerable impact should not exceed their SCED Base Point when the NTE is activated</a:t>
            </a:r>
          </a:p>
          <a:p>
            <a:pPr>
              <a:buFont typeface="Courier New" panose="02070309020205020404" pitchFamily="49" charset="0"/>
              <a:buChar char="o"/>
            </a:pPr>
            <a:r>
              <a:rPr lang="en-US" dirty="0"/>
              <a:t> ERCOT presented draft NPRR and SCR language that would charge a QSE for an IRR a Base Point Deviation Charge if the metered generation is more than 5% above its Adjusted Aggregated Base point and a flag for those IRRs that have received a Base Point below the HDL used by SCED or if the IRR has been instructed not to exceed its Base Point</a:t>
            </a:r>
          </a:p>
          <a:p>
            <a:pPr>
              <a:buFont typeface="Courier New" panose="02070309020205020404" pitchFamily="49" charset="0"/>
              <a:buChar char="o"/>
            </a:pPr>
            <a:r>
              <a:rPr lang="en-US" dirty="0"/>
              <a:t> ERCOT is requesting feedback and will work towards filing an NPRR and SCR</a:t>
            </a:r>
          </a:p>
        </p:txBody>
      </p:sp>
    </p:spTree>
    <p:extLst>
      <p:ext uri="{BB962C8B-B14F-4D97-AF65-F5344CB8AC3E}">
        <p14:creationId xmlns:p14="http://schemas.microsoft.com/office/powerpoint/2010/main" val="89425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6ED63-4A57-427D-A376-28D81D513DEA}"/>
              </a:ext>
            </a:extLst>
          </p:cNvPr>
          <p:cNvSpPr>
            <a:spLocks noGrp="1"/>
          </p:cNvSpPr>
          <p:nvPr>
            <p:ph type="title"/>
          </p:nvPr>
        </p:nvSpPr>
        <p:spPr/>
        <p:txBody>
          <a:bodyPr/>
          <a:lstStyle/>
          <a:p>
            <a:r>
              <a:rPr lang="en-US" dirty="0"/>
              <a:t>Improving the CRR Auction Model</a:t>
            </a:r>
          </a:p>
        </p:txBody>
      </p:sp>
      <p:sp>
        <p:nvSpPr>
          <p:cNvPr id="3" name="Content Placeholder 2">
            <a:extLst>
              <a:ext uri="{FF2B5EF4-FFF2-40B4-BE49-F238E27FC236}">
                <a16:creationId xmlns:a16="http://schemas.microsoft.com/office/drawing/2014/main" id="{0DE31A03-378D-4E1A-B5AB-8E33715080B5}"/>
              </a:ext>
            </a:extLst>
          </p:cNvPr>
          <p:cNvSpPr>
            <a:spLocks noGrp="1"/>
          </p:cNvSpPr>
          <p:nvPr>
            <p:ph idx="1"/>
          </p:nvPr>
        </p:nvSpPr>
        <p:spPr/>
        <p:txBody>
          <a:bodyPr/>
          <a:lstStyle/>
          <a:p>
            <a:pPr>
              <a:buFont typeface="Courier New" panose="02070309020205020404" pitchFamily="49" charset="0"/>
              <a:buChar char="o"/>
            </a:pPr>
            <a:r>
              <a:rPr lang="en-US" dirty="0"/>
              <a:t> A stakeholder presented concerns about the current long-term auction models</a:t>
            </a:r>
          </a:p>
          <a:p>
            <a:pPr>
              <a:buFont typeface="Courier New" panose="02070309020205020404" pitchFamily="49" charset="0"/>
              <a:buChar char="o"/>
            </a:pPr>
            <a:r>
              <a:rPr lang="en-US" dirty="0"/>
              <a:t> The goal of the proposed solutions is to ensure the CRR auction has the most accurate expectation of system conditions (outages and derates) included in the auction window</a:t>
            </a:r>
          </a:p>
          <a:p>
            <a:pPr>
              <a:buFont typeface="Courier New" panose="02070309020205020404" pitchFamily="49" charset="0"/>
              <a:buChar char="o"/>
            </a:pPr>
            <a:r>
              <a:rPr lang="en-US" dirty="0"/>
              <a:t> One possible solution would include an estimated end date for NOMCR submissions, requiring TSPs to submit a NOMCR to bring the de-rated line back to its original/updated rate, and including a flag that designs a line outage as temporary</a:t>
            </a:r>
          </a:p>
          <a:p>
            <a:pPr>
              <a:buFont typeface="Courier New" panose="02070309020205020404" pitchFamily="49" charset="0"/>
              <a:buChar char="o"/>
            </a:pPr>
            <a:r>
              <a:rPr lang="en-US" dirty="0"/>
              <a:t> The alternative solution would use expected line ratings including a higher rating for scheduled line upgrades and submitting NOMCRs as soon as practicable </a:t>
            </a:r>
          </a:p>
          <a:p>
            <a:pPr>
              <a:buFont typeface="Courier New" panose="02070309020205020404" pitchFamily="49" charset="0"/>
              <a:buChar char="o"/>
            </a:pPr>
            <a:r>
              <a:rPr lang="en-US" dirty="0"/>
              <a:t> Next steps include getting feedback on the first proposed solution at the next CMWG meeting</a:t>
            </a:r>
          </a:p>
        </p:txBody>
      </p:sp>
    </p:spTree>
    <p:extLst>
      <p:ext uri="{BB962C8B-B14F-4D97-AF65-F5344CB8AC3E}">
        <p14:creationId xmlns:p14="http://schemas.microsoft.com/office/powerpoint/2010/main" val="2030160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72E65-47FA-447C-B869-7C517F19B7D3}"/>
              </a:ext>
            </a:extLst>
          </p:cNvPr>
          <p:cNvSpPr>
            <a:spLocks noGrp="1"/>
          </p:cNvSpPr>
          <p:nvPr>
            <p:ph type="title"/>
          </p:nvPr>
        </p:nvSpPr>
        <p:spPr/>
        <p:txBody>
          <a:bodyPr/>
          <a:lstStyle/>
          <a:p>
            <a:r>
              <a:rPr lang="en-US" dirty="0"/>
              <a:t>SCR 816, CRR Auction Bid Credit Enhancement</a:t>
            </a:r>
          </a:p>
        </p:txBody>
      </p:sp>
      <p:sp>
        <p:nvSpPr>
          <p:cNvPr id="3" name="Content Placeholder 2">
            <a:extLst>
              <a:ext uri="{FF2B5EF4-FFF2-40B4-BE49-F238E27FC236}">
                <a16:creationId xmlns:a16="http://schemas.microsoft.com/office/drawing/2014/main" id="{752D718E-3A5D-4E64-BF27-F8174F0C3767}"/>
              </a:ext>
            </a:extLst>
          </p:cNvPr>
          <p:cNvSpPr>
            <a:spLocks noGrp="1"/>
          </p:cNvSpPr>
          <p:nvPr>
            <p:ph idx="1"/>
          </p:nvPr>
        </p:nvSpPr>
        <p:spPr/>
        <p:txBody>
          <a:bodyPr/>
          <a:lstStyle/>
          <a:p>
            <a:pPr>
              <a:buFont typeface="Courier New" panose="02070309020205020404" pitchFamily="49" charset="0"/>
              <a:buChar char="o"/>
            </a:pPr>
            <a:r>
              <a:rPr lang="en-US" dirty="0"/>
              <a:t> ERCOT presented an alternative to this SCR by posting auction results and changing the system parameters to realign the timing of data being sent from CRR to the Credit Monitoring and Management System (CMM)</a:t>
            </a:r>
          </a:p>
          <a:p>
            <a:pPr>
              <a:buFont typeface="Courier New" panose="02070309020205020404" pitchFamily="49" charset="0"/>
              <a:buChar char="o"/>
            </a:pPr>
            <a:r>
              <a:rPr lang="en-US" dirty="0"/>
              <a:t> ERCOT has determined during testing that a code change will be required to fully implement the earlier credit release</a:t>
            </a:r>
          </a:p>
          <a:p>
            <a:pPr>
              <a:buFont typeface="Courier New" panose="02070309020205020404" pitchFamily="49" charset="0"/>
              <a:buChar char="o"/>
            </a:pPr>
            <a:r>
              <a:rPr lang="en-US" dirty="0"/>
              <a:t> It is appropriate for WMS to take a vote on this SCR</a:t>
            </a:r>
          </a:p>
        </p:txBody>
      </p:sp>
    </p:spTree>
    <p:extLst>
      <p:ext uri="{BB962C8B-B14F-4D97-AF65-F5344CB8AC3E}">
        <p14:creationId xmlns:p14="http://schemas.microsoft.com/office/powerpoint/2010/main" val="168810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12AE2-8485-4707-BD00-DEB6B3F7AF74}"/>
              </a:ext>
            </a:extLst>
          </p:cNvPr>
          <p:cNvSpPr>
            <a:spLocks noGrp="1"/>
          </p:cNvSpPr>
          <p:nvPr>
            <p:ph type="title"/>
          </p:nvPr>
        </p:nvSpPr>
        <p:spPr/>
        <p:txBody>
          <a:bodyPr/>
          <a:lstStyle/>
          <a:p>
            <a:r>
              <a:rPr lang="en-US" dirty="0"/>
              <a:t>Congestion at the Cap</a:t>
            </a:r>
          </a:p>
        </p:txBody>
      </p:sp>
      <p:sp>
        <p:nvSpPr>
          <p:cNvPr id="3" name="Content Placeholder 2">
            <a:extLst>
              <a:ext uri="{FF2B5EF4-FFF2-40B4-BE49-F238E27FC236}">
                <a16:creationId xmlns:a16="http://schemas.microsoft.com/office/drawing/2014/main" id="{767CC1C2-12EC-4BDA-A627-3C004961B7A5}"/>
              </a:ext>
            </a:extLst>
          </p:cNvPr>
          <p:cNvSpPr>
            <a:spLocks noGrp="1"/>
          </p:cNvSpPr>
          <p:nvPr>
            <p:ph idx="1"/>
          </p:nvPr>
        </p:nvSpPr>
        <p:spPr/>
        <p:txBody>
          <a:bodyPr/>
          <a:lstStyle/>
          <a:p>
            <a:pPr>
              <a:buFont typeface="Courier New" panose="02070309020205020404" pitchFamily="49" charset="0"/>
              <a:buChar char="o"/>
            </a:pPr>
            <a:r>
              <a:rPr lang="en-US" dirty="0"/>
              <a:t> As a follow-up the August meeting, ERCOT will came back with a scenario of the distribution of shift factors associated with the 7700 MW not dispatched as well as the impact of a higher Power Balance Penalty Curve (PBPC).</a:t>
            </a:r>
          </a:p>
          <a:p>
            <a:pPr>
              <a:buFont typeface="Courier New" panose="02070309020205020404" pitchFamily="49" charset="0"/>
              <a:buChar char="o"/>
            </a:pPr>
            <a:r>
              <a:rPr lang="en-US" dirty="0"/>
              <a:t> By re-running the scenario with a PBPC capped at $2001, most resources had LMPs close to the cap but also experienced reduced base points</a:t>
            </a:r>
          </a:p>
          <a:p>
            <a:pPr>
              <a:buFont typeface="Courier New" panose="02070309020205020404" pitchFamily="49" charset="0"/>
              <a:buChar char="o"/>
            </a:pPr>
            <a:r>
              <a:rPr lang="en-US" dirty="0"/>
              <a:t> The results showed that an increase of the PBPC cap can reduce the under-generation MW under the scenario (from 7700 to 1000 MW) </a:t>
            </a:r>
          </a:p>
          <a:p>
            <a:pPr>
              <a:buFont typeface="Courier New" panose="02070309020205020404" pitchFamily="49" charset="0"/>
              <a:buChar char="o"/>
            </a:pPr>
            <a:r>
              <a:rPr lang="en-US" dirty="0"/>
              <a:t> While ERCOT completed the analysis, they are not preparing a proposal on this topic at this time</a:t>
            </a:r>
          </a:p>
        </p:txBody>
      </p:sp>
    </p:spTree>
    <p:extLst>
      <p:ext uri="{BB962C8B-B14F-4D97-AF65-F5344CB8AC3E}">
        <p14:creationId xmlns:p14="http://schemas.microsoft.com/office/powerpoint/2010/main" val="1199113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4F925-7594-4981-8B3A-172414960D84}"/>
              </a:ext>
            </a:extLst>
          </p:cNvPr>
          <p:cNvSpPr>
            <a:spLocks noGrp="1"/>
          </p:cNvSpPr>
          <p:nvPr>
            <p:ph type="title"/>
          </p:nvPr>
        </p:nvSpPr>
        <p:spPr/>
        <p:txBody>
          <a:bodyPr/>
          <a:lstStyle/>
          <a:p>
            <a:r>
              <a:rPr lang="en-US" dirty="0"/>
              <a:t>Next Meeting: October 18</a:t>
            </a:r>
          </a:p>
        </p:txBody>
      </p:sp>
      <p:sp>
        <p:nvSpPr>
          <p:cNvPr id="3" name="Content Placeholder 2">
            <a:extLst>
              <a:ext uri="{FF2B5EF4-FFF2-40B4-BE49-F238E27FC236}">
                <a16:creationId xmlns:a16="http://schemas.microsoft.com/office/drawing/2014/main" id="{90D9035A-D695-40B0-9A9A-33A63927B740}"/>
              </a:ext>
            </a:extLst>
          </p:cNvPr>
          <p:cNvSpPr>
            <a:spLocks noGrp="1"/>
          </p:cNvSpPr>
          <p:nvPr>
            <p:ph idx="1"/>
          </p:nvPr>
        </p:nvSpPr>
        <p:spPr/>
        <p:txBody>
          <a:bodyPr/>
          <a:lstStyle/>
          <a:p>
            <a:pPr>
              <a:buFont typeface="Courier New" panose="02070309020205020404" pitchFamily="49" charset="0"/>
              <a:buChar char="o"/>
            </a:pPr>
            <a:r>
              <a:rPr lang="en-US" dirty="0"/>
              <a:t> Improving the CRR Auction Model</a:t>
            </a:r>
          </a:p>
          <a:p>
            <a:pPr>
              <a:buFont typeface="Courier New" panose="02070309020205020404" pitchFamily="49" charset="0"/>
              <a:buChar char="o"/>
            </a:pPr>
            <a:r>
              <a:rPr lang="en-US" dirty="0"/>
              <a:t> RUCs for Congestion </a:t>
            </a:r>
          </a:p>
        </p:txBody>
      </p:sp>
    </p:spTree>
    <p:extLst>
      <p:ext uri="{BB962C8B-B14F-4D97-AF65-F5344CB8AC3E}">
        <p14:creationId xmlns:p14="http://schemas.microsoft.com/office/powerpoint/2010/main" val="2973100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E6D9B-9736-46CA-BC4E-2980AC915841}"/>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E2B631C-2ACA-45DE-AEB5-D046A05544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3498171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16BF004497F87479DAD31F00AF725C6" ma:contentTypeVersion="11" ma:contentTypeDescription="Create a new document." ma:contentTypeScope="" ma:versionID="3ab0190e023d7e5aafc33e46ba37906b">
  <xsd:schema xmlns:xsd="http://www.w3.org/2001/XMLSchema" xmlns:xs="http://www.w3.org/2001/XMLSchema" xmlns:p="http://schemas.microsoft.com/office/2006/metadata/properties" xmlns:ns3="4345d1df-5d12-4f7e-b776-008b25f27986" xmlns:ns4="74773060-95be-4758-a20e-6e2cb91bc751" targetNamespace="http://schemas.microsoft.com/office/2006/metadata/properties" ma:root="true" ma:fieldsID="666fe65660b28134fc1fceb1ad30ea0e" ns3:_="" ns4:_="">
    <xsd:import namespace="4345d1df-5d12-4f7e-b776-008b25f27986"/>
    <xsd:import namespace="74773060-95be-4758-a20e-6e2cb91bc75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5d1df-5d12-4f7e-b776-008b25f279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773060-95be-4758-a20e-6e2cb91bc75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8DB13F-86D2-4716-9AB2-253CE0661DC7}">
  <ds:schemaRefs>
    <ds:schemaRef ds:uri="http://schemas.microsoft.com/sharepoint/v3/contenttype/forms"/>
  </ds:schemaRefs>
</ds:datastoreItem>
</file>

<file path=customXml/itemProps2.xml><?xml version="1.0" encoding="utf-8"?>
<ds:datastoreItem xmlns:ds="http://schemas.openxmlformats.org/officeDocument/2006/customXml" ds:itemID="{B4B11B8E-E5F0-4984-885F-01D3E6F11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45d1df-5d12-4f7e-b776-008b25f27986"/>
    <ds:schemaRef ds:uri="74773060-95be-4758-a20e-6e2cb91bc7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38B4D0-C359-4FA3-8BF1-2E9184C77F7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Retrospect</Template>
  <TotalTime>17723</TotalTime>
  <Words>742</Words>
  <Application>Microsoft Office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Courier New</vt:lpstr>
      <vt:lpstr>Retrospect</vt:lpstr>
      <vt:lpstr>Congestion Management Working Group</vt:lpstr>
      <vt:lpstr>TAC Emergency Conditions Item No. 51/86</vt:lpstr>
      <vt:lpstr>OBDRR 026, Change Shadow Price Caps to Curves and Remove Shift Factor Threshold </vt:lpstr>
      <vt:lpstr>Improving Efficient Control of GTCs</vt:lpstr>
      <vt:lpstr>Improving the CRR Auction Model</vt:lpstr>
      <vt:lpstr>SCR 816, CRR Auction Bid Credit Enhancement</vt:lpstr>
      <vt:lpstr>Congestion at the Cap</vt:lpstr>
      <vt:lpstr>Next Meeting: October 18</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Congestion Management Working Group</dc:title>
  <dc:creator>Morris, Sandra</dc:creator>
  <cp:lastModifiedBy>Clifton, Suzy</cp:lastModifiedBy>
  <cp:revision>27</cp:revision>
  <dcterms:created xsi:type="dcterms:W3CDTF">2019-09-10T19:44:15Z</dcterms:created>
  <dcterms:modified xsi:type="dcterms:W3CDTF">2021-09-29T21:14:46Z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0x010100816BF004497F87479DAD31F00AF725C6</vt:lpwstr>
  </property>
</Properties>
</file>