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27" r:id="rId2"/>
    <p:sldMasterId id="2147484339" r:id="rId3"/>
  </p:sldMasterIdLst>
  <p:notesMasterIdLst>
    <p:notesMasterId r:id="rId10"/>
  </p:notesMasterIdLst>
  <p:handoutMasterIdLst>
    <p:handoutMasterId r:id="rId11"/>
  </p:handoutMasterIdLst>
  <p:sldIdLst>
    <p:sldId id="256" r:id="rId4"/>
    <p:sldId id="302" r:id="rId5"/>
    <p:sldId id="296" r:id="rId6"/>
    <p:sldId id="281" r:id="rId7"/>
    <p:sldId id="30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4" autoAdjust="0"/>
    <p:restoredTop sz="86855" autoAdjust="0"/>
  </p:normalViewPr>
  <p:slideViewPr>
    <p:cSldViewPr>
      <p:cViewPr varScale="1">
        <p:scale>
          <a:sx n="103" d="100"/>
          <a:sy n="103" d="100"/>
        </p:scale>
        <p:origin x="15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9/28/2021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69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5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822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905000"/>
            <a:ext cx="7810501" cy="419099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B52CA1D-CD27-4D64-A20B-9072124B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296ECA-5D9F-4BC6-BFD8-F1029709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27EA4D-8669-4CBF-BBC6-C7E05121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09604"/>
            <a:ext cx="7543800" cy="371550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44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9" r:id="rId1"/>
    <p:sldLayoutId id="2147484328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10/13/23533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September 29, </a:t>
            </a:r>
            <a:r>
              <a:rPr lang="en-US" sz="4000" dirty="0"/>
              <a:t>2021</a:t>
            </a:r>
            <a:br>
              <a:rPr lang="en-US" sz="4000" dirty="0"/>
            </a:br>
            <a:r>
              <a:rPr lang="en-US" sz="4000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Jim Lee</a:t>
            </a:r>
          </a:p>
          <a:p>
            <a:r>
              <a:rPr lang="en-US" dirty="0"/>
              <a:t>RMS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5720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 smtClean="0"/>
              <a:t>September 14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Meeting </a:t>
            </a:r>
            <a:r>
              <a:rPr lang="en-US" sz="3600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8000999" cy="4038600"/>
          </a:xfrm>
        </p:spPr>
        <p:txBody>
          <a:bodyPr>
            <a:normAutofit/>
          </a:bodyPr>
          <a:lstStyle/>
          <a:p>
            <a:r>
              <a:rPr lang="en-US" sz="2400" u="sng" dirty="0"/>
              <a:t>RMS Voting Items: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/>
              <a:t>Endorsed </a:t>
            </a:r>
            <a:r>
              <a:rPr lang="en-US" sz="2400" dirty="0" smtClean="0"/>
              <a:t>Draft NPRR, Texas SET v5.0 Changes</a:t>
            </a:r>
            <a:br>
              <a:rPr lang="en-US" sz="2400" dirty="0" smtClean="0"/>
            </a:br>
            <a:r>
              <a:rPr lang="en-US" sz="2400" dirty="0" smtClean="0"/>
              <a:t>(now known as NPRR1095)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Endorsed Draft SCR, Related to NPRR1095, MarkeTrak Validation Revisions Aligning with Texas SET v5.0</a:t>
            </a:r>
            <a:br>
              <a:rPr lang="en-US" sz="2400" dirty="0" smtClean="0"/>
            </a:br>
            <a:r>
              <a:rPr lang="en-US" sz="2400" dirty="0" smtClean="0"/>
              <a:t>(now known as SCR817)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Tabled indefinitely for further review: RMGRR166 &amp; RMGRR168</a:t>
            </a:r>
            <a:endParaRPr lang="en-US" sz="2400" dirty="0"/>
          </a:p>
          <a:p>
            <a:pPr marL="841248" lvl="1" indent="-457200">
              <a:buFont typeface="Wingdings" panose="05000000000000000000" pitchFamily="2" charset="2"/>
              <a:buChar char="ü"/>
            </a:pPr>
            <a:endParaRPr lang="en-US" sz="2100" dirty="0"/>
          </a:p>
          <a:p>
            <a:pPr lvl="1" indent="0">
              <a:buNone/>
            </a:pPr>
            <a:endParaRPr lang="en-US" sz="2200" dirty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3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34" y="18288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sz="2400" u="sng" dirty="0">
                <a:solidFill>
                  <a:srgbClr val="FFC000"/>
                </a:solidFill>
              </a:rPr>
              <a:t>TDTMS (TX Data Transport &amp; MarkeTrak Systems):</a:t>
            </a:r>
            <a:r>
              <a:rPr lang="en-US" dirty="0">
                <a:solidFill>
                  <a:srgbClr val="FFC000"/>
                </a:solidFill>
              </a:rPr>
              <a:t> 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400" dirty="0" smtClean="0"/>
              <a:t>Monitor and support ERCOT MarkeTrak Upgrade project – anticipated go-live Q3 2022</a:t>
            </a:r>
          </a:p>
          <a:p>
            <a:pPr marL="666623" lvl="1" indent="-282575">
              <a:buFont typeface="Wingdings" panose="05000000000000000000" pitchFamily="2" charset="2"/>
              <a:buChar char="Ø"/>
            </a:pPr>
            <a:r>
              <a:rPr lang="en-US" sz="2000" dirty="0" smtClean="0"/>
              <a:t>Collaborate with RMTTF for training synergies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400" dirty="0" smtClean="0"/>
              <a:t>Continue semi-annual review of overall MarkeTrak subtype volumes to determine areas of efficiency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400" dirty="0" smtClean="0"/>
              <a:t>Review 2022 Marke</a:t>
            </a:r>
            <a:r>
              <a:rPr lang="en-US" sz="2400" dirty="0" smtClean="0"/>
              <a:t>t Data Transparency SLA</a:t>
            </a:r>
            <a:endParaRPr lang="en-US" sz="2400" dirty="0"/>
          </a:p>
          <a:p>
            <a:r>
              <a:rPr lang="en-US" sz="2400" u="sng" dirty="0">
                <a:solidFill>
                  <a:srgbClr val="FFC000"/>
                </a:solidFill>
              </a:rPr>
              <a:t/>
            </a:r>
            <a:br>
              <a:rPr lang="en-US" sz="2400" u="sng" dirty="0">
                <a:solidFill>
                  <a:srgbClr val="FFC000"/>
                </a:solidFill>
              </a:rPr>
            </a:br>
            <a:r>
              <a:rPr lang="en-US" sz="2400" u="sng" dirty="0">
                <a:solidFill>
                  <a:srgbClr val="FFC000"/>
                </a:solidFill>
              </a:rPr>
              <a:t>TXSET</a:t>
            </a:r>
            <a:endParaRPr lang="en-US" sz="2000" u="sng" dirty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Finalize draft RMGRR in support of NPRR1095, Texas SET v5.0 changes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609601"/>
            <a:ext cx="7543800" cy="931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RMS WG/TF Updates</a:t>
            </a:r>
          </a:p>
        </p:txBody>
      </p:sp>
    </p:spTree>
    <p:extLst>
      <p:ext uri="{BB962C8B-B14F-4D97-AF65-F5344CB8AC3E}">
        <p14:creationId xmlns:p14="http://schemas.microsoft.com/office/powerpoint/2010/main" val="352705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83"/>
            <a:ext cx="8229600" cy="4363917"/>
          </a:xfrm>
        </p:spPr>
        <p:txBody>
          <a:bodyPr>
            <a:normAutofit/>
          </a:bodyPr>
          <a:lstStyle/>
          <a:p>
            <a:pPr fontAlgn="t"/>
            <a:r>
              <a:rPr lang="en-US" sz="2400" u="sng" dirty="0">
                <a:solidFill>
                  <a:srgbClr val="FFC000"/>
                </a:solidFill>
              </a:rPr>
              <a:t>Profiling Working Group (PWG):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000" dirty="0" smtClean="0"/>
              <a:t>IDR/AMS </a:t>
            </a:r>
            <a:r>
              <a:rPr lang="en-US" sz="2000" dirty="0"/>
              <a:t>Workshop – </a:t>
            </a:r>
            <a:r>
              <a:rPr lang="en-US" sz="2000" dirty="0" smtClean="0"/>
              <a:t>Oct </a:t>
            </a:r>
            <a:r>
              <a:rPr lang="en-US" sz="2000" dirty="0" smtClean="0"/>
              <a:t>13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at 9:00am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www.ercot.com/calendar/2021/10/13/235334</a:t>
            </a:r>
            <a:r>
              <a:rPr lang="en-US" sz="2000" dirty="0" smtClean="0"/>
              <a:t> </a:t>
            </a:r>
            <a:endParaRPr lang="en-US" sz="2000" dirty="0"/>
          </a:p>
          <a:p>
            <a:pPr lvl="2" indent="0" fontAlgn="t">
              <a:buNone/>
            </a:pPr>
            <a:endParaRPr lang="en-US" sz="800" dirty="0"/>
          </a:p>
          <a:p>
            <a:pPr lvl="2" indent="0" fontAlgn="t">
              <a:buNone/>
            </a:pPr>
            <a:r>
              <a:rPr lang="en-US" sz="1800" dirty="0" smtClean="0"/>
              <a:t>Workshop will cover:</a:t>
            </a:r>
            <a:endParaRPr lang="en-US" sz="1800" dirty="0"/>
          </a:p>
          <a:p>
            <a:pPr marL="1389888" lvl="4" indent="-457200">
              <a:buAutoNum type="arabicPeriod"/>
            </a:pPr>
            <a:r>
              <a:rPr lang="en-US" sz="1800" dirty="0"/>
              <a:t>Goals &amp; Objectives</a:t>
            </a:r>
          </a:p>
          <a:p>
            <a:pPr marL="1389888" lvl="4" indent="-457200">
              <a:buFont typeface="Wingdings 2" pitchFamily="18" charset="2"/>
              <a:buAutoNum type="arabicPeriod"/>
            </a:pPr>
            <a:r>
              <a:rPr lang="en-US" sz="1800" dirty="0"/>
              <a:t>Background &amp; Revision Requests</a:t>
            </a:r>
          </a:p>
          <a:p>
            <a:pPr marL="1389888" lvl="4" indent="-457200">
              <a:buAutoNum type="arabicPeriod"/>
            </a:pPr>
            <a:r>
              <a:rPr lang="en-US" sz="1800" dirty="0"/>
              <a:t>TDSP Metering Status</a:t>
            </a:r>
          </a:p>
          <a:p>
            <a:pPr marL="1389888" lvl="4" indent="-457200">
              <a:buAutoNum type="arabicPeriod"/>
            </a:pPr>
            <a:r>
              <a:rPr lang="en-US" sz="1800" dirty="0"/>
              <a:t>IDR to AMS Conversion Process</a:t>
            </a:r>
          </a:p>
          <a:p>
            <a:pPr marL="1389888" lvl="4" indent="-457200">
              <a:buAutoNum type="arabicPeriod"/>
            </a:pPr>
            <a:r>
              <a:rPr lang="en-US" sz="1800" dirty="0"/>
              <a:t>Data Impacts for Converted ESI IDs</a:t>
            </a:r>
          </a:p>
          <a:p>
            <a:pPr lvl="8"/>
            <a:r>
              <a:rPr lang="en-US" sz="1600" dirty="0"/>
              <a:t>Data Availability &amp; Formatting</a:t>
            </a:r>
          </a:p>
          <a:p>
            <a:pPr lvl="8"/>
            <a:r>
              <a:rPr lang="en-US" sz="1600" dirty="0"/>
              <a:t>Historical Usage Data Accessibility – ROR &amp; Non-ROR</a:t>
            </a:r>
          </a:p>
          <a:p>
            <a:pPr marL="852678" lvl="2" indent="-285750" fontAlgn="t"/>
            <a:endParaRPr lang="en-US" sz="1800" dirty="0"/>
          </a:p>
          <a:p>
            <a:pPr fontAlgn="t"/>
            <a:endParaRPr lang="en-US" dirty="0"/>
          </a:p>
          <a:p>
            <a:pPr fontAlgn="t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609601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RMS WG/TF Updates</a:t>
            </a:r>
          </a:p>
        </p:txBody>
      </p:sp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83"/>
            <a:ext cx="8229600" cy="4363917"/>
          </a:xfrm>
        </p:spPr>
        <p:txBody>
          <a:bodyPr>
            <a:normAutofit/>
          </a:bodyPr>
          <a:lstStyle/>
          <a:p>
            <a:pPr fontAlgn="t"/>
            <a:r>
              <a:rPr lang="en-US" sz="2400" u="sng" dirty="0">
                <a:solidFill>
                  <a:srgbClr val="FFC000"/>
                </a:solidFill>
              </a:rPr>
              <a:t>Retail Market Training Task Force (RMTTF):</a:t>
            </a:r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609601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RMS WG/TF Updates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95493"/>
              </p:ext>
            </p:extLst>
          </p:nvPr>
        </p:nvGraphicFramePr>
        <p:xfrm>
          <a:off x="821473" y="2438400"/>
          <a:ext cx="5731727" cy="197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485">
                  <a:extLst>
                    <a:ext uri="{9D8B030D-6E8A-4147-A177-3AD203B41FA5}">
                      <a16:colId xmlns:a16="http://schemas.microsoft.com/office/drawing/2014/main" val="3736310409"/>
                    </a:ext>
                  </a:extLst>
                </a:gridCol>
                <a:gridCol w="3102242">
                  <a:extLst>
                    <a:ext uri="{9D8B030D-6E8A-4147-A177-3AD203B41FA5}">
                      <a16:colId xmlns:a16="http://schemas.microsoft.com/office/drawing/2014/main" val="1990556089"/>
                    </a:ext>
                  </a:extLst>
                </a:gridCol>
              </a:tblGrid>
              <a:tr h="297527">
                <a:tc>
                  <a:txBody>
                    <a:bodyPr/>
                    <a:lstStyle/>
                    <a:p>
                      <a:r>
                        <a:rPr lang="en-US" sz="1600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Date &amp;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002972"/>
                  </a:ext>
                </a:extLst>
              </a:tr>
              <a:tr h="408824">
                <a:tc>
                  <a:txBody>
                    <a:bodyPr/>
                    <a:lstStyle/>
                    <a:p>
                      <a:r>
                        <a:rPr lang="en-US" sz="1600" dirty="0"/>
                        <a:t>Retail 101 (WebEx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Thur</a:t>
                      </a:r>
                      <a:r>
                        <a:rPr lang="en-US" sz="1600" dirty="0"/>
                        <a:t>, Sept 30 @ 8:30am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37880"/>
                  </a:ext>
                </a:extLst>
              </a:tr>
              <a:tr h="408824">
                <a:tc>
                  <a:txBody>
                    <a:bodyPr/>
                    <a:lstStyle/>
                    <a:p>
                      <a:r>
                        <a:rPr lang="en-US" sz="1600" dirty="0"/>
                        <a:t>MarkeTrak Pt 1 (WebEx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Wed, Oct 6 @ 8:30am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04949"/>
                  </a:ext>
                </a:extLst>
              </a:tr>
              <a:tr h="408824">
                <a:tc>
                  <a:txBody>
                    <a:bodyPr/>
                    <a:lstStyle/>
                    <a:p>
                      <a:r>
                        <a:rPr lang="en-US" sz="1600" dirty="0"/>
                        <a:t>MarkeTrak Pt 2 (WebEx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Thur</a:t>
                      </a:r>
                      <a:r>
                        <a:rPr lang="en-US" sz="1600" dirty="0"/>
                        <a:t>,</a:t>
                      </a:r>
                      <a:r>
                        <a:rPr lang="en-US" sz="1600" baseline="0" dirty="0"/>
                        <a:t> Oct 7 @ 8:30am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306818"/>
                  </a:ext>
                </a:extLst>
              </a:tr>
              <a:tr h="408824">
                <a:tc>
                  <a:txBody>
                    <a:bodyPr/>
                    <a:lstStyle/>
                    <a:p>
                      <a:r>
                        <a:rPr lang="en-US" sz="1600" dirty="0"/>
                        <a:t>Texas SET (format</a:t>
                      </a:r>
                      <a:r>
                        <a:rPr lang="en-US" sz="1600" baseline="0" dirty="0"/>
                        <a:t> TBD)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Date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7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5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4939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Next RMS Meeting – </a:t>
            </a:r>
            <a:r>
              <a:rPr lang="en-US" sz="2800" dirty="0" smtClean="0"/>
              <a:t>Oct 5, </a:t>
            </a:r>
            <a:r>
              <a:rPr lang="en-US" sz="2800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B01B838B-465A-43C8-AC2A-78A03061D80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Wingdings</vt:lpstr>
      <vt:lpstr>Wingdings 2</vt:lpstr>
      <vt:lpstr>Retrospect</vt:lpstr>
      <vt:lpstr>Custom Design</vt:lpstr>
      <vt:lpstr>September 29, 2021 RMS Update to TAC</vt:lpstr>
      <vt:lpstr>September 14th Meeting Highlights</vt:lpstr>
      <vt:lpstr>PowerPoint Presentation</vt:lpstr>
      <vt:lpstr>PowerPoint Presentation</vt:lpstr>
      <vt:lpstr>PowerPoint Presentation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2021-09-28T22:05:03Z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91c5e66e-451b-407e-96e6-6a377931453e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