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8" r:id="rId4"/>
  </p:sldMasterIdLst>
  <p:notesMasterIdLst>
    <p:notesMasterId r:id="rId13"/>
  </p:notesMasterIdLst>
  <p:handoutMasterIdLst>
    <p:handoutMasterId r:id="rId14"/>
  </p:handoutMasterIdLst>
  <p:sldIdLst>
    <p:sldId id="260" r:id="rId5"/>
    <p:sldId id="362" r:id="rId6"/>
    <p:sldId id="294" r:id="rId7"/>
    <p:sldId id="345" r:id="rId8"/>
    <p:sldId id="363" r:id="rId9"/>
    <p:sldId id="365" r:id="rId10"/>
    <p:sldId id="366" r:id="rId11"/>
    <p:sldId id="368" r:id="rId12"/>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9" autoAdjust="0"/>
    <p:restoredTop sz="94595" autoAdjust="0"/>
  </p:normalViewPr>
  <p:slideViewPr>
    <p:cSldViewPr snapToGrid="0" snapToObjects="1">
      <p:cViewPr varScale="1">
        <p:scale>
          <a:sx n="68" d="100"/>
          <a:sy n="68" d="100"/>
        </p:scale>
        <p:origin x="1476" y="60"/>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Master" Target="slideMasters/slide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presProps" Target="presProps.xml"/><Relationship Id="rId10" Type="http://schemas.openxmlformats.org/officeDocument/2006/relationships/slide" Target="slides/slide6.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9/22/2021</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9/22/2021</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267826748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16756504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0722781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September 2021</a:t>
            </a:r>
          </a:p>
        </p:txBody>
      </p:sp>
    </p:spTree>
    <p:extLst>
      <p:ext uri="{BB962C8B-B14F-4D97-AF65-F5344CB8AC3E}">
        <p14:creationId xmlns:p14="http://schemas.microsoft.com/office/powerpoint/2010/main" val="32150065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userDrawn="1">
  <p:cSld name="Custom Layout">
    <p:spTree>
      <p:nvGrpSpPr>
        <p:cNvPr id="1" name=""/>
        <p:cNvGrpSpPr/>
        <p:nvPr/>
      </p:nvGrpSpPr>
      <p:grpSpPr>
        <a:xfrm>
          <a:off x="0" y="0"/>
          <a:ext cx="0" cy="0"/>
          <a:chOff x="0" y="0"/>
          <a:chExt cx="0" cy="0"/>
        </a:xfrm>
      </p:grpSpPr>
      <p:sp>
        <p:nvSpPr>
          <p:cNvPr id="4" name="Content Placeholder 2"/>
          <p:cNvSpPr>
            <a:spLocks noGrp="1"/>
          </p:cNvSpPr>
          <p:nvPr>
            <p:ph idx="1"/>
          </p:nvPr>
        </p:nvSpPr>
        <p:spPr>
          <a:xfrm>
            <a:off x="1828800" y="685800"/>
            <a:ext cx="6324600" cy="5486400"/>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173929772"/>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3272396651"/>
      </p:ext>
    </p:extLst>
  </p:cSld>
  <p:clrMap bg1="lt1" tx1="dk1" bg2="lt2" tx2="dk2" accent1="accent1" accent2="accent2" accent3="accent3" accent4="accent4" accent5="accent5" accent6="accent6" hlink="hlink" folHlink="folHlink"/>
  <p:sldLayoutIdLst>
    <p:sldLayoutId id="2147494279" r:id="rId1"/>
    <p:sldLayoutId id="2147494280" r:id="rId2"/>
    <p:sldLayoutId id="2147494281"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6: 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September 29, 2021</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With Opposing Votes (Vote):</a:t>
            </a:r>
          </a:p>
          <a:p>
            <a:r>
              <a:rPr lang="en-US" b="0" dirty="0"/>
              <a:t>NPRR1082, Emergency Response Service (ERS) Test Exception for Co-located ERS Loads [</a:t>
            </a:r>
            <a:r>
              <a:rPr lang="en-US" b="0" dirty="0" err="1"/>
              <a:t>Enerwise</a:t>
            </a:r>
            <a:r>
              <a:rPr lang="en-US" b="0" dirty="0"/>
              <a:t> Global Technologies]</a:t>
            </a:r>
          </a:p>
          <a:p>
            <a:pPr lvl="1"/>
            <a:r>
              <a:rPr lang="en-US" dirty="0"/>
              <a:t>IA: Between Less than $5k (O&amp;M)	Priority N/A; Rank N/A</a:t>
            </a:r>
          </a:p>
          <a:p>
            <a:pPr lvl="1"/>
            <a:endParaRPr lang="en-US" sz="1200" dirty="0"/>
          </a:p>
          <a:p>
            <a:r>
              <a:rPr lang="en-US" b="0" dirty="0"/>
              <a:t>NPRR1087, Prohibit Participation of Critical Loads as Load Resources or ERS Resources – URGENT [ERCOT]*</a:t>
            </a:r>
          </a:p>
          <a:p>
            <a:pPr lvl="1"/>
            <a:endParaRPr lang="en-US" sz="1200" dirty="0"/>
          </a:p>
          <a:p>
            <a:r>
              <a:rPr lang="en-US" b="0" dirty="0"/>
              <a:t>NPRR1090, ERS Winter Storm Uri Lessons Learned Changes and Other ERS Items – URGENT [ERCOT]</a:t>
            </a:r>
          </a:p>
          <a:p>
            <a:pPr lvl="1"/>
            <a:r>
              <a:rPr lang="en-US" dirty="0"/>
              <a:t>IA: Between $15k and $25k			Priority 2021; Rank 3360</a:t>
            </a:r>
          </a:p>
          <a:p>
            <a:pPr lvl="1"/>
            <a:endParaRPr lang="en-US" sz="1200" dirty="0"/>
          </a:p>
          <a:p>
            <a:r>
              <a:rPr lang="en-US" b="0" dirty="0"/>
              <a:t>NPRR1093, Load Resource Participation in Non-Spinning Reserve - URGENT [ERCOT]</a:t>
            </a:r>
          </a:p>
          <a:p>
            <a:pPr lvl="1"/>
            <a:r>
              <a:rPr lang="en-US" dirty="0"/>
              <a:t>IA: Between $300k and $500k		Priority 2021; Rank 3195</a:t>
            </a:r>
          </a:p>
          <a:p>
            <a:pPr marL="457200" lvl="1" indent="0">
              <a:buNone/>
            </a:pPr>
            <a:endParaRPr lang="en-US" sz="1200" dirty="0"/>
          </a:p>
          <a:p>
            <a:pPr marL="0" indent="0">
              <a:buNone/>
            </a:pPr>
            <a:r>
              <a:rPr lang="en-US" sz="1600" i="1" dirty="0">
                <a:solidFill>
                  <a:prstClr val="black"/>
                </a:solidFill>
                <a:latin typeface="Arial" panose="020B0604020202020204" pitchFamily="34" charset="0"/>
                <a:cs typeface="Arial" panose="020B0604020202020204" pitchFamily="34" charset="0"/>
              </a:rPr>
              <a:t>(* denotes no impact)</a:t>
            </a:r>
            <a:endParaRPr lang="en-US" sz="1800" dirty="0">
              <a:solidFill>
                <a:prstClr val="black"/>
              </a:solidFill>
              <a:latin typeface="Arial" panose="020B0604020202020204" pitchFamily="34" charset="0"/>
              <a:cs typeface="Arial" panose="020B0604020202020204" pitchFamily="34" charset="0"/>
            </a:endParaRPr>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5113571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NPRR1082, Emergency Response Service (ERS) Test Exception for Co-located ERS Loads [</a:t>
            </a:r>
            <a:r>
              <a:rPr lang="en-US" sz="1800" i="1" dirty="0" err="1"/>
              <a:t>Enerwise</a:t>
            </a:r>
            <a:r>
              <a:rPr lang="en-US" sz="1800" i="1" dirty="0"/>
              <a:t> Global Technologies]</a:t>
            </a:r>
            <a:endParaRPr lang="en-US" sz="1800" dirty="0"/>
          </a:p>
        </p:txBody>
      </p:sp>
      <p:sp>
        <p:nvSpPr>
          <p:cNvPr id="14339" name="Rectangle 2"/>
          <p:cNvSpPr>
            <a:spLocks noChangeArrowheads="1"/>
          </p:cNvSpPr>
          <p:nvPr/>
        </p:nvSpPr>
        <p:spPr bwMode="auto">
          <a:xfrm>
            <a:off x="313899" y="633811"/>
            <a:ext cx="8488908" cy="53553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a:t>
            </a:r>
          </a:p>
          <a:p>
            <a:r>
              <a:rPr lang="en-US" b="1" dirty="0"/>
              <a:t>ERCOT Impact Analysis:  </a:t>
            </a:r>
            <a:r>
              <a:rPr lang="en-US" dirty="0"/>
              <a:t>Less than $5k (O&amp;M); no impacts to ERCOT staffing; impacts to Data Management &amp; Analytic Systems; ERCOT business processes will be updated; no impacts to ERCOT grid operations and practices.</a:t>
            </a:r>
          </a:p>
          <a:p>
            <a:r>
              <a:rPr lang="en-US" b="1" dirty="0"/>
              <a:t>Revision Description:</a:t>
            </a:r>
            <a:r>
              <a:rPr lang="en-US" dirty="0"/>
              <a:t>  This NPRR changes the testing criteria for Emergency Response Service (ERS) Load with obligations no greater than 100 kW that is co-located with an ERCOT Generator.  If the ERS Load and ERS Generator are evaluated separately, the ERS Load will be considered to have passed its testing obligations if the ERS Generator meets the combined testing obligations of both the ERCOT Generator and the ERS Load.</a:t>
            </a:r>
          </a:p>
          <a:p>
            <a:r>
              <a:rPr lang="en-US" b="1" dirty="0"/>
              <a:t>PRS Decision:  </a:t>
            </a:r>
            <a:r>
              <a:rPr lang="en-US" dirty="0"/>
              <a:t>On 8/12/21, PRS voted via roll call to recommend approval of NPRR1082 as amended by the 8/6/21 WMS comments.  There was one opposing vote from the Independent Power Marketer (IPM) (Morgan Stanley) Market Segment, and four abstentions from the Cooperative (STEC) and Independent Generator (3) (Luminant, Exelon, Enel Green Power) Market Segments.  On 9/16/21, PRS voted via roll call to endorse and forward to TAC the 8/12/21 PRS Report and Impact Analysis for NPRR1082.  There was one opposing vote from the IPM (Morgan Stanley) Market Segment and two abstentions from the Cooperative (STEC) and Independent Generator (Luminant) Market Segments.</a:t>
            </a:r>
          </a:p>
        </p:txBody>
      </p:sp>
    </p:spTree>
    <p:extLst>
      <p:ext uri="{BB962C8B-B14F-4D97-AF65-F5344CB8AC3E}">
        <p14:creationId xmlns:p14="http://schemas.microsoft.com/office/powerpoint/2010/main" val="15413096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NPRR1087, Prohibit Participation of Critical Loads as Load Resources or ERS Resources – URGENT [ERCOT]</a:t>
            </a:r>
            <a:endParaRPr lang="en-US" sz="1800" dirty="0"/>
          </a:p>
        </p:txBody>
      </p:sp>
      <p:sp>
        <p:nvSpPr>
          <p:cNvPr id="14339" name="Rectangle 2"/>
          <p:cNvSpPr>
            <a:spLocks noChangeArrowheads="1"/>
          </p:cNvSpPr>
          <p:nvPr/>
        </p:nvSpPr>
        <p:spPr bwMode="auto">
          <a:xfrm>
            <a:off x="0" y="633811"/>
            <a:ext cx="8732520" cy="547842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400" b="1" dirty="0">
                <a:effectLst/>
                <a:latin typeface="+mj-lt"/>
                <a:ea typeface="Times New Roman" panose="02020603050405020304" pitchFamily="18" charset="0"/>
              </a:rPr>
              <a:t>Proposed Effective Date:</a:t>
            </a:r>
            <a:r>
              <a:rPr lang="en-US" sz="1400" dirty="0">
                <a:effectLst/>
                <a:latin typeface="+mj-lt"/>
                <a:ea typeface="Times New Roman" panose="02020603050405020304" pitchFamily="18" charset="0"/>
              </a:rPr>
              <a:t>  November 1, 2021</a:t>
            </a:r>
          </a:p>
          <a:p>
            <a:pPr marL="228600" marR="0" algn="just">
              <a:spcBef>
                <a:spcPts val="0"/>
              </a:spcBef>
              <a:spcAft>
                <a:spcPts val="0"/>
              </a:spcAft>
            </a:pPr>
            <a:r>
              <a:rPr lang="en-US" sz="1400" b="1" dirty="0">
                <a:effectLst/>
                <a:latin typeface="+mj-lt"/>
                <a:ea typeface="Times New Roman" panose="02020603050405020304" pitchFamily="18" charset="0"/>
              </a:rPr>
              <a:t>ERCOT Impact Analysis:  </a:t>
            </a:r>
            <a:r>
              <a:rPr lang="en-US" sz="1400" dirty="0">
                <a:effectLst/>
                <a:latin typeface="+mj-lt"/>
                <a:ea typeface="Times New Roman" panose="02020603050405020304" pitchFamily="18" charset="0"/>
              </a:rPr>
              <a:t>No budgetary impact; no impacts to ERCOT staffing; no impacts to ERCOT computer systems; </a:t>
            </a:r>
            <a:r>
              <a:rPr lang="x-none" sz="1400" dirty="0">
                <a:effectLst/>
                <a:latin typeface="+mj-lt"/>
                <a:ea typeface="Times New Roman" panose="02020603050405020304" pitchFamily="18" charset="0"/>
              </a:rPr>
              <a:t>ERCOT business processes</a:t>
            </a:r>
            <a:r>
              <a:rPr lang="en-US" sz="1400" dirty="0">
                <a:effectLst/>
                <a:latin typeface="+mj-lt"/>
                <a:ea typeface="Times New Roman" panose="02020603050405020304" pitchFamily="18" charset="0"/>
              </a:rPr>
              <a:t> will be updated; no impacts to ERCOT grid operations and practices.</a:t>
            </a:r>
          </a:p>
          <a:p>
            <a:pPr marL="228600" marR="0">
              <a:spcBef>
                <a:spcPts val="0"/>
              </a:spcBef>
              <a:spcAft>
                <a:spcPts val="0"/>
              </a:spcAft>
            </a:pPr>
            <a:r>
              <a:rPr lang="en-US" sz="1400" b="1" dirty="0">
                <a:effectLst/>
                <a:latin typeface="+mj-lt"/>
                <a:ea typeface="Times New Roman" panose="02020603050405020304" pitchFamily="18" charset="0"/>
              </a:rPr>
              <a:t>Revision Description:  </a:t>
            </a:r>
            <a:r>
              <a:rPr lang="en-US" sz="1400" dirty="0">
                <a:effectLst/>
                <a:latin typeface="+mj-lt"/>
                <a:ea typeface="Times New Roman" panose="02020603050405020304" pitchFamily="18" charset="0"/>
              </a:rPr>
              <a:t>This NPRR defines “Critical Load” and adds language in Section 3.6.1 to prohibit the registration and participation of such Loads as Load Resources or ERS Resources. The revisions proposed in this NPRR also require any Resource Entity that owns or controls a currently registered Load Resource to ensure and attest that the Load Resource is not located behind an Electric Service Identifier (ESI ID) for a Critical Load, or if it is located behind such an ESI ID, that the Load Resource itself is not the Critical Load or else uses backup generation or another technology that will ensure the Load’s continued availability during an emergency deployment.  Any Resource Entity seeking to register a new Load Resource will also be required to submit such an attestation as a condition of registration.  This NPRR also requires a QSE representing an ERS Resource to ensure and attest that the ERS Resource is not located behind an ESI ID for a Critical Load, or if it is located behind such an ESI ID, that the ERS Resource itself is not the Critical Load or else uses backup generation or another technology that ensures the ERS Resource’s continued availability during emergency deployment.  To foreclose the possibility that backup generation supporting one or more Critical Loads could be offered as an ERS Generator, this NPRR also requires the QSE to ensure and attest that the ERS Resource offered does not support a Critical Load.  </a:t>
            </a:r>
          </a:p>
          <a:p>
            <a:pPr marL="228600" marR="0">
              <a:spcBef>
                <a:spcPts val="0"/>
              </a:spcBef>
              <a:spcAft>
                <a:spcPts val="0"/>
              </a:spcAft>
            </a:pPr>
            <a:r>
              <a:rPr lang="en-US" sz="1400" b="1" dirty="0">
                <a:effectLst/>
                <a:latin typeface="+mj-lt"/>
                <a:ea typeface="Times New Roman" panose="02020603050405020304" pitchFamily="18" charset="0"/>
              </a:rPr>
              <a:t>PRS Decision:</a:t>
            </a:r>
            <a:r>
              <a:rPr lang="en-US" sz="1400" dirty="0">
                <a:effectLst/>
                <a:latin typeface="+mj-lt"/>
                <a:ea typeface="Times New Roman" panose="02020603050405020304" pitchFamily="18" charset="0"/>
              </a:rPr>
              <a:t>  On 8/12/21, PRS voted via roll call to grant NPRR1087 Urgent status; and to table NPRR1087.  There was one opposing vote from the IPM (Morgan Stanley) Market Segment and one abstention from the IPM (Tenaska) Market Segment.  On 9/16/21, PRS voted via roll call to recommend approval of NPRR1087 as amended by the 9/3/21 ERCOT comments; and to forward to TAC NPRR1087 and the Impact Analysis.  There was one opposing vote from the IPM (Morgan Stanley) Market Segment.  The Independent Retail Electric Provider (IREP) Market Segment did not participate in the vote.</a:t>
            </a:r>
          </a:p>
        </p:txBody>
      </p:sp>
    </p:spTree>
    <p:extLst>
      <p:ext uri="{BB962C8B-B14F-4D97-AF65-F5344CB8AC3E}">
        <p14:creationId xmlns:p14="http://schemas.microsoft.com/office/powerpoint/2010/main" val="127896303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NPRR1090, ERS Winter Storm Uri Lessons Learned Changes and Other ERS Items – URGENT [ERCOT]</a:t>
            </a:r>
            <a:endParaRPr lang="en-US" sz="1800" dirty="0"/>
          </a:p>
        </p:txBody>
      </p:sp>
      <p:sp>
        <p:nvSpPr>
          <p:cNvPr id="14339" name="Rectangle 2"/>
          <p:cNvSpPr>
            <a:spLocks noChangeArrowheads="1"/>
          </p:cNvSpPr>
          <p:nvPr/>
        </p:nvSpPr>
        <p:spPr bwMode="auto">
          <a:xfrm>
            <a:off x="70286" y="633811"/>
            <a:ext cx="8852733" cy="59093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400" b="1" dirty="0">
                <a:effectLst/>
                <a:latin typeface="+mn-lt"/>
                <a:ea typeface="Times New Roman" panose="02020603050405020304" pitchFamily="18" charset="0"/>
              </a:rPr>
              <a:t>Proposed Effective Date:  </a:t>
            </a:r>
            <a:r>
              <a:rPr lang="en-US" sz="1400" dirty="0">
                <a:effectLst/>
                <a:latin typeface="+mn-lt"/>
                <a:ea typeface="Times New Roman" panose="02020603050405020304" pitchFamily="18" charset="0"/>
              </a:rPr>
              <a:t>Upon system implementation – Priority 2021; Rank 3360</a:t>
            </a:r>
          </a:p>
          <a:p>
            <a:pPr marL="228600" marR="0" algn="just">
              <a:spcBef>
                <a:spcPts val="0"/>
              </a:spcBef>
              <a:spcAft>
                <a:spcPts val="0"/>
              </a:spcAft>
            </a:pPr>
            <a:r>
              <a:rPr lang="en-US" sz="1400" b="1" dirty="0">
                <a:effectLst/>
                <a:latin typeface="+mn-lt"/>
                <a:ea typeface="Times New Roman" panose="02020603050405020304" pitchFamily="18" charset="0"/>
              </a:rPr>
              <a:t>ERCOT Impact Analysis:  </a:t>
            </a:r>
            <a:r>
              <a:rPr lang="en-US" sz="1400" dirty="0">
                <a:effectLst/>
                <a:latin typeface="+mn-lt"/>
                <a:ea typeface="Times New Roman" panose="02020603050405020304" pitchFamily="18" charset="0"/>
              </a:rPr>
              <a:t>Between $15k and $25k; no impacts to ERCOT staffing; impacts to </a:t>
            </a:r>
            <a:r>
              <a:rPr lang="x-none" sz="1400" dirty="0">
                <a:effectLst/>
                <a:latin typeface="+mn-lt"/>
                <a:ea typeface="Times New Roman" panose="02020603050405020304" pitchFamily="18" charset="0"/>
              </a:rPr>
              <a:t>Market Operation Systems</a:t>
            </a:r>
            <a:r>
              <a:rPr lang="en-US" sz="1400" dirty="0">
                <a:effectLst/>
                <a:latin typeface="+mn-lt"/>
                <a:ea typeface="Times New Roman" panose="02020603050405020304" pitchFamily="18" charset="0"/>
              </a:rPr>
              <a:t> and Data Management &amp; Analytic Systems; </a:t>
            </a:r>
            <a:r>
              <a:rPr lang="x-none" sz="1400" dirty="0">
                <a:effectLst/>
                <a:latin typeface="+mn-lt"/>
                <a:ea typeface="Times New Roman" panose="02020603050405020304" pitchFamily="18" charset="0"/>
              </a:rPr>
              <a:t>ERCOT business processes</a:t>
            </a:r>
            <a:r>
              <a:rPr lang="en-US" sz="1400" dirty="0">
                <a:effectLst/>
                <a:latin typeface="+mn-lt"/>
                <a:ea typeface="Times New Roman" panose="02020603050405020304" pitchFamily="18" charset="0"/>
              </a:rPr>
              <a:t> will be updated; no impacts to ERCOT grid operations and practices.</a:t>
            </a:r>
          </a:p>
          <a:p>
            <a:pPr marL="228600" marR="0">
              <a:spcBef>
                <a:spcPts val="0"/>
              </a:spcBef>
              <a:spcAft>
                <a:spcPts val="0"/>
              </a:spcAft>
            </a:pPr>
            <a:r>
              <a:rPr lang="en-US" sz="1400" b="1" dirty="0">
                <a:effectLst/>
                <a:latin typeface="+mn-lt"/>
                <a:ea typeface="Times New Roman" panose="02020603050405020304" pitchFamily="18" charset="0"/>
              </a:rPr>
              <a:t>Revision Description:  </a:t>
            </a:r>
            <a:r>
              <a:rPr lang="en-US" sz="1400" dirty="0">
                <a:effectLst/>
                <a:latin typeface="+mn-lt"/>
                <a:ea typeface="Times New Roman" panose="02020603050405020304" pitchFamily="18" charset="0"/>
              </a:rPr>
              <a:t>This NPRR makes a number of revisions pertaining to ERS that addresses items 48 and 102 of TAC’s Emergency Conditions List, including: modifying and clarifying language related to the beginning and end of ERS Contract Periods for ERS renewals; removing the limit on the maximum number of deployments per ERS Contract Period, the three-hour maximum limit per single deployment event, and modifying language related to the cumulative deployment obligation time requirement for Weather-Sensitive ERS Resources; eliminating the options for ERS Resources to be excluded from an ERS deployment event or to exclude intervals from event and availability performance with properly noticed scheduled unavailability and planned maintenance for up to 2% of their obligated intervals without payment reductions; modifying language related to short ERS Contract Period availability calculations for ERS Resources to account for short Contract Periods in which no exhaustion occurs and modifying the formula for the ratio of Availability Factor Hours to the total awarded hours in the ERS Standard Contract Term to include all awarded hours in the Standard Contract Term; removing the requirement to reduce the time-weighting factor for intervals by 25% after eight hours for Qualified Scheduling Entity (QSE)-level event performance; removing language related to the first full interval of an ERS deployment event from the ERS Resource-level event performance criteria and modifying language related to successful performance during ERS deployment events to satisfy annual testing requirements; removing language related to testing ERS Generators for failing self-tests; and modifying QSE-level event performance to be both time and capacity weighted.</a:t>
            </a:r>
          </a:p>
          <a:p>
            <a:pPr marL="228600" marR="0">
              <a:spcBef>
                <a:spcPts val="0"/>
              </a:spcBef>
              <a:spcAft>
                <a:spcPts val="0"/>
              </a:spcAft>
            </a:pPr>
            <a:r>
              <a:rPr lang="en-US" sz="1400" b="1" dirty="0">
                <a:effectLst/>
                <a:latin typeface="+mn-lt"/>
                <a:ea typeface="Times New Roman" panose="02020603050405020304" pitchFamily="18" charset="0"/>
              </a:rPr>
              <a:t>PRS Decision:</a:t>
            </a:r>
            <a:r>
              <a:rPr lang="en-US" sz="1400" dirty="0">
                <a:effectLst/>
                <a:latin typeface="+mn-lt"/>
                <a:ea typeface="Times New Roman" panose="02020603050405020304" pitchFamily="18" charset="0"/>
              </a:rPr>
              <a:t>  On 9/16/21, PRS voted via roll call to grant NPRR1090 Urgent status; to recommended approval of NPRR1090 as amended by the 9/7/21 WMS comments as revised by PRS; and to forward to TAC NPRR1090 and the Impact Analysis with a recommended priority of 2021 and rank of 3360.  There was one opposing vote from the IPM (Morgan Stanley) Market Segment.  The IREP Market Segment did not participate in the vote.</a:t>
            </a:r>
          </a:p>
        </p:txBody>
      </p:sp>
    </p:spTree>
    <p:extLst>
      <p:ext uri="{BB962C8B-B14F-4D97-AF65-F5344CB8AC3E}">
        <p14:creationId xmlns:p14="http://schemas.microsoft.com/office/powerpoint/2010/main" val="15523118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NPRR1093, ERS Winter Storm Uri Lessons Learned Changes and Other ERS Items – URGENT [ERCOT]</a:t>
            </a:r>
            <a:endParaRPr lang="en-US" sz="1800" dirty="0"/>
          </a:p>
        </p:txBody>
      </p:sp>
      <p:sp>
        <p:nvSpPr>
          <p:cNvPr id="14339" name="Rectangle 2"/>
          <p:cNvSpPr>
            <a:spLocks noChangeArrowheads="1"/>
          </p:cNvSpPr>
          <p:nvPr/>
        </p:nvSpPr>
        <p:spPr bwMode="auto">
          <a:xfrm>
            <a:off x="70286" y="633811"/>
            <a:ext cx="8852733" cy="57554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600" b="1" dirty="0">
                <a:effectLst/>
                <a:latin typeface="+mn-lt"/>
                <a:ea typeface="Times New Roman" panose="02020603050405020304" pitchFamily="18" charset="0"/>
              </a:rPr>
              <a:t>Proposed Effective Date:  </a:t>
            </a:r>
            <a:r>
              <a:rPr lang="en-US" sz="1600" dirty="0">
                <a:effectLst/>
                <a:latin typeface="+mn-lt"/>
                <a:ea typeface="Times New Roman" panose="02020603050405020304" pitchFamily="18" charset="0"/>
              </a:rPr>
              <a:t>Upon system implementation – Priority 2021; Rank 3195</a:t>
            </a:r>
          </a:p>
          <a:p>
            <a:pPr marL="228600" marR="0" algn="just">
              <a:spcBef>
                <a:spcPts val="0"/>
              </a:spcBef>
              <a:spcAft>
                <a:spcPts val="0"/>
              </a:spcAft>
            </a:pPr>
            <a:r>
              <a:rPr lang="en-US" sz="1600" b="1" dirty="0">
                <a:effectLst/>
                <a:latin typeface="+mn-lt"/>
                <a:ea typeface="Times New Roman" panose="02020603050405020304" pitchFamily="18" charset="0"/>
              </a:rPr>
              <a:t>ERCOT Impact Analysis:  </a:t>
            </a:r>
            <a:r>
              <a:rPr lang="en-US" sz="1600" dirty="0">
                <a:effectLst/>
                <a:latin typeface="+mn-lt"/>
                <a:ea typeface="Times New Roman" panose="02020603050405020304" pitchFamily="18" charset="0"/>
              </a:rPr>
              <a:t>Between $300k and $500k; no impacts to ERCOT staffing; impacts to </a:t>
            </a:r>
            <a:r>
              <a:rPr lang="x-none" sz="1600" dirty="0">
                <a:effectLst/>
                <a:latin typeface="+mn-lt"/>
                <a:ea typeface="Times New Roman" panose="02020603050405020304" pitchFamily="18" charset="0"/>
              </a:rPr>
              <a:t>Market Operation Systems</a:t>
            </a:r>
            <a:r>
              <a:rPr lang="en-US" sz="1600" dirty="0">
                <a:effectLst/>
                <a:latin typeface="+mn-lt"/>
                <a:ea typeface="Times New Roman" panose="02020603050405020304" pitchFamily="18" charset="0"/>
              </a:rPr>
              <a:t>, </a:t>
            </a:r>
            <a:r>
              <a:rPr lang="x-none" sz="1600" dirty="0">
                <a:effectLst/>
                <a:latin typeface="+mn-lt"/>
                <a:ea typeface="Times New Roman" panose="02020603050405020304" pitchFamily="18" charset="0"/>
              </a:rPr>
              <a:t>Data Management &amp; Analytic Systems</a:t>
            </a:r>
            <a:r>
              <a:rPr lang="en-US" sz="1600" dirty="0">
                <a:effectLst/>
                <a:latin typeface="+mn-lt"/>
                <a:ea typeface="Times New Roman" panose="02020603050405020304" pitchFamily="18" charset="0"/>
              </a:rPr>
              <a:t>, </a:t>
            </a:r>
            <a:r>
              <a:rPr lang="x-none" sz="1600" dirty="0">
                <a:effectLst/>
                <a:latin typeface="+mn-lt"/>
                <a:ea typeface="Times New Roman" panose="02020603050405020304" pitchFamily="18" charset="0"/>
              </a:rPr>
              <a:t>Credit, Settlements &amp; Billing Systems</a:t>
            </a:r>
            <a:r>
              <a:rPr lang="en-US" sz="1600" dirty="0">
                <a:effectLst/>
                <a:latin typeface="+mn-lt"/>
                <a:ea typeface="Times New Roman" panose="02020603050405020304" pitchFamily="18" charset="0"/>
              </a:rPr>
              <a:t>, </a:t>
            </a:r>
            <a:r>
              <a:rPr lang="x-none" sz="1600" dirty="0">
                <a:effectLst/>
                <a:latin typeface="+mn-lt"/>
                <a:ea typeface="Times New Roman" panose="02020603050405020304" pitchFamily="18" charset="0"/>
              </a:rPr>
              <a:t>Energy Management Systems</a:t>
            </a:r>
            <a:r>
              <a:rPr lang="en-US" sz="1600" dirty="0">
                <a:effectLst/>
                <a:latin typeface="+mn-lt"/>
                <a:ea typeface="Times New Roman" panose="02020603050405020304" pitchFamily="18" charset="0"/>
              </a:rPr>
              <a:t>, </a:t>
            </a:r>
            <a:r>
              <a:rPr lang="x-none" sz="1600" dirty="0">
                <a:effectLst/>
                <a:latin typeface="+mn-lt"/>
                <a:ea typeface="Times New Roman" panose="02020603050405020304" pitchFamily="18" charset="0"/>
              </a:rPr>
              <a:t>Grid Decision Support Systems</a:t>
            </a:r>
            <a:r>
              <a:rPr lang="en-US" sz="1600" dirty="0">
                <a:effectLst/>
                <a:latin typeface="+mn-lt"/>
                <a:ea typeface="Times New Roman" panose="02020603050405020304" pitchFamily="18" charset="0"/>
              </a:rPr>
              <a:t>, </a:t>
            </a:r>
            <a:r>
              <a:rPr lang="x-none" sz="1600" dirty="0">
                <a:effectLst/>
                <a:latin typeface="+mn-lt"/>
                <a:ea typeface="Times New Roman" panose="02020603050405020304" pitchFamily="18" charset="0"/>
              </a:rPr>
              <a:t>ERCOT Website and MIS System</a:t>
            </a:r>
            <a:r>
              <a:rPr lang="en-US" sz="1600" dirty="0">
                <a:effectLst/>
                <a:latin typeface="+mn-lt"/>
                <a:ea typeface="Times New Roman" panose="02020603050405020304" pitchFamily="18" charset="0"/>
              </a:rPr>
              <a:t>, </a:t>
            </a:r>
            <a:r>
              <a:rPr lang="x-none" sz="1600" dirty="0">
                <a:effectLst/>
                <a:latin typeface="+mn-lt"/>
                <a:ea typeface="Times New Roman" panose="02020603050405020304" pitchFamily="18" charset="0"/>
              </a:rPr>
              <a:t>Content Delivery Systems</a:t>
            </a:r>
            <a:r>
              <a:rPr lang="en-US" sz="1600" dirty="0">
                <a:effectLst/>
                <a:latin typeface="+mn-lt"/>
                <a:ea typeface="Times New Roman" panose="02020603050405020304" pitchFamily="18" charset="0"/>
              </a:rPr>
              <a:t>, and </a:t>
            </a:r>
            <a:r>
              <a:rPr lang="x-none" sz="1600" dirty="0">
                <a:effectLst/>
                <a:latin typeface="+mn-lt"/>
                <a:ea typeface="Times New Roman" panose="02020603050405020304" pitchFamily="18" charset="0"/>
              </a:rPr>
              <a:t>Integration Systems</a:t>
            </a:r>
            <a:r>
              <a:rPr lang="en-US" sz="1600" dirty="0">
                <a:effectLst/>
                <a:latin typeface="+mn-lt"/>
                <a:ea typeface="Times New Roman" panose="02020603050405020304" pitchFamily="18" charset="0"/>
              </a:rPr>
              <a:t>; no impacts to </a:t>
            </a:r>
            <a:r>
              <a:rPr lang="x-none" sz="1600" dirty="0">
                <a:effectLst/>
                <a:latin typeface="+mn-lt"/>
                <a:ea typeface="Times New Roman" panose="02020603050405020304" pitchFamily="18" charset="0"/>
              </a:rPr>
              <a:t>ERCOT business processes</a:t>
            </a:r>
            <a:r>
              <a:rPr lang="en-US" sz="1600" dirty="0">
                <a:effectLst/>
                <a:latin typeface="+mn-lt"/>
                <a:ea typeface="Times New Roman" panose="02020603050405020304" pitchFamily="18" charset="0"/>
              </a:rPr>
              <a:t>; ERCOT grid operations and practices will be updated.</a:t>
            </a:r>
          </a:p>
          <a:p>
            <a:pPr marL="228600" marR="0">
              <a:spcBef>
                <a:spcPts val="0"/>
              </a:spcBef>
              <a:spcAft>
                <a:spcPts val="0"/>
              </a:spcAft>
            </a:pPr>
            <a:r>
              <a:rPr lang="en-US" sz="1600" b="1" dirty="0">
                <a:effectLst/>
                <a:latin typeface="+mn-lt"/>
                <a:ea typeface="Times New Roman" panose="02020603050405020304" pitchFamily="18" charset="0"/>
              </a:rPr>
              <a:t>Revision Description:  </a:t>
            </a:r>
            <a:r>
              <a:rPr lang="en-US" sz="1600" dirty="0">
                <a:effectLst/>
                <a:latin typeface="+mn-lt"/>
                <a:ea typeface="Times New Roman" panose="02020603050405020304" pitchFamily="18" charset="0"/>
              </a:rPr>
              <a:t>This NPRR changes the Protocols to allow Load Resources that are not Controllable Load Resources to provide Non-Spin.  The NPRR largely reinstates Protocol requirements that were in place during the first five years of the Nodal market implementation that were subsequently changed to enable Controllable Load Resource participation in Security-Constrained Economic Dispatch (SCED) and Non-Spin.  Additionally, it also incorporates market design changes that have been made for the Operating Reserve Demand Curve (ORDC) and Reliability Deployment Price Adder process when deploying Ancillary Services from Load Resources that are not Controllable Load Resources.</a:t>
            </a:r>
          </a:p>
          <a:p>
            <a:pPr marL="228600" marR="0">
              <a:spcBef>
                <a:spcPts val="0"/>
              </a:spcBef>
              <a:spcAft>
                <a:spcPts val="0"/>
              </a:spcAft>
            </a:pPr>
            <a:r>
              <a:rPr lang="en-US" sz="1600" b="1" dirty="0">
                <a:effectLst/>
                <a:latin typeface="+mn-lt"/>
                <a:ea typeface="Times New Roman" panose="02020603050405020304" pitchFamily="18" charset="0"/>
              </a:rPr>
              <a:t>PRS Decision:</a:t>
            </a:r>
            <a:r>
              <a:rPr lang="en-US" sz="1600" dirty="0">
                <a:effectLst/>
                <a:latin typeface="+mn-lt"/>
                <a:ea typeface="Times New Roman" panose="02020603050405020304" pitchFamily="18" charset="0"/>
              </a:rPr>
              <a:t>  </a:t>
            </a:r>
            <a:r>
              <a:rPr lang="en-US" sz="1600" kern="1200" dirty="0">
                <a:effectLst/>
                <a:latin typeface="+mn-lt"/>
                <a:ea typeface="Times New Roman" panose="02020603050405020304" pitchFamily="18" charset="0"/>
              </a:rPr>
              <a:t>On 9/16/21, PRS voted via roll call to grant NPRR1093 Urgent status; to recommend approval of NPRR1093 as amended by the 9/10/21 ERCOT comments as revised by PRS; and to forward to TAC NPRR1093 and the Impact Analysis with a recommended priority of 2021 and rank of 3195.  There were three opposing votes from the Cooperative (2) (LCRA, STEC) and Independent Generator (Luminant) Market Segments and seven abstentions from the Cooperative (2) (Golden Spread, Brazos Electric), Independent Generator (2) (Exelon, Calpine), and Municipal (3) (DME, Austin Energy, CPS Energy) Market Segments.</a:t>
            </a:r>
            <a:endParaRPr lang="en-US" sz="1600" dirty="0">
              <a:effectLst/>
              <a:latin typeface="+mn-lt"/>
              <a:ea typeface="Times New Roman" panose="02020603050405020304" pitchFamily="18" charset="0"/>
            </a:endParaRPr>
          </a:p>
        </p:txBody>
      </p:sp>
    </p:spTree>
    <p:extLst>
      <p:ext uri="{BB962C8B-B14F-4D97-AF65-F5344CB8AC3E}">
        <p14:creationId xmlns:p14="http://schemas.microsoft.com/office/powerpoint/2010/main" val="131099341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a:solidFill>
                  <a:schemeClr val="accent1"/>
                </a:solidFill>
              </a:rPr>
              <a:t>2021 Release Targets – Board Approved NPRRs / SCRs / </a:t>
            </a:r>
            <a:r>
              <a:rPr lang="en-US" sz="2200" b="1" dirty="0" err="1">
                <a:solidFill>
                  <a:schemeClr val="accent1"/>
                </a:solidFill>
              </a:rPr>
              <a:t>xGRRs</a:t>
            </a:r>
            <a:r>
              <a:rPr lang="en-US" sz="2200" b="1" dirty="0">
                <a:solidFill>
                  <a:schemeClr val="accent1"/>
                </a:solidFill>
              </a:rPr>
              <a:t>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8</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45329"/>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453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6"/>
          <a:ext cx="8839200" cy="4696348"/>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2/2 – 2/4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3/30 – 4/1</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5/25 – 5/27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7/27 – 7/29</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10/5 – 10/7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12/7 – 12/9</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NPRR902</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NOGRR195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OBDRR023</a:t>
                      </a:r>
                      <a:r>
                        <a:rPr kumimoji="0" lang="en-US" sz="900" b="0" i="0" u="none" strike="noStrike" cap="none" normalizeH="0" baseline="0" dirty="0">
                          <a:ln>
                            <a:noFill/>
                          </a:ln>
                          <a:solidFill>
                            <a:schemeClr val="tx1"/>
                          </a:solidFill>
                          <a:effectLst/>
                          <a:latin typeface="Courier New" pitchFamily="49" charset="0"/>
                        </a:rPr>
                        <a:t>(a)</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9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9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9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NPRR1020</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NPRR971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NPRR986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NPRR998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NPRR1024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NPRR1043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NOGRR213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VCMRR027</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PGRR070</a:t>
                      </a:r>
                      <a:endParaRPr kumimoji="0" lang="en-US" sz="9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a:ln>
                            <a:noFill/>
                          </a:ln>
                          <a:solidFill>
                            <a:schemeClr val="tx1"/>
                          </a:solidFill>
                          <a:effectLst/>
                          <a:latin typeface="Courier New" pitchFamily="49" charset="0"/>
                          <a:ea typeface="+mn-ea"/>
                          <a:cs typeface="+mn-cs"/>
                        </a:rPr>
                        <a:t>NPRR1060</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NPRR974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NPRR978</a:t>
                      </a:r>
                      <a:r>
                        <a:rPr kumimoji="0" lang="en-US" sz="900" b="0" i="0" u="none" strike="noStrike" kern="1200" cap="none" normalizeH="0" baseline="0" dirty="0">
                          <a:ln>
                            <a:noFill/>
                          </a:ln>
                          <a:solidFill>
                            <a:schemeClr val="tx1"/>
                          </a:solidFill>
                          <a:effectLst/>
                          <a:latin typeface="Courier New" pitchFamily="49" charset="0"/>
                          <a:ea typeface="+mn-ea"/>
                          <a:cs typeface="+mn-cs"/>
                        </a:rPr>
                        <a:t>(c)</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NPRR1048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NPRR1051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SCR811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ECMS</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ECMS</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NPRR1080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OBDRR030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NPRR1081</a:t>
                      </a:r>
                      <a:r>
                        <a:rPr kumimoji="0" lang="en-US" sz="900" b="0" i="0" u="none" strike="noStrike" cap="none" normalizeH="0" baseline="0" dirty="0">
                          <a:ln>
                            <a:noFill/>
                          </a:ln>
                          <a:solidFill>
                            <a:schemeClr val="tx1"/>
                          </a:solidFill>
                          <a:effectLst/>
                          <a:latin typeface="Courier New" pitchFamily="49" charset="0"/>
                        </a:rPr>
                        <a:t>(a)</a:t>
                      </a:r>
                      <a:endParaRPr kumimoji="0" lang="en-US" sz="9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NPRR902</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NPRR905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900" b="0" i="0" u="none" strike="sngStrike" kern="1200" cap="none" normalizeH="0" baseline="0" dirty="0">
                          <a:ln>
                            <a:noFill/>
                          </a:ln>
                          <a:solidFill>
                            <a:schemeClr val="tx1"/>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SCR789</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NPRR1062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RMGRR164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NPRR1031</a:t>
                      </a:r>
                      <a:r>
                        <a:rPr kumimoji="0" lang="en-US" sz="1200" b="0" i="0" u="none" strike="noStrike" kern="1200" cap="none" normalizeH="0" baseline="0" dirty="0">
                          <a:ln>
                            <a:noFill/>
                          </a:ln>
                          <a:solidFill>
                            <a:srgbClr val="FF0000"/>
                          </a:solidFill>
                          <a:effectLst/>
                          <a:latin typeface="Courier New" pitchFamily="49" charset="0"/>
                          <a:ea typeface="+mn-ea"/>
                          <a:cs typeface="+mn-cs"/>
                        </a:rPr>
                        <a:t> </a:t>
                      </a: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2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NPRR867</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NPRR1081</a:t>
                      </a:r>
                      <a:r>
                        <a:rPr kumimoji="0" lang="en-US" sz="900" b="0" i="0" u="none" strike="noStrike" kern="1200" cap="none" normalizeH="0" baseline="0" dirty="0">
                          <a:ln>
                            <a:noFill/>
                          </a:ln>
                          <a:solidFill>
                            <a:srgbClr val="FF0000"/>
                          </a:solidFill>
                          <a:effectLst/>
                          <a:latin typeface="Courier New" pitchFamily="49" charset="0"/>
                          <a:ea typeface="+mn-ea"/>
                          <a:cs typeface="+mn-cs"/>
                        </a:rPr>
                        <a:t>(b)</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None</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NPRR984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OBDRR023</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SCR781</a:t>
                      </a:r>
                      <a:r>
                        <a:rPr kumimoji="0" lang="en-US" sz="1200" b="0" i="0" u="none" strike="sngStrike" kern="1200" cap="none" normalizeH="0" baseline="0" dirty="0">
                          <a:ln>
                            <a:noFill/>
                          </a:ln>
                          <a:solidFill>
                            <a:schemeClr val="tx1"/>
                          </a:solidFill>
                          <a:effectLst/>
                          <a:latin typeface="Courier New" pitchFamily="49" charset="0"/>
                          <a:ea typeface="+mn-ea"/>
                          <a:cs typeface="+mn-cs"/>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a:ln>
                            <a:noFill/>
                          </a:ln>
                          <a:solidFill>
                            <a:schemeClr val="tx1"/>
                          </a:solidFill>
                          <a:effectLst/>
                          <a:latin typeface="Courier New" pitchFamily="49" charset="0"/>
                          <a:ea typeface="+mn-ea"/>
                          <a:cs typeface="+mn-cs"/>
                        </a:rPr>
                        <a:t>FFR Advancement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a:ln>
                            <a:noFill/>
                          </a:ln>
                          <a:solidFill>
                            <a:schemeClr val="tx1"/>
                          </a:solidFill>
                          <a:effectLst/>
                          <a:latin typeface="Courier New" pitchFamily="49" charset="0"/>
                          <a:ea typeface="+mn-ea"/>
                          <a:cs typeface="+mn-cs"/>
                        </a:rPr>
                        <a:t>(NPRR863 FFR)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NPRR1015</a:t>
                      </a: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NPRR1079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NOGRR187</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DGR/DESR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a:ln>
                            <a:noFill/>
                          </a:ln>
                          <a:solidFill>
                            <a:schemeClr val="tx1"/>
                          </a:solidFill>
                          <a:effectLst/>
                          <a:latin typeface="Courier New" pitchFamily="49" charset="0"/>
                          <a:ea typeface="+mn-ea"/>
                          <a:cs typeface="+mn-cs"/>
                        </a:rPr>
                        <a:t>(See next slide)</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459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8" name="TextBox 21"/>
          <p:cNvSpPr txBox="1">
            <a:spLocks noChangeArrowheads="1"/>
          </p:cNvSpPr>
          <p:nvPr/>
        </p:nvSpPr>
        <p:spPr bwMode="auto">
          <a:xfrm>
            <a:off x="6470115" y="5485388"/>
            <a:ext cx="2505302" cy="954107"/>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NPRR902(a) – ECEII Market Participant MPIM role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NPRR902(b) – MIS links updated for ECEII reports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NPRR978(c) – Forecast Zone scope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NPRR1081(a) – Manual implementation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FF0000"/>
                </a:solidFill>
                <a:effectLst/>
                <a:uLnTx/>
                <a:uFillTx/>
                <a:latin typeface="Arial" charset="0"/>
                <a:ea typeface="+mn-ea"/>
                <a:cs typeface="+mn-cs"/>
              </a:rPr>
              <a:t>NPRR1081(b) – Automated solution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OBDRR023(a) – ERS Expenditure Limit</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OBDRR023(b) – 4 Standard Contract Terms/Year</a:t>
            </a:r>
          </a:p>
        </p:txBody>
      </p:sp>
      <p:graphicFrame>
        <p:nvGraphicFramePr>
          <p:cNvPr id="38" name="Table 37"/>
          <p:cNvGraphicFramePr>
            <a:graphicFrameLocks noGrp="1"/>
          </p:cNvGraphicFramePr>
          <p:nvPr/>
        </p:nvGraphicFramePr>
        <p:xfrm>
          <a:off x="176358" y="5098190"/>
          <a:ext cx="8799059" cy="365760"/>
        </p:xfrm>
        <a:graphic>
          <a:graphicData uri="http://schemas.openxmlformats.org/drawingml/2006/table">
            <a:tbl>
              <a:tblPr firstRow="1" bandRow="1"/>
              <a:tblGrid>
                <a:gridCol w="966642">
                  <a:extLst>
                    <a:ext uri="{9D8B030D-6E8A-4147-A177-3AD203B41FA5}">
                      <a16:colId xmlns:a16="http://schemas.microsoft.com/office/drawing/2014/main" val="20000"/>
                    </a:ext>
                  </a:extLst>
                </a:gridCol>
                <a:gridCol w="7832417">
                  <a:extLst>
                    <a:ext uri="{9D8B030D-6E8A-4147-A177-3AD203B41FA5}">
                      <a16:colId xmlns:a16="http://schemas.microsoft.com/office/drawing/2014/main" val="20001"/>
                    </a:ext>
                  </a:extLst>
                </a:gridCol>
              </a:tblGrid>
              <a:tr h="293370">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200" b="1" dirty="0">
                          <a:solidFill>
                            <a:schemeClr val="tx1"/>
                          </a:solidFill>
                        </a:rPr>
                        <a:t>TBD Items</a:t>
                      </a: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900" b="0" strike="noStrike" kern="1200" baseline="0" dirty="0">
                          <a:solidFill>
                            <a:schemeClr val="tx1"/>
                          </a:solidFill>
                          <a:latin typeface="+mn-lt"/>
                          <a:ea typeface="+mn-ea"/>
                          <a:cs typeface="+mn-cs"/>
                        </a:rPr>
                        <a:t>NPRRs: 484, 825(b), 826, 829, 841, 857, 879, 885, 904, 918, 930, 935(b), 936, 939, 941, 945, 962, 965, 1004, 1006, 1019, 1023, 1030, 1032, 1034, 1040, 1057                  SCRs: 799, 800, 805, 809, 812                Market Guides: PGRR066, PGRR076       Other Binding Docs: OBDRR009</a:t>
                      </a:r>
                      <a:endParaRPr lang="en-US" sz="900" b="0" strike="sngStrike" kern="1200" baseline="0" dirty="0">
                        <a:solidFill>
                          <a:schemeClr val="tx1"/>
                        </a:solidFill>
                        <a:latin typeface="+mn-lt"/>
                        <a:ea typeface="+mn-ea"/>
                        <a:cs typeface="+mn-cs"/>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extLst>
                  <a:ext uri="{0D108BD9-81ED-4DB2-BD59-A6C34878D82A}">
                    <a16:rowId xmlns:a16="http://schemas.microsoft.com/office/drawing/2014/main" val="10000"/>
                  </a:ext>
                </a:extLst>
              </a:tr>
            </a:tbl>
          </a:graphicData>
        </a:graphic>
      </p:graphicFrame>
      <p:sp>
        <p:nvSpPr>
          <p:cNvPr id="26" name="TextBox 25"/>
          <p:cNvSpPr txBox="1"/>
          <p:nvPr/>
        </p:nvSpPr>
        <p:spPr>
          <a:xfrm>
            <a:off x="7162800" y="4430524"/>
            <a:ext cx="370549" cy="44627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45" name="TextBox 44"/>
          <p:cNvSpPr txBox="1"/>
          <p:nvPr/>
        </p:nvSpPr>
        <p:spPr>
          <a:xfrm>
            <a:off x="7118545" y="1366208"/>
            <a:ext cx="370549" cy="159274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56" name="TextBox 12"/>
          <p:cNvSpPr txBox="1">
            <a:spLocks noChangeArrowheads="1"/>
          </p:cNvSpPr>
          <p:nvPr/>
        </p:nvSpPr>
        <p:spPr bwMode="auto">
          <a:xfrm>
            <a:off x="3080013" y="2633361"/>
            <a:ext cx="1490472" cy="230832"/>
          </a:xfrm>
          <a:prstGeom prst="rect">
            <a:avLst/>
          </a:prstGeom>
          <a:noFill/>
          <a:ln w="9525">
            <a:no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900" b="0" i="0" u="none" strike="noStrike" kern="1200" cap="none" spc="0" normalizeH="0" baseline="0" noProof="0" dirty="0">
                <a:ln>
                  <a:noFill/>
                </a:ln>
                <a:solidFill>
                  <a:prstClr val="black"/>
                </a:solidFill>
                <a:effectLst/>
                <a:uLnTx/>
                <a:uFillTx/>
                <a:latin typeface="Arial" charset="0"/>
                <a:ea typeface="+mn-ea"/>
                <a:cs typeface="+mn-cs"/>
              </a:rPr>
              <a:t>Replace </a:t>
            </a:r>
            <a:r>
              <a:rPr kumimoji="0" lang="en-US" sz="900" b="0" i="0" u="none" strike="noStrike" kern="1200" cap="none" spc="0" normalizeH="0" baseline="0" noProof="0" dirty="0" err="1">
                <a:ln>
                  <a:noFill/>
                </a:ln>
                <a:solidFill>
                  <a:prstClr val="black"/>
                </a:solidFill>
                <a:effectLst/>
                <a:uLnTx/>
                <a:uFillTx/>
                <a:latin typeface="Arial" charset="0"/>
                <a:ea typeface="+mn-ea"/>
                <a:cs typeface="+mn-cs"/>
              </a:rPr>
              <a:t>NoticeBuilder</a:t>
            </a:r>
            <a:endParaRPr kumimoji="0" lang="en-US" sz="900" b="0" i="0" u="none" strike="noStrike" kern="0" cap="none" spc="0" normalizeH="0" baseline="0" noProof="0" dirty="0">
              <a:ln>
                <a:noFill/>
              </a:ln>
              <a:solidFill>
                <a:prstClr val="black"/>
              </a:solidFill>
              <a:effectLst/>
              <a:uLnTx/>
              <a:uFillTx/>
              <a:latin typeface="Arial" charset="0"/>
              <a:ea typeface="+mn-ea"/>
              <a:cs typeface="+mn-cs"/>
            </a:endParaRPr>
          </a:p>
        </p:txBody>
      </p:sp>
      <p:sp>
        <p:nvSpPr>
          <p:cNvPr id="57" name="TextBox 12"/>
          <p:cNvSpPr txBox="1">
            <a:spLocks noChangeArrowheads="1"/>
          </p:cNvSpPr>
          <p:nvPr/>
        </p:nvSpPr>
        <p:spPr bwMode="auto">
          <a:xfrm>
            <a:off x="6024731" y="2911054"/>
            <a:ext cx="1445090" cy="52322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ECMS – Nov. </a:t>
            </a:r>
          </a:p>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800" b="0" i="0" u="none" strike="noStrike" kern="1200" cap="none" spc="0" normalizeH="0" baseline="0" noProof="0" dirty="0">
                <a:ln>
                  <a:noFill/>
                </a:ln>
                <a:solidFill>
                  <a:prstClr val="black"/>
                </a:solidFill>
                <a:effectLst/>
                <a:uLnTx/>
                <a:uFillTx/>
                <a:latin typeface="Arial" charset="0"/>
                <a:ea typeface="+mn-ea"/>
                <a:cs typeface="+mn-cs"/>
              </a:rPr>
              <a:t>Infrastructure replace</a:t>
            </a:r>
            <a:endParaRPr kumimoji="0" lang="en-US" sz="800" b="0" i="0" u="none" strike="noStrike" kern="0" cap="none" spc="0" normalizeH="0" baseline="0" noProof="0" dirty="0">
              <a:ln>
                <a:noFill/>
              </a:ln>
              <a:solidFill>
                <a:prstClr val="black"/>
              </a:solidFill>
              <a:effectLst/>
              <a:uLnTx/>
              <a:uFillTx/>
              <a:latin typeface="Arial" charset="0"/>
              <a:ea typeface="+mn-ea"/>
              <a:cs typeface="+mn-cs"/>
            </a:endParaRPr>
          </a:p>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New navigation</a:t>
            </a:r>
          </a:p>
        </p:txBody>
      </p:sp>
      <p:sp>
        <p:nvSpPr>
          <p:cNvPr id="40" name="TextBox 12"/>
          <p:cNvSpPr txBox="1">
            <a:spLocks noChangeArrowheads="1"/>
          </p:cNvSpPr>
          <p:nvPr/>
        </p:nvSpPr>
        <p:spPr bwMode="auto">
          <a:xfrm>
            <a:off x="160279" y="1943100"/>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4" name="TextBox 43"/>
          <p:cNvSpPr txBox="1"/>
          <p:nvPr/>
        </p:nvSpPr>
        <p:spPr>
          <a:xfrm>
            <a:off x="1271547" y="222250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48" name="TextBox 47"/>
          <p:cNvSpPr txBox="1"/>
          <p:nvPr/>
        </p:nvSpPr>
        <p:spPr>
          <a:xfrm>
            <a:off x="5676655" y="2468482"/>
            <a:ext cx="370549" cy="44627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50" name="TextBox 49"/>
          <p:cNvSpPr txBox="1"/>
          <p:nvPr/>
        </p:nvSpPr>
        <p:spPr>
          <a:xfrm>
            <a:off x="1303041" y="1366733"/>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58" name="TextBox 57"/>
          <p:cNvSpPr txBox="1"/>
          <p:nvPr/>
        </p:nvSpPr>
        <p:spPr>
          <a:xfrm>
            <a:off x="1303789" y="1569467"/>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0" name="TextBox 12"/>
          <p:cNvSpPr txBox="1">
            <a:spLocks noChangeArrowheads="1"/>
          </p:cNvSpPr>
          <p:nvPr/>
        </p:nvSpPr>
        <p:spPr bwMode="auto">
          <a:xfrm>
            <a:off x="152400" y="2644001"/>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2/1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1" name="TextBox 12"/>
          <p:cNvSpPr txBox="1">
            <a:spLocks noChangeArrowheads="1"/>
          </p:cNvSpPr>
          <p:nvPr/>
        </p:nvSpPr>
        <p:spPr bwMode="auto">
          <a:xfrm>
            <a:off x="6024781" y="1939635"/>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10/1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2" name="TextBox 12"/>
          <p:cNvSpPr txBox="1">
            <a:spLocks noChangeArrowheads="1"/>
          </p:cNvSpPr>
          <p:nvPr/>
        </p:nvSpPr>
        <p:spPr bwMode="auto">
          <a:xfrm>
            <a:off x="1598860" y="3276600"/>
            <a:ext cx="15270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5/1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1" name="TextBox 12"/>
          <p:cNvSpPr txBox="1">
            <a:spLocks noChangeArrowheads="1"/>
          </p:cNvSpPr>
          <p:nvPr/>
        </p:nvSpPr>
        <p:spPr bwMode="auto">
          <a:xfrm>
            <a:off x="160279" y="3349975"/>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3/15</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6" name="TextBox 45"/>
          <p:cNvSpPr txBox="1"/>
          <p:nvPr/>
        </p:nvSpPr>
        <p:spPr>
          <a:xfrm>
            <a:off x="1282700" y="294005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49" name="TextBox 48"/>
          <p:cNvSpPr txBox="1"/>
          <p:nvPr/>
        </p:nvSpPr>
        <p:spPr>
          <a:xfrm>
            <a:off x="1289384" y="3639979"/>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59" name="TextBox 58"/>
          <p:cNvSpPr txBox="1"/>
          <p:nvPr/>
        </p:nvSpPr>
        <p:spPr>
          <a:xfrm>
            <a:off x="2796058" y="1391005"/>
            <a:ext cx="370549" cy="172354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5" name="TextBox 12"/>
          <p:cNvSpPr txBox="1">
            <a:spLocks noChangeArrowheads="1"/>
          </p:cNvSpPr>
          <p:nvPr/>
        </p:nvSpPr>
        <p:spPr bwMode="auto">
          <a:xfrm>
            <a:off x="160283" y="4226684"/>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4/22</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6" name="TextBox 65"/>
          <p:cNvSpPr txBox="1"/>
          <p:nvPr/>
        </p:nvSpPr>
        <p:spPr>
          <a:xfrm>
            <a:off x="1295400" y="4493945"/>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7" name="TextBox 12"/>
          <p:cNvSpPr txBox="1">
            <a:spLocks noChangeArrowheads="1"/>
          </p:cNvSpPr>
          <p:nvPr/>
        </p:nvSpPr>
        <p:spPr bwMode="auto">
          <a:xfrm>
            <a:off x="1598861" y="4136293"/>
            <a:ext cx="15270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6/1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70" name="TextBox 69"/>
          <p:cNvSpPr txBox="1"/>
          <p:nvPr/>
        </p:nvSpPr>
        <p:spPr>
          <a:xfrm>
            <a:off x="2805337" y="355014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47" name="TextBox 46"/>
          <p:cNvSpPr txBox="1"/>
          <p:nvPr/>
        </p:nvSpPr>
        <p:spPr>
          <a:xfrm>
            <a:off x="8651670" y="1489843"/>
            <a:ext cx="370549" cy="205440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
        <p:nvSpPr>
          <p:cNvPr id="23" name="TextBox 12"/>
          <p:cNvSpPr txBox="1">
            <a:spLocks noChangeArrowheads="1"/>
          </p:cNvSpPr>
          <p:nvPr/>
        </p:nvSpPr>
        <p:spPr bwMode="auto">
          <a:xfrm>
            <a:off x="6019800" y="3960654"/>
            <a:ext cx="1905000" cy="415498"/>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RIOO – Q4 2021</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0" i="0" u="none" strike="noStrike" kern="0" cap="none" spc="0" normalizeH="0" baseline="0" noProof="0" dirty="0">
                <a:ln>
                  <a:noFill/>
                </a:ln>
                <a:solidFill>
                  <a:prstClr val="black"/>
                </a:solidFill>
                <a:effectLst/>
                <a:uLnTx/>
                <a:uFillTx/>
                <a:latin typeface="Arial" charset="0"/>
                <a:ea typeface="+mn-ea"/>
                <a:cs typeface="+mn-cs"/>
              </a:rPr>
              <a:t>RARF Add Functionality Go-Live</a:t>
            </a:r>
          </a:p>
        </p:txBody>
      </p:sp>
      <p:sp>
        <p:nvSpPr>
          <p:cNvPr id="71" name="TextBox 12"/>
          <p:cNvSpPr txBox="1">
            <a:spLocks noChangeArrowheads="1"/>
          </p:cNvSpPr>
          <p:nvPr/>
        </p:nvSpPr>
        <p:spPr bwMode="auto">
          <a:xfrm>
            <a:off x="3120170" y="3048355"/>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6/25</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2" name="TextBox 61"/>
          <p:cNvSpPr txBox="1"/>
          <p:nvPr/>
        </p:nvSpPr>
        <p:spPr>
          <a:xfrm>
            <a:off x="4277651" y="1371600"/>
            <a:ext cx="370549" cy="3708708"/>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9" name="TextBox 12"/>
          <p:cNvSpPr txBox="1">
            <a:spLocks noChangeArrowheads="1"/>
          </p:cNvSpPr>
          <p:nvPr/>
        </p:nvSpPr>
        <p:spPr bwMode="auto">
          <a:xfrm>
            <a:off x="3078412" y="3512757"/>
            <a:ext cx="1490472" cy="338554"/>
          </a:xfrm>
          <a:prstGeom prst="rect">
            <a:avLst/>
          </a:prstGeom>
          <a:noFill/>
          <a:ln w="9525">
            <a:no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800" b="0" i="0" u="none" strike="noStrike" kern="1200" cap="none" spc="0" normalizeH="0" baseline="0" noProof="0" dirty="0">
                <a:ln>
                  <a:noFill/>
                </a:ln>
                <a:solidFill>
                  <a:prstClr val="black"/>
                </a:solidFill>
                <a:effectLst/>
                <a:uLnTx/>
                <a:uFillTx/>
                <a:latin typeface="Arial" charset="0"/>
                <a:ea typeface="+mn-ea"/>
                <a:cs typeface="+mn-cs"/>
              </a:rPr>
              <a:t>New public version of ERCOT.com homepage</a:t>
            </a:r>
            <a:endParaRPr kumimoji="0" lang="en-US" sz="800" b="0" i="0" u="none" strike="noStrike" kern="0" cap="none" spc="0" normalizeH="0" baseline="0" noProof="0" dirty="0">
              <a:ln>
                <a:noFill/>
              </a:ln>
              <a:solidFill>
                <a:prstClr val="black"/>
              </a:solidFill>
              <a:effectLst/>
              <a:uLnTx/>
              <a:uFillTx/>
              <a:latin typeface="Arial" charset="0"/>
              <a:ea typeface="+mn-ea"/>
              <a:cs typeface="+mn-cs"/>
            </a:endParaRPr>
          </a:p>
        </p:txBody>
      </p:sp>
      <p:sp>
        <p:nvSpPr>
          <p:cNvPr id="74" name="TextBox 73"/>
          <p:cNvSpPr txBox="1"/>
          <p:nvPr/>
        </p:nvSpPr>
        <p:spPr>
          <a:xfrm>
            <a:off x="2819400" y="4414679"/>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72" name="TextBox 12"/>
          <p:cNvSpPr txBox="1">
            <a:spLocks noChangeArrowheads="1"/>
          </p:cNvSpPr>
          <p:nvPr/>
        </p:nvSpPr>
        <p:spPr bwMode="auto">
          <a:xfrm>
            <a:off x="3124200" y="3968790"/>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75" name="TextBox 12"/>
          <p:cNvSpPr txBox="1">
            <a:spLocks noChangeArrowheads="1"/>
          </p:cNvSpPr>
          <p:nvPr/>
        </p:nvSpPr>
        <p:spPr bwMode="auto">
          <a:xfrm>
            <a:off x="4572000" y="4533603"/>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9/16</a:t>
            </a:r>
            <a:endParaRPr kumimoji="0" lang="en-US" sz="1200" b="1" i="0" u="none" strike="noStrike" kern="0" cap="none" spc="0" normalizeH="0" baseline="0" noProof="0" dirty="0">
              <a:ln>
                <a:noFill/>
              </a:ln>
              <a:solidFill>
                <a:srgbClr val="FF0000"/>
              </a:solidFill>
              <a:effectLst/>
              <a:uLnTx/>
              <a:uFillTx/>
              <a:latin typeface="Arial" charset="0"/>
              <a:ea typeface="+mn-ea"/>
              <a:cs typeface="+mn-cs"/>
            </a:endParaRPr>
          </a:p>
        </p:txBody>
      </p:sp>
      <p:sp>
        <p:nvSpPr>
          <p:cNvPr id="76" name="TextBox 12"/>
          <p:cNvSpPr txBox="1">
            <a:spLocks noChangeArrowheads="1"/>
          </p:cNvSpPr>
          <p:nvPr/>
        </p:nvSpPr>
        <p:spPr bwMode="auto">
          <a:xfrm>
            <a:off x="4566239" y="1917032"/>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7/14</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80" name="TextBox 12"/>
          <p:cNvSpPr txBox="1">
            <a:spLocks noChangeArrowheads="1"/>
          </p:cNvSpPr>
          <p:nvPr/>
        </p:nvSpPr>
        <p:spPr bwMode="auto">
          <a:xfrm>
            <a:off x="7477701" y="2958952"/>
            <a:ext cx="1513899"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2022 R1 (Feb.)</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4" name="TextBox 12"/>
          <p:cNvSpPr txBox="1">
            <a:spLocks noChangeArrowheads="1"/>
          </p:cNvSpPr>
          <p:nvPr/>
        </p:nvSpPr>
        <p:spPr bwMode="auto">
          <a:xfrm>
            <a:off x="4572000" y="2492214"/>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0" cap="none" spc="0" normalizeH="0" baseline="0" noProof="0" dirty="0">
                <a:ln>
                  <a:noFill/>
                </a:ln>
                <a:solidFill>
                  <a:prstClr val="black"/>
                </a:solidFill>
                <a:effectLst/>
                <a:uLnTx/>
                <a:uFillTx/>
                <a:latin typeface="Arial" charset="0"/>
                <a:ea typeface="+mn-ea"/>
                <a:cs typeface="+mn-cs"/>
              </a:rPr>
              <a:t>7/23</a:t>
            </a:r>
          </a:p>
        </p:txBody>
      </p:sp>
      <p:sp>
        <p:nvSpPr>
          <p:cNvPr id="68" name="TextBox 12">
            <a:extLst>
              <a:ext uri="{FF2B5EF4-FFF2-40B4-BE49-F238E27FC236}">
                <a16:creationId xmlns:a16="http://schemas.microsoft.com/office/drawing/2014/main" id="{6A912B95-0CAD-454C-92FB-788C2A8B1120}"/>
              </a:ext>
            </a:extLst>
          </p:cNvPr>
          <p:cNvSpPr txBox="1">
            <a:spLocks noChangeArrowheads="1"/>
          </p:cNvSpPr>
          <p:nvPr/>
        </p:nvSpPr>
        <p:spPr bwMode="auto">
          <a:xfrm>
            <a:off x="4572000" y="3316706"/>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0" cap="none" spc="0" normalizeH="0" baseline="0" noProof="0" dirty="0">
                <a:ln>
                  <a:noFill/>
                </a:ln>
                <a:solidFill>
                  <a:prstClr val="black"/>
                </a:solidFill>
                <a:effectLst/>
                <a:uLnTx/>
                <a:uFillTx/>
                <a:latin typeface="Arial" charset="0"/>
                <a:ea typeface="+mn-ea"/>
                <a:cs typeface="+mn-cs"/>
              </a:rPr>
              <a:t>8/1</a:t>
            </a:r>
          </a:p>
        </p:txBody>
      </p:sp>
      <p:sp>
        <p:nvSpPr>
          <p:cNvPr id="79" name="TextBox 78">
            <a:extLst>
              <a:ext uri="{FF2B5EF4-FFF2-40B4-BE49-F238E27FC236}">
                <a16:creationId xmlns:a16="http://schemas.microsoft.com/office/drawing/2014/main" id="{30AD0E9E-4680-4466-977F-D7E5CB69B0D5}"/>
              </a:ext>
            </a:extLst>
          </p:cNvPr>
          <p:cNvSpPr txBox="1"/>
          <p:nvPr/>
        </p:nvSpPr>
        <p:spPr>
          <a:xfrm>
            <a:off x="5681417" y="1368993"/>
            <a:ext cx="370549" cy="189282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81" name="TextBox 80">
            <a:extLst>
              <a:ext uri="{FF2B5EF4-FFF2-40B4-BE49-F238E27FC236}">
                <a16:creationId xmlns:a16="http://schemas.microsoft.com/office/drawing/2014/main" id="{4F604CB6-33D6-4C79-9A1D-4F9296BECCDD}"/>
              </a:ext>
            </a:extLst>
          </p:cNvPr>
          <p:cNvSpPr txBox="1"/>
          <p:nvPr/>
        </p:nvSpPr>
        <p:spPr>
          <a:xfrm>
            <a:off x="5692666" y="3621506"/>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3" name="TextBox 12">
            <a:extLst>
              <a:ext uri="{FF2B5EF4-FFF2-40B4-BE49-F238E27FC236}">
                <a16:creationId xmlns:a16="http://schemas.microsoft.com/office/drawing/2014/main" id="{8C84AF0F-3125-4B89-857B-35456E5A3080}"/>
              </a:ext>
            </a:extLst>
          </p:cNvPr>
          <p:cNvSpPr txBox="1">
            <a:spLocks noChangeArrowheads="1"/>
          </p:cNvSpPr>
          <p:nvPr/>
        </p:nvSpPr>
        <p:spPr bwMode="auto">
          <a:xfrm>
            <a:off x="4572000" y="3914001"/>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0" cap="none" spc="0" normalizeH="0" baseline="0" noProof="0" dirty="0">
                <a:ln>
                  <a:noFill/>
                </a:ln>
                <a:solidFill>
                  <a:prstClr val="black"/>
                </a:solidFill>
                <a:effectLst/>
                <a:uLnTx/>
                <a:uFillTx/>
                <a:latin typeface="Arial" charset="0"/>
                <a:ea typeface="+mn-ea"/>
                <a:cs typeface="+mn-cs"/>
              </a:rPr>
              <a:t>9/10</a:t>
            </a:r>
          </a:p>
        </p:txBody>
      </p:sp>
      <p:sp>
        <p:nvSpPr>
          <p:cNvPr id="82" name="TextBox 81">
            <a:extLst>
              <a:ext uri="{FF2B5EF4-FFF2-40B4-BE49-F238E27FC236}">
                <a16:creationId xmlns:a16="http://schemas.microsoft.com/office/drawing/2014/main" id="{BF8B42FB-37D9-47AC-A966-901A72E2738D}"/>
              </a:ext>
            </a:extLst>
          </p:cNvPr>
          <p:cNvSpPr txBox="1"/>
          <p:nvPr/>
        </p:nvSpPr>
        <p:spPr>
          <a:xfrm>
            <a:off x="7144787" y="2229568"/>
            <a:ext cx="370549" cy="47705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
        <p:nvSpPr>
          <p:cNvPr id="83" name="TextBox 82">
            <a:extLst>
              <a:ext uri="{FF2B5EF4-FFF2-40B4-BE49-F238E27FC236}">
                <a16:creationId xmlns:a16="http://schemas.microsoft.com/office/drawing/2014/main" id="{0EB4092D-FD89-4E79-81AC-DDFF1B90D046}"/>
              </a:ext>
            </a:extLst>
          </p:cNvPr>
          <p:cNvSpPr txBox="1"/>
          <p:nvPr/>
        </p:nvSpPr>
        <p:spPr>
          <a:xfrm>
            <a:off x="5715000" y="4183049"/>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73" name="TextBox 72">
            <a:extLst>
              <a:ext uri="{FF2B5EF4-FFF2-40B4-BE49-F238E27FC236}">
                <a16:creationId xmlns:a16="http://schemas.microsoft.com/office/drawing/2014/main" id="{F354B39F-0A89-43DF-A393-EFCE8475819C}"/>
              </a:ext>
            </a:extLst>
          </p:cNvPr>
          <p:cNvSpPr txBox="1"/>
          <p:nvPr/>
        </p:nvSpPr>
        <p:spPr>
          <a:xfrm>
            <a:off x="5715000" y="4825700"/>
            <a:ext cx="370549" cy="44627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Tree>
    <p:extLst>
      <p:ext uri="{BB962C8B-B14F-4D97-AF65-F5344CB8AC3E}">
        <p14:creationId xmlns:p14="http://schemas.microsoft.com/office/powerpoint/2010/main" val="1411701992"/>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
  <TotalTime>9185</TotalTime>
  <Words>2071</Words>
  <Application>Microsoft Office PowerPoint</Application>
  <PresentationFormat>On-screen Show (4:3)</PresentationFormat>
  <Paragraphs>310</Paragraphs>
  <Slides>8</Slides>
  <Notes>3</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8</vt:i4>
      </vt:variant>
    </vt:vector>
  </HeadingPairs>
  <TitlesOfParts>
    <vt:vector size="14" baseType="lpstr">
      <vt:lpstr>Arial</vt:lpstr>
      <vt:lpstr>Calibri</vt:lpstr>
      <vt:lpstr>Courier New</vt:lpstr>
      <vt:lpstr>Wingdings</vt:lpstr>
      <vt:lpstr>Custom Design</vt:lpstr>
      <vt:lpstr>Office Theme</vt:lpstr>
      <vt:lpstr>PowerPoint Presentation</vt:lpstr>
      <vt:lpstr>Summary of PRS Update</vt:lpstr>
      <vt:lpstr>Appendix</vt:lpstr>
      <vt:lpstr>NPRR1082, Emergency Response Service (ERS) Test Exception for Co-located ERS Loads [Enerwise Global Technologies]</vt:lpstr>
      <vt:lpstr>NPRR1087, Prohibit Participation of Critical Loads as Load Resources or ERS Resources – URGENT [ERCOT]</vt:lpstr>
      <vt:lpstr>NPRR1090, ERS Winter Storm Uri Lessons Learned Changes and Other ERS Items – URGENT [ERCOT]</vt:lpstr>
      <vt:lpstr>NPRR1093, ERS Winter Storm Uri Lessons Learned Changes and Other ERS Items – URGENT [ERCOT]</vt:lpstr>
      <vt:lpstr>2021 Release Targets – Board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C Phillips</cp:lastModifiedBy>
  <cp:revision>558</cp:revision>
  <cp:lastPrinted>2013-01-30T23:16:36Z</cp:lastPrinted>
  <dcterms:created xsi:type="dcterms:W3CDTF">2010-04-12T23:12:02Z</dcterms:created>
  <dcterms:modified xsi:type="dcterms:W3CDTF">2021-09-22T15:04:02Z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