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61" r:id="rId5"/>
    <p:sldId id="257" r:id="rId6"/>
    <p:sldId id="271" r:id="rId7"/>
    <p:sldId id="278" r:id="rId8"/>
    <p:sldId id="272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n" initials="VI" lastIdx="2" clrIdx="0">
    <p:extLst>
      <p:ext uri="{19B8F6BF-5375-455C-9EA6-DF929625EA0E}">
        <p15:presenceInfo xmlns:p15="http://schemas.microsoft.com/office/powerpoint/2012/main" userId="Ivan" providerId="None"/>
      </p:ext>
    </p:extLst>
  </p:cmAuthor>
  <p:cmAuthor id="2" name="Smith, Chase (SPC)" initials="SC(" lastIdx="2" clrIdx="1">
    <p:extLst>
      <p:ext uri="{19B8F6BF-5375-455C-9EA6-DF929625EA0E}">
        <p15:presenceInfo xmlns:p15="http://schemas.microsoft.com/office/powerpoint/2012/main" userId="S::BCSMI@southernco.com::d0fa7ba3-2d33-4d90-9eec-4263ebb491d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94706" autoAdjust="0"/>
  </p:normalViewPr>
  <p:slideViewPr>
    <p:cSldViewPr snapToGrid="0">
      <p:cViewPr varScale="1">
        <p:scale>
          <a:sx n="86" d="100"/>
          <a:sy n="86" d="100"/>
        </p:scale>
        <p:origin x="533" y="53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85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41DB8-B66F-4DC8-A96E-33677E0F90FF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4A0D4-B89B-4ADD-AF9E-38636B40E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3891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49C4A-65AC-492D-9701-81B46C3AD0E4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69989-EB00-4EE7-BCB5-25BDC5BB2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636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69989-EB00-4EE7-BCB5-25BDC5BB29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303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6" name="Straight Connector 5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1" name="Straight Connector 40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Group 45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2" name="Straight Connector 51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Straight Connector 46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5" name="Straight Connector 24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Group 29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6" name="Straight Connector 35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" name="Straight Connector 30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3845" y="1909346"/>
            <a:ext cx="9604310" cy="3383280"/>
          </a:xfrm>
        </p:spPr>
        <p:txBody>
          <a:bodyPr anchor="b">
            <a:normAutofit/>
          </a:bodyPr>
          <a:lstStyle>
            <a:lvl1pPr algn="l">
              <a:lnSpc>
                <a:spcPct val="76000"/>
              </a:lnSpc>
              <a:defRPr sz="8000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3845" y="5432564"/>
            <a:ext cx="9604310" cy="457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58" name="Straight Connector 57"/>
          <p:cNvCxnSpPr/>
          <p:nvPr userDrawn="1"/>
        </p:nvCxnSpPr>
        <p:spPr>
          <a:xfrm>
            <a:off x="1295400" y="5294175"/>
            <a:ext cx="96012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29A4-78C8-47AB-BA06-22CB45938951}" type="datetime1">
              <a:rPr lang="en-US" smtClean="0"/>
              <a:t>9/22/2021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9314" y="489856"/>
            <a:ext cx="1687286" cy="530134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9" y="489856"/>
            <a:ext cx="7587344" cy="530134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D4ACF-2D82-46F2-A8E9-23963AA34E86}" type="datetime1">
              <a:rPr lang="en-US" smtClean="0"/>
              <a:t>9/22/2021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4B5B-21A0-4192-BF4C-38187F1A68D8}" type="datetime1">
              <a:rPr lang="en-US" smtClean="0"/>
              <a:t>9/22/2021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 flip="none" rotWithShape="1">
          <a:gsLst>
            <a:gs pos="0">
              <a:schemeClr val="accent1"/>
            </a:gs>
            <a:gs pos="97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8" name="Straight Connector 7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2" name="Straight Connector 41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Group 46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3" name="Straight Connector 52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8" name="Straight Connector 47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6" name="Straight Connector 25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Group 30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7" name="Straight Connector 36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Straight Connector 31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541573"/>
            <a:ext cx="9601200" cy="2743200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000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5431536"/>
            <a:ext cx="9601200" cy="4572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8" name="Straight Connector 57"/>
          <p:cNvCxnSpPr/>
          <p:nvPr userDrawn="1"/>
        </p:nvCxnSpPr>
        <p:spPr>
          <a:xfrm>
            <a:off x="1295400" y="5294175"/>
            <a:ext cx="9601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6778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981199"/>
            <a:ext cx="4572000" cy="3810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981199"/>
            <a:ext cx="4572000" cy="3810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F7C-B333-48E1-A4A6-83A3C8B73AC0}" type="datetime1">
              <a:rPr lang="en-US" smtClean="0"/>
              <a:t>9/22/2021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818322"/>
            <a:ext cx="4572000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2503713"/>
            <a:ext cx="4572000" cy="32874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818322"/>
            <a:ext cx="4572000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503713"/>
            <a:ext cx="4572000" cy="32874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0762-5CBF-4210-AB54-376B091119F8}" type="datetime1">
              <a:rPr lang="en-US" smtClean="0"/>
              <a:t>9/22/2021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DB371-BF5F-4058-A212-1A908E4D2674}" type="datetime1">
              <a:rPr lang="en-US" smtClean="0"/>
              <a:t>9/22/2021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roup 160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162" name="Straight Connector 161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8" name="Group 177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96" name="Straight Connector 195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1" name="Group 200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207" name="Straight Connector 206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2" name="Straight Connector 201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Group 178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180" name="Straight Connector 179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5" name="Group 184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191" name="Straight Connector 190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Straight Connector 194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6" name="Straight Connector 185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3" name="Footer Placeholder 2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12" name="Date Placeholder 2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4083B-90AA-48CF-BAD5-00AA24D7F288}" type="datetime1">
              <a:rPr lang="en-US" smtClean="0"/>
              <a:t>9/22/2021</a:t>
            </a:fld>
            <a:endParaRPr lang="en-US"/>
          </a:p>
        </p:txBody>
      </p:sp>
      <p:sp>
        <p:nvSpPr>
          <p:cNvPr id="214" name="Slide Number Placeholder 2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10" name="Straight Connector 9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4" name="Straight Connector 43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Group 48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8" name="Straight Connector 27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Group 32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Rectangle 6"/>
          <p:cNvSpPr/>
          <p:nvPr userDrawn="1"/>
        </p:nvSpPr>
        <p:spPr>
          <a:xfrm>
            <a:off x="0" y="0"/>
            <a:ext cx="7315200" cy="6858000"/>
          </a:xfrm>
          <a:prstGeom prst="rect">
            <a:avLst/>
          </a:prstGeom>
          <a:gradFill>
            <a:gsLst>
              <a:gs pos="69000">
                <a:schemeClr val="bg1"/>
              </a:gs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3152" y="571500"/>
            <a:ext cx="3657600" cy="2197100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197" y="571500"/>
            <a:ext cx="6217920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13152" y="2995012"/>
            <a:ext cx="3657600" cy="228595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7923089" y="2895600"/>
            <a:ext cx="36593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5BAF629-ECA2-4CF3-B790-9D9BDED98269}" type="datetime1">
              <a:rPr lang="en-US" smtClean="0"/>
              <a:pPr/>
              <a:t>9/22/2021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9" name="Straight Connector 8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4"/>
            <p:cNvGrpSpPr/>
            <p:nvPr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3" name="Straight Connector 42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47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4" name="Straight Connector 53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Straight Connector 48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/>
            <p:cNvGrpSpPr/>
            <p:nvPr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7" name="Straight Connector 26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oup 31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8" name="Straight Connector 37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3" name="Straight Connector 32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Rectangle 59"/>
          <p:cNvSpPr/>
          <p:nvPr/>
        </p:nvSpPr>
        <p:spPr>
          <a:xfrm>
            <a:off x="0" y="0"/>
            <a:ext cx="7315200" cy="6858000"/>
          </a:xfrm>
          <a:prstGeom prst="rect">
            <a:avLst/>
          </a:prstGeom>
          <a:gradFill>
            <a:gsLst>
              <a:gs pos="69000">
                <a:schemeClr val="bg1"/>
              </a:gs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>
            <a:off x="7923089" y="2895600"/>
            <a:ext cx="36593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9560" y="576072"/>
            <a:ext cx="3657600" cy="2194560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412" y="-159"/>
            <a:ext cx="73152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9560" y="2999232"/>
            <a:ext cx="3657600" cy="228600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031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bg1"/>
            </a:gs>
            <a:gs pos="0">
              <a:schemeClr val="bg1">
                <a:lumMod val="100000"/>
              </a:schemeClr>
            </a:gs>
            <a:gs pos="100000">
              <a:schemeClr val="bg1">
                <a:lumMod val="95000"/>
                <a:alpha val="6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/>
          <p:cNvGrpSpPr/>
          <p:nvPr userDrawn="1"/>
        </p:nvGrpSpPr>
        <p:grpSpPr bwMode="hidden">
          <a:xfrm>
            <a:off x="-1" y="-195943"/>
            <a:ext cx="12192002" cy="6858000"/>
            <a:chOff x="-1" y="0"/>
            <a:chExt cx="12192002" cy="6858000"/>
          </a:xfrm>
        </p:grpSpPr>
        <p:cxnSp>
          <p:nvCxnSpPr>
            <p:cNvPr id="97" name="Straight Connector 96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3" name="Group 112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31" name="Straight Connector 130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Group 135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142" name="Straight Connector 141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Straight Connector 142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Straight Connector 144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Straight Connector 145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7" name="Straight Connector 136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Group 113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115" name="Straight Connector 114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0" name="Group 119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126" name="Straight Connector 125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1" name="Straight Connector 120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1142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981201"/>
            <a:ext cx="9601200" cy="380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8" name="Straight Connector 147"/>
          <p:cNvCxnSpPr/>
          <p:nvPr userDrawn="1"/>
        </p:nvCxnSpPr>
        <p:spPr>
          <a:xfrm>
            <a:off x="609600" y="6172200"/>
            <a:ext cx="10972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1" y="6289679"/>
            <a:ext cx="6128030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94042" y="6289679"/>
            <a:ext cx="965946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B51B2453-8663-4C69-AF73-9FD7B1DEC5D0}" type="datetime1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5311" y="6289679"/>
            <a:ext cx="918882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9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9388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79388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79388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78012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accent1">
            <a:lumMod val="75000"/>
          </a:schemeClr>
        </a:buClr>
        <a:buSzPct val="100000"/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Emergency Conditions List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ROS &amp; WMS Update to TAC</a:t>
            </a:r>
          </a:p>
          <a:p>
            <a:r>
              <a:rPr lang="en-US" sz="2400" dirty="0"/>
              <a:t>September 29</a:t>
            </a:r>
            <a:r>
              <a:rPr lang="en-US" sz="2400" baseline="30000" dirty="0"/>
              <a:t>th</a:t>
            </a:r>
            <a:r>
              <a:rPr lang="en-US" sz="2400" dirty="0"/>
              <a:t>, 2021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Status Updates</a:t>
            </a:r>
          </a:p>
          <a:p>
            <a:r>
              <a:rPr lang="en-US" dirty="0"/>
              <a:t>Proposed Deletions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61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UPDATES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295400" y="1981199"/>
            <a:ext cx="9601200" cy="38100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938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8012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ROS</a:t>
            </a:r>
          </a:p>
          <a:p>
            <a:r>
              <a:rPr lang="en-US" dirty="0"/>
              <a:t>Item #122 (Consider dynamic load shed ratios): ERCOT is gathering info on load shed ratios at different time periods and feasibility of more dynamic approach</a:t>
            </a:r>
          </a:p>
          <a:p>
            <a:r>
              <a:rPr lang="en-US" dirty="0"/>
              <a:t>Item #128 (Emergency Operational Communications): status is in progress and being reviewed at OWG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02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UPDATES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295400" y="2030188"/>
            <a:ext cx="9601200" cy="38100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938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8012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WMS</a:t>
            </a:r>
          </a:p>
          <a:p>
            <a:r>
              <a:rPr lang="en-US" dirty="0"/>
              <a:t>Item #48 (ERS performance and lessons learned): NPRR1090 is now at TAC; DSWG will determine if any additional action is needed on this item </a:t>
            </a:r>
          </a:p>
          <a:p>
            <a:r>
              <a:rPr lang="en-US" dirty="0"/>
              <a:t>Items #50 (Demand </a:t>
            </a:r>
            <a:r>
              <a:rPr lang="en-US" dirty="0" err="1"/>
              <a:t>Reponse</a:t>
            </a:r>
            <a:r>
              <a:rPr lang="en-US" dirty="0"/>
              <a:t> performance) and #62(Load Resource, ERS load serving critical natural gas): NPRR1087 is now at TAC; DSWG will determine if any additional action is needed on this item</a:t>
            </a:r>
          </a:p>
          <a:p>
            <a:r>
              <a:rPr lang="en-US" dirty="0"/>
              <a:t>Item #54 (firm load shed inclusion in RDPA): NPRR1081 was approved by the aboard to implement this change; item is complete</a:t>
            </a:r>
          </a:p>
        </p:txBody>
      </p:sp>
    </p:spTree>
    <p:extLst>
      <p:ext uri="{BB962C8B-B14F-4D97-AF65-F5344CB8AC3E}">
        <p14:creationId xmlns:p14="http://schemas.microsoft.com/office/powerpoint/2010/main" val="362477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UPDATES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295400" y="1981199"/>
            <a:ext cx="9601200" cy="38100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938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8012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Joint ROS/WMS Items</a:t>
            </a:r>
          </a:p>
          <a:p>
            <a:r>
              <a:rPr lang="en-US" dirty="0"/>
              <a:t>Items #93 (Load forecasting) and #94 (Extreme case planning): joint PLWG / SAWG discussion at SAWG’s September 17th meeting</a:t>
            </a:r>
          </a:p>
          <a:p>
            <a:r>
              <a:rPr lang="en-US" dirty="0"/>
              <a:t>Item #100 (Storage FFR performance): storage did not bid for FFR during February 14 - 15.  Item can be closed</a:t>
            </a:r>
          </a:p>
        </p:txBody>
      </p:sp>
    </p:spTree>
    <p:extLst>
      <p:ext uri="{BB962C8B-B14F-4D97-AF65-F5344CB8AC3E}">
        <p14:creationId xmlns:p14="http://schemas.microsoft.com/office/powerpoint/2010/main" val="246793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COMPLETED ITEMS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295400" y="1981200"/>
            <a:ext cx="9601200" cy="8926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938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8012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700" dirty="0"/>
              <a:t>With TAC’s approval, we will update the status of the following items as “Complete</a:t>
            </a:r>
            <a:r>
              <a:rPr lang="en-US" dirty="0"/>
              <a:t>”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527444"/>
              </p:ext>
            </p:extLst>
          </p:nvPr>
        </p:nvGraphicFramePr>
        <p:xfrm>
          <a:off x="1295400" y="2959552"/>
          <a:ext cx="10405872" cy="170074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82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4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49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106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Item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Item Description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Findings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7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Shouldn’t protocols be changed to include firm load shed in RDPA to reflect commission order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NPRR1081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Revisions to Real-Time Reliability Deployment Price Adder to Consider Firm Load Shed was approved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7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How did batteries providing FFR perform? Were FFR providers allowed to charge and if not, what penalties did they get charged?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/>
                        <a:t>No ESR bid for FFR during time of Feb 14/15 winter event;</a:t>
                      </a:r>
                      <a:r>
                        <a:rPr lang="en-US" sz="1400" baseline="0" dirty="0"/>
                        <a:t> WMWG reviewed and no further action is needed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28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295400" y="1981199"/>
            <a:ext cx="9601200" cy="38100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938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78012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338147" y="3532256"/>
            <a:ext cx="35157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46584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– UPDATE DETAILS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534372"/>
              </p:ext>
            </p:extLst>
          </p:nvPr>
        </p:nvGraphicFramePr>
        <p:xfrm>
          <a:off x="1295400" y="1847850"/>
          <a:ext cx="10405871" cy="389580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724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4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6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615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82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Item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Owner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Update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Comment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4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48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ROS/WMS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None/>
                      </a:pP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Added WMS Note “PRS recommended approval of NPRR1090 with Urgency; DSWG to determine if any additional action is needed”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4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ROS/WMS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None/>
                      </a:pP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Added WMS Note “NPRR1087 recommended for approval with urgency; DSWG to determine if any additional action is needed”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54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WMS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Status,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Comments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 fontAlgn="ctr">
                        <a:buAutoNum type="arabicPeriod"/>
                      </a:pP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Status updated to Complete</a:t>
                      </a:r>
                    </a:p>
                    <a:p>
                      <a:pPr marL="342900" indent="-342900" algn="l" fontAlgn="ctr">
                        <a:buAutoNum type="arabicPeriod"/>
                      </a:pP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Added WMS note “NPRR1081 addressed this item”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3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WMS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None/>
                      </a:pP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Added WMS Note “NPRR1087 recommended for approval with urgency; DSWG to determine if any additional action is needed”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ROS/WMS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None/>
                      </a:pP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Added Other Note “Joint PLWG / SAWG meeting 9/17”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4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94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ROS/WMS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buNone/>
                      </a:pP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Added Other Note “Joint PLWG / SAWG meeting 9/17”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12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ROS/WMS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Status, Comments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 fontAlgn="ctr">
                        <a:buAutoNum type="arabicPeriod"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Updated status to “Complete”</a:t>
                      </a:r>
                    </a:p>
                    <a:p>
                      <a:pPr marL="342900" indent="-342900" algn="l" fontAlgn="ctr">
                        <a:buAutoNum type="arabicPeriod"/>
                      </a:pPr>
                      <a:r>
                        <a:rPr 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Added WMS note “WMWG review of this item is complete”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4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122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Added ROS Note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“ERCOT gathering info on load shed ratios at different time periods and feasibility of more dynamic approach.”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413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iamond Grid 16x9">
  <a:themeElements>
    <a:clrScheme name="DiamondGrid">
      <a:dk1>
        <a:srgbClr val="2D2E2D"/>
      </a:dk1>
      <a:lt1>
        <a:sysClr val="window" lastClr="FFFFFF"/>
      </a:lt1>
      <a:dk2>
        <a:srgbClr val="000000"/>
      </a:dk2>
      <a:lt2>
        <a:srgbClr val="EAEAEA"/>
      </a:lt2>
      <a:accent1>
        <a:srgbClr val="D15A3E"/>
      </a:accent1>
      <a:accent2>
        <a:srgbClr val="B2B2B2"/>
      </a:accent2>
      <a:accent3>
        <a:srgbClr val="4F91A1"/>
      </a:accent3>
      <a:accent4>
        <a:srgbClr val="F0BA34"/>
      </a:accent4>
      <a:accent5>
        <a:srgbClr val="AEB733"/>
      </a:accent5>
      <a:accent6>
        <a:srgbClr val="926397"/>
      </a:accent6>
      <a:hlink>
        <a:srgbClr val="4F91A1"/>
      </a:hlink>
      <a:folHlink>
        <a:srgbClr val="808080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usiness diamond grid presentation (widescreen).potx" id="{B2221865-AD13-4DF0-B68E-BF08E8CC5659}" vid="{BAA0C488-98B6-4F47-8E1C-5C7CD9605F73}"/>
    </a:ext>
  </a:extLst>
</a:theme>
</file>

<file path=ppt/theme/theme2.xml><?xml version="1.0" encoding="utf-8"?>
<a:theme xmlns:a="http://schemas.openxmlformats.org/drawingml/2006/main" name="Office Theme">
  <a:themeElements>
    <a:clrScheme name="DiamondGrid">
      <a:dk1>
        <a:srgbClr val="2D2E2D"/>
      </a:dk1>
      <a:lt1>
        <a:sysClr val="window" lastClr="FFFFFF"/>
      </a:lt1>
      <a:dk2>
        <a:srgbClr val="000000"/>
      </a:dk2>
      <a:lt2>
        <a:srgbClr val="EAEAEA"/>
      </a:lt2>
      <a:accent1>
        <a:srgbClr val="D15A3E"/>
      </a:accent1>
      <a:accent2>
        <a:srgbClr val="B2B2B2"/>
      </a:accent2>
      <a:accent3>
        <a:srgbClr val="4F91A1"/>
      </a:accent3>
      <a:accent4>
        <a:srgbClr val="F0BA34"/>
      </a:accent4>
      <a:accent5>
        <a:srgbClr val="AEB733"/>
      </a:accent5>
      <a:accent6>
        <a:srgbClr val="926397"/>
      </a:accent6>
      <a:hlink>
        <a:srgbClr val="4F91A1"/>
      </a:hlink>
      <a:folHlink>
        <a:srgbClr val="808080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amondGrid">
      <a:dk1>
        <a:srgbClr val="2D2E2D"/>
      </a:dk1>
      <a:lt1>
        <a:sysClr val="window" lastClr="FFFFFF"/>
      </a:lt1>
      <a:dk2>
        <a:srgbClr val="000000"/>
      </a:dk2>
      <a:lt2>
        <a:srgbClr val="EAEAEA"/>
      </a:lt2>
      <a:accent1>
        <a:srgbClr val="D15A3E"/>
      </a:accent1>
      <a:accent2>
        <a:srgbClr val="B2B2B2"/>
      </a:accent2>
      <a:accent3>
        <a:srgbClr val="4F91A1"/>
      </a:accent3>
      <a:accent4>
        <a:srgbClr val="F0BA34"/>
      </a:accent4>
      <a:accent5>
        <a:srgbClr val="AEB733"/>
      </a:accent5>
      <a:accent6>
        <a:srgbClr val="926397"/>
      </a:accent6>
      <a:hlink>
        <a:srgbClr val="4F91A1"/>
      </a:hlink>
      <a:folHlink>
        <a:srgbClr val="808080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550AB4A1B11D40BA93648E453A38A9" ma:contentTypeVersion="10" ma:contentTypeDescription="Create a new document." ma:contentTypeScope="" ma:versionID="a23f2b49f195ed5706c0043339cf2995">
  <xsd:schema xmlns:xsd="http://www.w3.org/2001/XMLSchema" xmlns:xs="http://www.w3.org/2001/XMLSchema" xmlns:p="http://schemas.microsoft.com/office/2006/metadata/properties" xmlns:ns3="60b3afc9-a72a-4286-a1f6-3c61aad5d6c4" targetNamespace="http://schemas.microsoft.com/office/2006/metadata/properties" ma:root="true" ma:fieldsID="25f05895d88c426d0858f9f4f1a8fcf0" ns3:_="">
    <xsd:import namespace="60b3afc9-a72a-4286-a1f6-3c61aad5d6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b3afc9-a72a-4286-a1f6-3c61aad5d6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9890B8D-AF8F-4E35-A82B-32341FED11A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0b3afc9-a72a-4286-a1f6-3c61aad5d6c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DEC82F8-8209-4CE5-9920-7023C6280B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b3afc9-a72a-4286-a1f6-3c61aad5d6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B9081FB-CCC2-4F5A-872E-4053BA646E1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diamond grid presentation (widescreen)</Template>
  <TotalTime>8371</TotalTime>
  <Words>508</Words>
  <Application>Microsoft Office PowerPoint</Application>
  <PresentationFormat>Widescreen</PresentationFormat>
  <Paragraphs>72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Diamond Grid 16x9</vt:lpstr>
      <vt:lpstr>Emergency Conditions List</vt:lpstr>
      <vt:lpstr>OVERVIEW</vt:lpstr>
      <vt:lpstr>STATUS UPDATES</vt:lpstr>
      <vt:lpstr>STATUS UPDATES</vt:lpstr>
      <vt:lpstr>STATUS UPDATES</vt:lpstr>
      <vt:lpstr>COMPLETED ITEMS</vt:lpstr>
      <vt:lpstr>PowerPoint Presentation</vt:lpstr>
      <vt:lpstr>APPENDIX – UPDATE DETAILS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Emergency Conditions List</dc:title>
  <dc:creator>Ivan</dc:creator>
  <cp:lastModifiedBy>GSEC</cp:lastModifiedBy>
  <cp:revision>83</cp:revision>
  <dcterms:created xsi:type="dcterms:W3CDTF">2021-06-13T18:35:38Z</dcterms:created>
  <dcterms:modified xsi:type="dcterms:W3CDTF">2021-09-22T21:02:19Z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0x0101000E550AB4A1B11D40BA93648E453A38A9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