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4"/>
  </p:sldMasterIdLst>
  <p:sldIdLst>
    <p:sldId id="256" r:id="rId5"/>
    <p:sldId id="257" r:id="rId6"/>
    <p:sldId id="259" r:id="rId7"/>
    <p:sldId id="265" r:id="rId8"/>
    <p:sldId id="262" r:id="rId9"/>
    <p:sldId id="264" r:id="rId10"/>
    <p:sldId id="263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rendran, Resmi SENA-STX/A/7" userId="52accb71-ece2-4667-b0bc-23b238a51097" providerId="ADAL" clId="{6949EC2F-9146-4459-88C7-D93C487CD70E}"/>
    <pc:docChg chg="custSel modSld">
      <pc:chgData name="Surendran, Resmi SENA-STX/A/7" userId="52accb71-ece2-4667-b0bc-23b238a51097" providerId="ADAL" clId="{6949EC2F-9146-4459-88C7-D93C487CD70E}" dt="2021-09-27T22:42:22.016" v="13" actId="113"/>
      <pc:docMkLst>
        <pc:docMk/>
      </pc:docMkLst>
      <pc:sldChg chg="modSp mod setBg">
        <pc:chgData name="Surendran, Resmi SENA-STX/A/7" userId="52accb71-ece2-4667-b0bc-23b238a51097" providerId="ADAL" clId="{6949EC2F-9146-4459-88C7-D93C487CD70E}" dt="2021-09-27T22:42:22.016" v="13" actId="113"/>
        <pc:sldMkLst>
          <pc:docMk/>
          <pc:sldMk cId="1097572720" sldId="263"/>
        </pc:sldMkLst>
        <pc:spChg chg="mod">
          <ac:chgData name="Surendran, Resmi SENA-STX/A/7" userId="52accb71-ece2-4667-b0bc-23b238a51097" providerId="ADAL" clId="{6949EC2F-9146-4459-88C7-D93C487CD70E}" dt="2021-09-27T22:42:22.016" v="13" actId="113"/>
          <ac:spMkLst>
            <pc:docMk/>
            <pc:sldMk cId="1097572720" sldId="263"/>
            <ac:spMk id="3" creationId="{F68F564F-A32A-47D1-911B-E1EE4EFCF61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25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8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5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12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00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7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9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8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6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5689093-469E-468C-ABA2-5CF0A6764A51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70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E242A-A689-4DF5-95ED-B6BA05F2E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en-US" sz="8000" dirty="0"/>
              <a:t>WMS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F09D7D-76C4-4ABA-9706-116A5D45E4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21830" y="4619624"/>
            <a:ext cx="5425874" cy="1038225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Resmi Surendran</a:t>
            </a:r>
          </a:p>
          <a:p>
            <a:pPr algn="r"/>
            <a:r>
              <a:rPr lang="en-US" dirty="0"/>
              <a:t>TAC Meeting – September 2021 </a:t>
            </a:r>
          </a:p>
        </p:txBody>
      </p:sp>
    </p:spTree>
    <p:extLst>
      <p:ext uri="{BB962C8B-B14F-4D97-AF65-F5344CB8AC3E}">
        <p14:creationId xmlns:p14="http://schemas.microsoft.com/office/powerpoint/2010/main" val="187277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2537-D441-4886-9211-5B5476A0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F564F-A32A-47D1-911B-E1EE4EFC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8325"/>
            <a:ext cx="10515600" cy="43338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Previous meeting – September 1</a:t>
            </a:r>
            <a:r>
              <a:rPr lang="en-US" sz="2800" baseline="30000" dirty="0"/>
              <a:t>st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Revision Requests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WMS Discussions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/>
              <a:t> WMS Actions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8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3387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2537-D441-4886-9211-5B5476A0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dirty="0"/>
              <a:t>Revision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F564F-A32A-47D1-911B-E1EE4EFC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8800"/>
            <a:ext cx="11133667" cy="434340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dirty="0"/>
              <a:t>New TAC &amp; PRS Referrals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 NPRR1088, Applying Forward Adjustment Factors to Forward Market Positions and Un-applying Forward Adjustment Factors to Prior Market Positions – </a:t>
            </a:r>
            <a:r>
              <a:rPr lang="en-US" sz="2000" b="1" dirty="0"/>
              <a:t>Tabled, referred </a:t>
            </a:r>
            <a:r>
              <a:rPr lang="en-US" sz="2000" dirty="0"/>
              <a:t>to</a:t>
            </a:r>
            <a:r>
              <a:rPr lang="en-US" sz="2000" b="1" dirty="0"/>
              <a:t> MCWG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 NPRR1090, ERS Winter Storm Uri Lessons Learned Changes and Other ERS Items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b="1" dirty="0"/>
              <a:t>Endorsed with urgency, as revised by WMS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 SCR816, CRR Auction Bid Credit Enhancement </a:t>
            </a:r>
            <a:r>
              <a:rPr lang="en-US" sz="2000" b="1" dirty="0"/>
              <a:t>– Tabled, referred to CMWG</a:t>
            </a:r>
          </a:p>
        </p:txBody>
      </p:sp>
    </p:spTree>
    <p:extLst>
      <p:ext uri="{BB962C8B-B14F-4D97-AF65-F5344CB8AC3E}">
        <p14:creationId xmlns:p14="http://schemas.microsoft.com/office/powerpoint/2010/main" val="3452119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2537-D441-4886-9211-5B5476A0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dirty="0"/>
              <a:t>Revision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F564F-A32A-47D1-911B-E1EE4EFC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8800"/>
            <a:ext cx="11353801" cy="4343400"/>
          </a:xfrm>
        </p:spPr>
        <p:txBody>
          <a:bodyPr>
            <a:noAutofit/>
          </a:bodyPr>
          <a:lstStyle/>
          <a:p>
            <a:pPr marL="0">
              <a:lnSpc>
                <a:spcPct val="110000"/>
              </a:lnSpc>
              <a:buNone/>
            </a:pPr>
            <a:r>
              <a:rPr lang="en-US" sz="1900" b="1" dirty="0"/>
              <a:t>Working Group Referrals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NPRR981, Day-Ahead Market Price Correction Process (WMWG)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NPRR1058, Resource Offer Modernization for Real-Time Co-Optimization (WMWG)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NPRR1067, Market Entry Qualifications, Continued Participation Requirements, and Credit Risk Assessment (MCWG)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NPRR1070, Planning Criteria for GTC Exit Solutions (WMWG)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NPRR1077, Extension of Self-Limiting Facility Concept to SOGs and Telemetry  Requirements for SOGs (WMS)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NPRR1084, Improvements to Reporting of Resource Outages and Derates (WMWG)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OBDRR026, Change Shadow Price Caps to Curves and Remove Shift Factor Threshold (CMWG)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NOGRR215, Limit Use of Remedial Action Schemes (CMWG)</a:t>
            </a:r>
          </a:p>
          <a:p>
            <a:pPr lvl="1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1900" dirty="0"/>
              <a:t> VCMRR031, Clarification Related to Variable Costs in Fuel Adders (RCWG)</a:t>
            </a:r>
          </a:p>
        </p:txBody>
      </p:sp>
    </p:spTree>
    <p:extLst>
      <p:ext uri="{BB962C8B-B14F-4D97-AF65-F5344CB8AC3E}">
        <p14:creationId xmlns:p14="http://schemas.microsoft.com/office/powerpoint/2010/main" val="96412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2537-D441-4886-9211-5B5476A0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dirty="0"/>
              <a:t>WMS Discussions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F564F-A32A-47D1-911B-E1EE4EFC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3399"/>
            <a:ext cx="11252200" cy="453208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Winter Storm Items:</a:t>
            </a:r>
            <a:r>
              <a:rPr lang="en-US" dirty="0"/>
              <a:t> working groups continue to address items in the Emergency Conditions issues list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</a:t>
            </a:r>
            <a:r>
              <a:rPr lang="en-US" b="1" dirty="0"/>
              <a:t>Structural Review:</a:t>
            </a:r>
            <a:r>
              <a:rPr lang="en-US" dirty="0"/>
              <a:t> stakeholders discussed the annual structural review and recommended no changes to the existing WMS structure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b="1" dirty="0"/>
              <a:t> Solar Production Forecasts: </a:t>
            </a:r>
            <a:r>
              <a:rPr lang="en-US" dirty="0"/>
              <a:t>Concerns were raised about persistent trend occurring during the mid-day hours where actual solar production fades relative to the solar production forecast; WMS assigned this to WMWG for further review and analysis</a:t>
            </a:r>
          </a:p>
        </p:txBody>
      </p:sp>
    </p:spTree>
    <p:extLst>
      <p:ext uri="{BB962C8B-B14F-4D97-AF65-F5344CB8AC3E}">
        <p14:creationId xmlns:p14="http://schemas.microsoft.com/office/powerpoint/2010/main" val="306597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2537-D441-4886-9211-5B5476A0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dirty="0"/>
              <a:t>Working Group Discussions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F564F-A32A-47D1-911B-E1EE4EFC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03399"/>
            <a:ext cx="11252200" cy="453208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b="1" dirty="0"/>
              <a:t> WMWG</a:t>
            </a:r>
            <a:r>
              <a:rPr lang="en-US" sz="1800" dirty="0"/>
              <a:t> began discussing the 2022 Ancillary Service Methodology and AS quantities for 2022; continued its review of net load forecast variability performance and pricing impacts of the increased AS procurements;  discussed methods for incentivizing resource self-commitment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5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5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b="1" dirty="0"/>
              <a:t> MCWG</a:t>
            </a:r>
            <a:r>
              <a:rPr lang="en-US" sz="1800" dirty="0"/>
              <a:t> began review of NPRR1088, elimination of real time and day ahead Forward Adjustment Factors from being applied to prior market positions, with additional discussion expected at the next meeting; continued review of default allocation practices and credit exposure methods in other ISO/RTOs</a:t>
            </a:r>
            <a:endParaRPr lang="en-US" sz="48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5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/>
              <a:t> </a:t>
            </a:r>
            <a:r>
              <a:rPr lang="en-US" sz="1800" b="1" dirty="0"/>
              <a:t>CMWG</a:t>
            </a:r>
            <a:r>
              <a:rPr lang="en-US" sz="1800" dirty="0"/>
              <a:t> continued its discussion of constraint management process during EEA3; began discussion on proposed improvements to efficient control of IRRs to manage GTCs; reviewed analysis of units that offered at the cap and were unable to be dispatched due to congestion, with more discussions expected at future meetings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5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5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b="1" dirty="0"/>
              <a:t> SAWG</a:t>
            </a:r>
            <a:r>
              <a:rPr lang="en-US" sz="1800" dirty="0"/>
              <a:t> reviewed an analysis of capacity contributions from planned units that have received initial synchronization approval; reviewed a comparison of different methodologies for calculating renewable capacity contributions during the summer season, winter peak comparison will be evaluated next; reviewed latest updates to the probabilistic model and analysis of summer 2021 simulation results</a:t>
            </a:r>
          </a:p>
        </p:txBody>
      </p:sp>
    </p:spTree>
    <p:extLst>
      <p:ext uri="{BB962C8B-B14F-4D97-AF65-F5344CB8AC3E}">
        <p14:creationId xmlns:p14="http://schemas.microsoft.com/office/powerpoint/2010/main" val="50944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A2537-D441-4886-9211-5B5476A0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397"/>
            <a:ext cx="10515600" cy="1273233"/>
          </a:xfrm>
        </p:spPr>
        <p:txBody>
          <a:bodyPr>
            <a:normAutofit/>
          </a:bodyPr>
          <a:lstStyle/>
          <a:p>
            <a:r>
              <a:rPr lang="en-US" dirty="0"/>
              <a:t>WMS Actions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F564F-A32A-47D1-911B-E1EE4EFCF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8800"/>
            <a:ext cx="11039475" cy="4343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b="1" dirty="0"/>
              <a:t>Endorsed NPRR1090</a:t>
            </a:r>
            <a:r>
              <a:rPr lang="en-US" sz="2200" dirty="0"/>
              <a:t>, ERS Winter Storm Uri Lessons Learned Changes and Other ERS Items, with Urgency and as revised by WMS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b="1" dirty="0"/>
              <a:t> Endorsed NPRR1077</a:t>
            </a:r>
            <a:r>
              <a:rPr lang="en-US" sz="2200" dirty="0"/>
              <a:t>, Extension of Self-Limiting Facility Concept to Settlement Only Generators (SOGs) and Telemetry Requirements for SOGs as amended by the 8/16 ERCOT comments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 </a:t>
            </a:r>
            <a:r>
              <a:rPr lang="en-US" sz="2200" b="1" dirty="0"/>
              <a:t>Endorsed</a:t>
            </a:r>
            <a:r>
              <a:rPr lang="en-US" sz="2200" dirty="0"/>
              <a:t> 2021 Major Transmission Elements (</a:t>
            </a:r>
            <a:r>
              <a:rPr lang="en-US" sz="2200" b="1" dirty="0"/>
              <a:t>MTE</a:t>
            </a:r>
            <a:r>
              <a:rPr lang="en-US" sz="2200" dirty="0"/>
              <a:t>) list as presented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WMS requests that </a:t>
            </a:r>
            <a:r>
              <a:rPr lang="en-US" sz="2200" b="1" dirty="0"/>
              <a:t>TAC continue to table</a:t>
            </a:r>
            <a:r>
              <a:rPr lang="en-US" sz="2200" dirty="0"/>
              <a:t>: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b="1" dirty="0"/>
              <a:t>NPRR1088</a:t>
            </a:r>
            <a:r>
              <a:rPr lang="en-US" sz="2200" dirty="0"/>
              <a:t>, Applying Forward Adjustment Factors to Forward Market Positions and Un-applying Forward Adjustment Factors to Prior Market Positions for further review by MCWG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b="1" dirty="0"/>
              <a:t>SCR816</a:t>
            </a:r>
            <a:r>
              <a:rPr lang="en-US" sz="2200" dirty="0"/>
              <a:t>, CRR Auction Bid Credit Enhancement for further review by CMWG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572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B55DB-9E0B-4B82-A775-EF031F8A9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 – October 6</a:t>
            </a:r>
            <a:r>
              <a:rPr lang="en-US" baseline="30000" dirty="0"/>
              <a:t>th</a:t>
            </a: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A0FA00F-7190-4737-8CF9-E2FB8EA308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1" y="1779542"/>
            <a:ext cx="4557485" cy="4557485"/>
          </a:xfrm>
        </p:spPr>
      </p:pic>
    </p:spTree>
    <p:extLst>
      <p:ext uri="{BB962C8B-B14F-4D97-AF65-F5344CB8AC3E}">
        <p14:creationId xmlns:p14="http://schemas.microsoft.com/office/powerpoint/2010/main" val="1706572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Override1.xml><?xml version="1.0" encoding="utf-8"?>
<a:themeOverride xmlns:a="http://schemas.openxmlformats.org/drawingml/2006/main">
  <a:clrScheme name="Retrospect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50AB4A1B11D40BA93648E453A38A9" ma:contentTypeVersion="10" ma:contentTypeDescription="Create a new document." ma:contentTypeScope="" ma:versionID="a23f2b49f195ed5706c0043339cf2995">
  <xsd:schema xmlns:xsd="http://www.w3.org/2001/XMLSchema" xmlns:xs="http://www.w3.org/2001/XMLSchema" xmlns:p="http://schemas.microsoft.com/office/2006/metadata/properties" xmlns:ns3="60b3afc9-a72a-4286-a1f6-3c61aad5d6c4" targetNamespace="http://schemas.microsoft.com/office/2006/metadata/properties" ma:root="true" ma:fieldsID="25f05895d88c426d0858f9f4f1a8fcf0" ns3:_="">
    <xsd:import namespace="60b3afc9-a72a-4286-a1f6-3c61aad5d6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3afc9-a72a-4286-a1f6-3c61aad5d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A27AB3-3142-443C-B6D1-944B4E605F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b3afc9-a72a-4286-a1f6-3c61aad5d6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9730CC-A266-4BA8-9C1E-8492A0A2661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60b3afc9-a72a-4286-a1f6-3c61aad5d6c4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08C2B8A-E3D4-4968-B35C-5CC75D34F43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8228</TotalTime>
  <Words>617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Wingdings</vt:lpstr>
      <vt:lpstr>Retrospect</vt:lpstr>
      <vt:lpstr>WMS Report</vt:lpstr>
      <vt:lpstr>Overview</vt:lpstr>
      <vt:lpstr>Revision Requests</vt:lpstr>
      <vt:lpstr>Revision Requests</vt:lpstr>
      <vt:lpstr>WMS Discussions </vt:lpstr>
      <vt:lpstr>Working Group Discussions </vt:lpstr>
      <vt:lpstr>WMS Actions </vt:lpstr>
      <vt:lpstr>Next Meeting – October 6th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WMS Report</dc:title>
  <dc:creator>Surendran, Resmi SENA-STX/A/7</dc:creator>
  <cp:lastModifiedBy>Surendran, Resmi SENA-STX/A/7</cp:lastModifiedBy>
  <cp:revision>97</cp:revision>
  <dcterms:created xsi:type="dcterms:W3CDTF">2021-01-14T19:13:08Z</dcterms:created>
  <dcterms:modified xsi:type="dcterms:W3CDTF">2021-09-27T22:42:24Z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0x0101000E550AB4A1B11D40BA93648E453A38A9</vt:lpwstr>
  </property>
</Properties>
</file>