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5" r:id="rId8"/>
    <p:sldId id="262" r:id="rId9"/>
    <p:sldId id="264" r:id="rId10"/>
    <p:sldId id="263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ndran, Resmi SENA-STX/A/7" userId="52accb71-ece2-4667-b0bc-23b238a51097" providerId="ADAL" clId="{6949EC2F-9146-4459-88C7-D93C487CD70E}"/>
    <pc:docChg chg="custSel modSld">
      <pc:chgData name="Surendran, Resmi SENA-STX/A/7" userId="52accb71-ece2-4667-b0bc-23b238a51097" providerId="ADAL" clId="{6949EC2F-9146-4459-88C7-D93C487CD70E}" dt="2021-09-27T22:42:22.016" v="13" actId="113"/>
      <pc:docMkLst>
        <pc:docMk/>
      </pc:docMkLst>
      <pc:sldChg chg="modSp mod setBg">
        <pc:chgData name="Surendran, Resmi SENA-STX/A/7" userId="52accb71-ece2-4667-b0bc-23b238a51097" providerId="ADAL" clId="{6949EC2F-9146-4459-88C7-D93C487CD70E}" dt="2021-09-27T22:42:22.016" v="13" actId="113"/>
        <pc:sldMkLst>
          <pc:docMk/>
          <pc:sldMk cId="1097572720" sldId="263"/>
        </pc:sldMkLst>
        <pc:spChg chg="mod">
          <ac:chgData name="Surendran, Resmi SENA-STX/A/7" userId="52accb71-ece2-4667-b0bc-23b238a51097" providerId="ADAL" clId="{6949EC2F-9146-4459-88C7-D93C487CD70E}" dt="2021-09-27T22:42:22.016" v="13" actId="113"/>
          <ac:spMkLst>
            <pc:docMk/>
            <pc:sldMk cId="1097572720" sldId="263"/>
            <ac:spMk id="3" creationId="{F68F564F-A32A-47D1-911B-E1EE4EFCF6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September 2021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 – September 1</a:t>
            </a:r>
            <a:r>
              <a:rPr lang="en-US" sz="2800" baseline="30000" dirty="0"/>
              <a:t>st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New TAC &amp; PRS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 NPRR1088, Applying Forward Adjustment Factors to Forward Market Positions and Un-applying Forward Adjustment Factors to Prior Market Positions – </a:t>
            </a:r>
            <a:r>
              <a:rPr lang="en-US" sz="2000" b="1" dirty="0"/>
              <a:t>Tabled, referred </a:t>
            </a:r>
            <a:r>
              <a:rPr lang="en-US" sz="2000" dirty="0"/>
              <a:t>to</a:t>
            </a:r>
            <a:r>
              <a:rPr lang="en-US" sz="2000" b="1" dirty="0"/>
              <a:t> MCWG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 NPRR1090, ERS Winter Storm Uri Lessons Learned Changes and Other ERS Items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b="1" dirty="0"/>
              <a:t>Endorsed with urgency, as revised by WMS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 SCR816, CRR Auction Bid Credit Enhancement </a:t>
            </a:r>
            <a:r>
              <a:rPr lang="en-US" sz="2000" b="1" dirty="0"/>
              <a:t>– Tabled, referred to CMWG</a:t>
            </a:r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353801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900" b="1" dirty="0"/>
              <a:t>Working Group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NPRR1077, Extension of Self-Limiting Facility Concept to SOGs and Telemetry  Requirements for SOGs (WMS)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NPRR1084, Improvements to Reporting of Resource Outages and Derates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OBDRR026, Change Shadow Price Caps to Curves and Remove Shift Factor Threshold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NOGRR215, Limit Use of Remedial Action Schemes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 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Winter Storm Items:</a:t>
            </a:r>
            <a:r>
              <a:rPr lang="en-US" dirty="0"/>
              <a:t> working groups continue to address items in the Emergency Conditions issues list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b="1" dirty="0"/>
              <a:t>Structural Review:</a:t>
            </a:r>
            <a:r>
              <a:rPr lang="en-US" dirty="0"/>
              <a:t> stakeholders discussed the annual structural review and recommended no changes to the existing WMS structure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 Solar Production Forecasts: </a:t>
            </a:r>
            <a:r>
              <a:rPr lang="en-US" dirty="0"/>
              <a:t>Concerns were raised about persistent trend occurring during the mid-day hours where actual solar production fades relative to the solar production forecast; WMS assigned this to WMWG for further review and analysis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Working Group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/>
              <a:t> WMWG</a:t>
            </a:r>
            <a:r>
              <a:rPr lang="en-US" sz="1800" dirty="0"/>
              <a:t> began discussing the 2022 Ancillary Service Methodology and AS quantities for 2022; continued its review of net load forecast variability performance and pricing impacts of the increased AS procurements;  discussed methods for incentivizing resource self-commitment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/>
              <a:t> MCWG</a:t>
            </a:r>
            <a:r>
              <a:rPr lang="en-US" sz="1800" dirty="0"/>
              <a:t> began review of NPRR1088, elimination of real time and day ahead Forward Adjustment Factors from being applied to prior market positions, with additional discussion expected at the next meeting; continued review of default allocation practices and credit exposure methods in other ISO/RTOs</a:t>
            </a:r>
            <a:endParaRPr lang="en-US" sz="4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</a:t>
            </a:r>
            <a:r>
              <a:rPr lang="en-US" sz="1800" b="1" dirty="0"/>
              <a:t>CMWG</a:t>
            </a:r>
            <a:r>
              <a:rPr lang="en-US" sz="1800" dirty="0"/>
              <a:t> continued its discussion of constraint management process during EEA3; began discussion on proposed improvements to efficient control of IRRs to manage GTCs; reviewed analysis of units that offered at the cap and were unable to be dispatched due to congestion, with more discussions expected at future meetings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/>
              <a:t> SAWG</a:t>
            </a:r>
            <a:r>
              <a:rPr lang="en-US" sz="1800" dirty="0"/>
              <a:t> reviewed an analysis of capacity contributions from planned units that have received initial synchronization approval; reviewed a comparison of different methodologies for calculating renewable capacity contributions during the summer season, winter peak comparison will be evaluated next; reviewed latest updates to the probabilistic model and analysis of summer 2021 simulation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50944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dirty="0"/>
              <a:t>Endorsed NPRR1090</a:t>
            </a:r>
            <a:r>
              <a:rPr lang="en-US" sz="2200" dirty="0"/>
              <a:t>, ERS Winter Storm Uri Lessons Learned Changes and Other ERS Items, with Urgency and as revised by WMS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 Endorsed NPRR1077</a:t>
            </a:r>
            <a:r>
              <a:rPr lang="en-US" sz="2200" dirty="0"/>
              <a:t>, Extension of Self-Limiting Facility Concept to Settlement Only Generators (SOGs) and Telemetry Requirements for SOGs as amended by the 8/16 ERCOT comments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b="1" dirty="0"/>
              <a:t>Endorsed</a:t>
            </a:r>
            <a:r>
              <a:rPr lang="en-US" sz="2200" dirty="0"/>
              <a:t> 2021 Major Transmission Elements (</a:t>
            </a:r>
            <a:r>
              <a:rPr lang="en-US" sz="2200" b="1" dirty="0"/>
              <a:t>MTE</a:t>
            </a:r>
            <a:r>
              <a:rPr lang="en-US" sz="2200" dirty="0"/>
              <a:t>) list as presented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WMS requests that </a:t>
            </a:r>
            <a:r>
              <a:rPr lang="en-US" sz="2200" b="1" dirty="0"/>
              <a:t>TAC continue to table</a:t>
            </a:r>
            <a:r>
              <a:rPr lang="en-US" sz="2200" dirty="0"/>
              <a:t>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NPRR1088</a:t>
            </a:r>
            <a:r>
              <a:rPr lang="en-US" sz="2200" dirty="0"/>
              <a:t>, Applying Forward Adjustment Factors to Forward Market Positions and Un-applying Forward Adjustment Factors to Prior Market Positions for further review by MCWG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SCR816</a:t>
            </a:r>
            <a:r>
              <a:rPr lang="en-US" sz="2200" dirty="0"/>
              <a:t>, CRR Auction Bid Credit Enhancement for further review by CMWG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October 6</a:t>
            </a:r>
            <a:r>
              <a:rPr lang="en-US" baseline="30000" dirty="0"/>
              <a:t>th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60b3afc9-a72a-4286-a1f6-3c61aad5d6c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8228</TotalTime>
  <Words>617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Revision Requests</vt:lpstr>
      <vt:lpstr>WMS Discussions </vt:lpstr>
      <vt:lpstr>Working Group Discussions </vt:lpstr>
      <vt:lpstr>WMS Actions </vt:lpstr>
      <vt:lpstr>Next Meeting – October 6th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Surendran, Resmi SENA-STX/A/7</cp:lastModifiedBy>
  <cp:revision>97</cp:revision>
  <dcterms:created xsi:type="dcterms:W3CDTF">2021-01-14T19:13:08Z</dcterms:created>
  <dcterms:modified xsi:type="dcterms:W3CDTF">2021-09-27T22:42:24Z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