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48" r:id="rId5"/>
  </p:sldMasterIdLst>
  <p:notesMasterIdLst>
    <p:notesMasterId r:id="rId12"/>
  </p:notesMasterIdLst>
  <p:handoutMasterIdLst>
    <p:handoutMasterId r:id="rId13"/>
  </p:handoutMasterIdLst>
  <p:sldIdLst>
    <p:sldId id="260" r:id="rId6"/>
    <p:sldId id="544" r:id="rId7"/>
    <p:sldId id="545" r:id="rId8"/>
    <p:sldId id="546" r:id="rId9"/>
    <p:sldId id="547" r:id="rId10"/>
    <p:sldId id="548" r:id="rId1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23" d="100"/>
          <a:sy n="123" d="100"/>
        </p:scale>
        <p:origin x="1254" y="102"/>
      </p:cViewPr>
      <p:guideLst>
        <p:guide orient="horz" pos="2160"/>
        <p:guide pos="2880"/>
      </p:guideLst>
    </p:cSldViewPr>
  </p:slideViewPr>
  <p:notesTextViewPr>
    <p:cViewPr>
      <p:scale>
        <a:sx n="3" d="2"/>
        <a:sy n="3" d="2"/>
      </p:scale>
      <p:origin x="0" y="0"/>
    </p:cViewPr>
  </p:notesTextViewPr>
  <p:notesViewPr>
    <p:cSldViewPr showGuides="1">
      <p:cViewPr varScale="1">
        <p:scale>
          <a:sx n="76" d="100"/>
          <a:sy n="76" d="100"/>
        </p:scale>
        <p:origin x="205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9/26/2021</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9/26/2021</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7782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C18AA34-6046-4EC7-B733-D3426C8CC6CC}" type="slidenum">
              <a:rPr kumimoji="0" lang="en-US" altLang="en-US" sz="1200" b="0" i="0" u="none" strike="noStrike" kern="1200" cap="none" spc="0" normalizeH="0" baseline="0" noProof="0" smtClean="0">
                <a:ln>
                  <a:noFill/>
                </a:ln>
                <a:solidFill>
                  <a:prstClr val="black"/>
                </a:solidFill>
                <a:effectLst/>
                <a:uLnTx/>
                <a:uFillTx/>
                <a:latin typeface="Calibri"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prstClr val="black"/>
              </a:solidFill>
              <a:effectLst/>
              <a:uLnTx/>
              <a:uFillTx/>
              <a:latin typeface="Calibri" pitchFamily="34" charset="0"/>
              <a:ea typeface="+mn-ea"/>
              <a:cs typeface="+mn-cs"/>
            </a:endParaRPr>
          </a:p>
        </p:txBody>
      </p:sp>
    </p:spTree>
    <p:extLst>
      <p:ext uri="{BB962C8B-B14F-4D97-AF65-F5344CB8AC3E}">
        <p14:creationId xmlns:p14="http://schemas.microsoft.com/office/powerpoint/2010/main" val="1870586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7782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C18AA34-6046-4EC7-B733-D3426C8CC6CC}" type="slidenum">
              <a:rPr kumimoji="0" lang="en-US" altLang="en-US" sz="1200" b="0" i="0" u="none" strike="noStrike" kern="1200" cap="none" spc="0" normalizeH="0" baseline="0" noProof="0" smtClean="0">
                <a:ln>
                  <a:noFill/>
                </a:ln>
                <a:solidFill>
                  <a:prstClr val="black"/>
                </a:solidFill>
                <a:effectLst/>
                <a:uLnTx/>
                <a:uFillTx/>
                <a:latin typeface="Calibri"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altLang="en-US" sz="1200" b="0" i="0" u="none" strike="noStrike" kern="1200" cap="none" spc="0" normalizeH="0" baseline="0" noProof="0">
              <a:ln>
                <a:noFill/>
              </a:ln>
              <a:solidFill>
                <a:prstClr val="black"/>
              </a:solidFill>
              <a:effectLst/>
              <a:uLnTx/>
              <a:uFillTx/>
              <a:latin typeface="Calibri" pitchFamily="34" charset="0"/>
              <a:ea typeface="+mn-ea"/>
              <a:cs typeface="+mn-cs"/>
            </a:endParaRPr>
          </a:p>
        </p:txBody>
      </p:sp>
    </p:spTree>
    <p:extLst>
      <p:ext uri="{BB962C8B-B14F-4D97-AF65-F5344CB8AC3E}">
        <p14:creationId xmlns:p14="http://schemas.microsoft.com/office/powerpoint/2010/main" val="3614470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7782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C18AA34-6046-4EC7-B733-D3426C8CC6CC}" type="slidenum">
              <a:rPr kumimoji="0" lang="en-US" altLang="en-US" sz="1200" b="0" i="0" u="none" strike="noStrike" kern="1200" cap="none" spc="0" normalizeH="0" baseline="0" noProof="0" smtClean="0">
                <a:ln>
                  <a:noFill/>
                </a:ln>
                <a:solidFill>
                  <a:prstClr val="black"/>
                </a:solidFill>
                <a:effectLst/>
                <a:uLnTx/>
                <a:uFillTx/>
                <a:latin typeface="Calibri"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prstClr val="black"/>
              </a:solidFill>
              <a:effectLst/>
              <a:uLnTx/>
              <a:uFillTx/>
              <a:latin typeface="Calibri" pitchFamily="34" charset="0"/>
              <a:ea typeface="+mn-ea"/>
              <a:cs typeface="+mn-cs"/>
            </a:endParaRPr>
          </a:p>
        </p:txBody>
      </p:sp>
    </p:spTree>
    <p:extLst>
      <p:ext uri="{BB962C8B-B14F-4D97-AF65-F5344CB8AC3E}">
        <p14:creationId xmlns:p14="http://schemas.microsoft.com/office/powerpoint/2010/main" val="4057911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7782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C18AA34-6046-4EC7-B733-D3426C8CC6CC}" type="slidenum">
              <a:rPr kumimoji="0" lang="en-US" altLang="en-US" sz="1200" b="0" i="0" u="none" strike="noStrike" kern="1200" cap="none" spc="0" normalizeH="0" baseline="0" noProof="0" smtClean="0">
                <a:ln>
                  <a:noFill/>
                </a:ln>
                <a:solidFill>
                  <a:prstClr val="black"/>
                </a:solidFill>
                <a:effectLst/>
                <a:uLnTx/>
                <a:uFillTx/>
                <a:latin typeface="Calibri"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prstClr val="black"/>
              </a:solidFill>
              <a:effectLst/>
              <a:uLnTx/>
              <a:uFillTx/>
              <a:latin typeface="Calibri" pitchFamily="34" charset="0"/>
              <a:ea typeface="+mn-ea"/>
              <a:cs typeface="+mn-cs"/>
            </a:endParaRPr>
          </a:p>
        </p:txBody>
      </p:sp>
    </p:spTree>
    <p:extLst>
      <p:ext uri="{BB962C8B-B14F-4D97-AF65-F5344CB8AC3E}">
        <p14:creationId xmlns:p14="http://schemas.microsoft.com/office/powerpoint/2010/main" val="174958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chemeClr val="tx2"/>
                </a:solidFill>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a:t>Footer text goes here.</a:t>
            </a:r>
          </a:p>
        </p:txBody>
      </p:sp>
      <p:sp>
        <p:nvSpPr>
          <p:cNvPr id="7"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574457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990600"/>
            <a:ext cx="8534400" cy="5052221"/>
          </a:xfrm>
          <a:prstGeom prst="rect">
            <a:avLst/>
          </a:prstGeom>
        </p:spPr>
        <p:txBody>
          <a:bodyPr/>
          <a:lstStyle>
            <a:lvl1pPr>
              <a:defRPr sz="2600">
                <a:solidFill>
                  <a:schemeClr val="tx2"/>
                </a:solidFill>
              </a:defRPr>
            </a:lvl1pPr>
            <a:lvl2pPr>
              <a:defRPr sz="2400">
                <a:solidFill>
                  <a:schemeClr val="tx2"/>
                </a:solidFill>
              </a:defRPr>
            </a:lvl2pPr>
            <a:lvl3pPr>
              <a:defRPr sz="2200">
                <a:solidFill>
                  <a:schemeClr val="tx2"/>
                </a:solidFill>
              </a:defRPr>
            </a:lvl3pPr>
            <a:lvl4pPr>
              <a:defRPr sz="2100">
                <a:solidFill>
                  <a:schemeClr val="tx2"/>
                </a:solidFill>
              </a:defRPr>
            </a:lvl4pPr>
            <a:lvl5pPr>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p:cNvSpPr>
            <a:spLocks noGrp="1"/>
          </p:cNvSpPr>
          <p:nvPr>
            <p:ph type="ftr" sz="quarter" idx="11"/>
          </p:nvPr>
        </p:nvSpPr>
        <p:spPr>
          <a:xfrm>
            <a:off x="2743200" y="6553200"/>
            <a:ext cx="4038600" cy="228600"/>
          </a:xfrm>
        </p:spPr>
        <p:txBody>
          <a:bodyPr/>
          <a:lstStyle/>
          <a:p>
            <a:r>
              <a:rPr lang="en-US"/>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2790084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t>Footer text goes here.</a:t>
            </a:r>
            <a:endParaRPr lang="en-US" dirty="0"/>
          </a:p>
        </p:txBody>
      </p:sp>
      <p:sp>
        <p:nvSpPr>
          <p:cNvPr id="4" name="Slide Number Placeholder 3"/>
          <p:cNvSpPr>
            <a:spLocks noGrp="1"/>
          </p:cNvSpPr>
          <p:nvPr>
            <p:ph type="sldNum" sz="quarter" idx="11"/>
          </p:nvPr>
        </p:nvSpPr>
        <p:spPr/>
        <p:txBody>
          <a:bodyPr/>
          <a:lstStyle/>
          <a:p>
            <a:fld id="{1D93BD3E-1E9A-4970-A6F7-E7AC52762E0C}" type="slidenum">
              <a:rPr lang="en-US" smtClean="0"/>
              <a:pPr/>
              <a:t>‹#›</a:t>
            </a:fld>
            <a:endParaRPr lang="en-US"/>
          </a:p>
        </p:txBody>
      </p:sp>
      <p:sp>
        <p:nvSpPr>
          <p:cNvPr id="5" name="Content Placeholder 4"/>
          <p:cNvSpPr>
            <a:spLocks noGrp="1"/>
          </p:cNvSpPr>
          <p:nvPr>
            <p:ph sz="half" idx="1"/>
          </p:nvPr>
        </p:nvSpPr>
        <p:spPr>
          <a:xfrm>
            <a:off x="628650" y="990601"/>
            <a:ext cx="3886200" cy="4800600"/>
          </a:xfrm>
          <a:prstGeom prst="rect">
            <a:avLst/>
          </a:prstGeom>
        </p:spPr>
        <p:txBody>
          <a:bodyPr/>
          <a:lstStyle>
            <a:lvl1pPr>
              <a:defRPr sz="2400">
                <a:solidFill>
                  <a:schemeClr val="tx2"/>
                </a:solidFill>
              </a:defRPr>
            </a:lvl1pPr>
          </a:lstStyle>
          <a:p>
            <a:endParaRPr lang="en-US" dirty="0"/>
          </a:p>
        </p:txBody>
      </p:sp>
      <p:sp>
        <p:nvSpPr>
          <p:cNvPr id="6" name="Content Placeholder 5"/>
          <p:cNvSpPr>
            <a:spLocks noGrp="1"/>
          </p:cNvSpPr>
          <p:nvPr>
            <p:ph sz="half" idx="2"/>
          </p:nvPr>
        </p:nvSpPr>
        <p:spPr>
          <a:xfrm>
            <a:off x="4629150" y="990601"/>
            <a:ext cx="3886200" cy="4800600"/>
          </a:xfrm>
          <a:prstGeom prst="rect">
            <a:avLst/>
          </a:prstGeom>
        </p:spPr>
        <p:txBody>
          <a:bodyPr/>
          <a:lstStyle>
            <a:lvl1pPr>
              <a:defRPr sz="2400">
                <a:solidFill>
                  <a:schemeClr val="tx2"/>
                </a:solidFill>
              </a:defRPr>
            </a:lvl1pPr>
          </a:lstStyle>
          <a:p>
            <a:endParaRPr lang="en-US"/>
          </a:p>
        </p:txBody>
      </p:sp>
      <p:sp>
        <p:nvSpPr>
          <p:cNvPr id="7"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6478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Footer text goes here.</a:t>
            </a: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a:solidFill>
                  <a:schemeClr val="tx2"/>
                </a:solidFill>
              </a:rPr>
              <a:t>PUBLIC</a:t>
            </a:r>
            <a:endParaRPr lang="en-US" sz="1000" b="1" dirty="0">
              <a:solidFill>
                <a:schemeClr val="tx2"/>
              </a:solidFill>
            </a:endParaRPr>
          </a:p>
        </p:txBody>
      </p:sp>
      <p:sp>
        <p:nvSpPr>
          <p:cNvPr id="13"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810000" y="2367171"/>
            <a:ext cx="5646034" cy="2123658"/>
          </a:xfrm>
          <a:prstGeom prst="rect">
            <a:avLst/>
          </a:prstGeom>
          <a:noFill/>
        </p:spPr>
        <p:txBody>
          <a:bodyPr wrap="square" rtlCol="0">
            <a:spAutoFit/>
          </a:bodyPr>
          <a:lstStyle/>
          <a:p>
            <a:r>
              <a:rPr lang="en-US" sz="2000" b="1" dirty="0">
                <a:solidFill>
                  <a:schemeClr val="tx2"/>
                </a:solidFill>
              </a:rPr>
              <a:t>Proposed Change to Steady-State Transmission Planning Load Forecast Boundary Threshold</a:t>
            </a:r>
          </a:p>
          <a:p>
            <a:endParaRPr lang="en-US" dirty="0">
              <a:solidFill>
                <a:schemeClr val="tx2"/>
              </a:solidFill>
            </a:endParaRPr>
          </a:p>
          <a:p>
            <a:endParaRPr lang="en-US" dirty="0">
              <a:solidFill>
                <a:schemeClr val="tx2"/>
              </a:solidFill>
            </a:endParaRPr>
          </a:p>
          <a:p>
            <a:r>
              <a:rPr lang="en-US" dirty="0">
                <a:solidFill>
                  <a:schemeClr val="tx2"/>
                </a:solidFill>
              </a:rPr>
              <a:t>John Bernecker</a:t>
            </a:r>
          </a:p>
          <a:p>
            <a:r>
              <a:rPr lang="en-US" dirty="0">
                <a:solidFill>
                  <a:schemeClr val="tx2"/>
                </a:solidFill>
              </a:rPr>
              <a:t>Manager, Transmission Planning Assessment</a:t>
            </a:r>
          </a:p>
        </p:txBody>
      </p:sp>
    </p:spTree>
    <p:extLst>
      <p:ext uri="{BB962C8B-B14F-4D97-AF65-F5344CB8AC3E}">
        <p14:creationId xmlns:p14="http://schemas.microsoft.com/office/powerpoint/2010/main" val="730603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0719" y="269828"/>
            <a:ext cx="8583561" cy="526585"/>
          </a:xfrm>
        </p:spPr>
        <p:txBody>
          <a:bodyPr/>
          <a:lstStyle/>
          <a:p>
            <a:pPr eaLnBrk="1" fontAlgn="auto" hangingPunct="1">
              <a:spcAft>
                <a:spcPts val="0"/>
              </a:spcAft>
              <a:defRPr/>
            </a:pPr>
            <a:r>
              <a:rPr lang="en-US" sz="2400" dirty="0">
                <a:latin typeface="+mn-lt"/>
              </a:rPr>
              <a:t>Boundary Threshold Overview</a:t>
            </a:r>
          </a:p>
        </p:txBody>
      </p:sp>
      <p:sp>
        <p:nvSpPr>
          <p:cNvPr id="3" name="Content Placeholder 2"/>
          <p:cNvSpPr>
            <a:spLocks noGrp="1"/>
          </p:cNvSpPr>
          <p:nvPr>
            <p:ph idx="1"/>
          </p:nvPr>
        </p:nvSpPr>
        <p:spPr>
          <a:xfrm>
            <a:off x="375444" y="819857"/>
            <a:ext cx="8393112" cy="5276144"/>
          </a:xfrm>
        </p:spPr>
        <p:txBody>
          <a:bodyPr rtlCol="0">
            <a:noAutofit/>
          </a:bodyPr>
          <a:lstStyle/>
          <a:p>
            <a:pPr>
              <a:spcBef>
                <a:spcPts val="0"/>
              </a:spcBef>
            </a:pPr>
            <a:r>
              <a:rPr lang="en-US" sz="2000" dirty="0"/>
              <a:t>As required by Planning Guide Section 3.1.7, ERCOT compares its internally developed forecast to the aggregated forecasts of the TSPs (by weather zone) and applies the following process:</a:t>
            </a:r>
          </a:p>
          <a:p>
            <a:pPr lvl="1">
              <a:spcBef>
                <a:spcPts val="600"/>
              </a:spcBef>
            </a:pPr>
            <a:r>
              <a:rPr lang="en-US" sz="1600" dirty="0"/>
              <a:t>In zones where ERCOT forecast is higher, use the ERCOT forecast distributed to each substation consistent with the TSP load allocations by substation</a:t>
            </a:r>
          </a:p>
          <a:p>
            <a:pPr lvl="1">
              <a:spcBef>
                <a:spcPts val="600"/>
              </a:spcBef>
            </a:pPr>
            <a:r>
              <a:rPr lang="en-US" sz="1600" dirty="0"/>
              <a:t>In zones where TSP forecast is higher than ERCOT forecast, but below the ERCOT forecast plus a boundary threshold, use the TSP forecast</a:t>
            </a:r>
          </a:p>
          <a:p>
            <a:pPr lvl="1">
              <a:spcBef>
                <a:spcPts val="600"/>
              </a:spcBef>
            </a:pPr>
            <a:r>
              <a:rPr lang="en-US" sz="1600" dirty="0"/>
              <a:t>In zones where TSP forecast is greater than the ERCOT forecast plus the boundary threshold, reduce the TSP forecast to match the ERCOT forecast plus the boundary threshold</a:t>
            </a:r>
          </a:p>
          <a:p>
            <a:pPr>
              <a:spcBef>
                <a:spcPts val="600"/>
              </a:spcBef>
            </a:pPr>
            <a:r>
              <a:rPr lang="en-US" sz="2000" dirty="0"/>
              <a:t>ERCOT also incorporates new customer requests (based on contracts executed between customers and the TSPs) into the forecast independently of the boundary threshold analysis</a:t>
            </a:r>
          </a:p>
          <a:p>
            <a:pPr>
              <a:spcBef>
                <a:spcPts val="600"/>
              </a:spcBef>
            </a:pPr>
            <a:r>
              <a:rPr lang="en-US" sz="2000" dirty="0"/>
              <a:t>The boundary threshold is currently 5% except for the Far West zone (7.5%)</a:t>
            </a:r>
          </a:p>
          <a:p>
            <a:pPr lvl="1">
              <a:spcBef>
                <a:spcPts val="600"/>
              </a:spcBef>
            </a:pPr>
            <a:r>
              <a:rPr lang="en-US" sz="1600" dirty="0"/>
              <a:t>Far West zone was increased in late 2018 to allow more proactive development of transmission to meet the needs of oil and gas customers in the Permian Basin</a:t>
            </a:r>
            <a:r>
              <a:rPr lang="en-US" sz="1800" dirty="0"/>
              <a:t> </a:t>
            </a:r>
          </a:p>
        </p:txBody>
      </p:sp>
      <p:sp>
        <p:nvSpPr>
          <p:cNvPr id="4" name="Slide Number Placeholder 3">
            <a:extLst>
              <a:ext uri="{FF2B5EF4-FFF2-40B4-BE49-F238E27FC236}">
                <a16:creationId xmlns:a16="http://schemas.microsoft.com/office/drawing/2014/main" id="{68FFEC7D-3B5D-B84A-BDC3-BB65848A819D}"/>
              </a:ext>
            </a:extLst>
          </p:cNvPr>
          <p:cNvSpPr>
            <a:spLocks noGrp="1"/>
          </p:cNvSpPr>
          <p:nvPr>
            <p:ph type="sldNum" sz="quarter" idx="4"/>
          </p:nvPr>
        </p:nvSpPr>
        <p:spPr>
          <a:xfrm>
            <a:off x="8534400" y="6561138"/>
            <a:ext cx="533400" cy="22066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106364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0719" y="269828"/>
            <a:ext cx="8583561" cy="526585"/>
          </a:xfrm>
        </p:spPr>
        <p:txBody>
          <a:bodyPr/>
          <a:lstStyle/>
          <a:p>
            <a:pPr eaLnBrk="1" fontAlgn="auto" hangingPunct="1">
              <a:spcAft>
                <a:spcPts val="0"/>
              </a:spcAft>
              <a:defRPr/>
            </a:pPr>
            <a:r>
              <a:rPr lang="en-US" sz="2400" dirty="0">
                <a:latin typeface="+mn-lt"/>
              </a:rPr>
              <a:t>Boundary Threshold Overview</a:t>
            </a:r>
          </a:p>
        </p:txBody>
      </p:sp>
      <p:sp>
        <p:nvSpPr>
          <p:cNvPr id="3" name="Content Placeholder 2"/>
          <p:cNvSpPr>
            <a:spLocks noGrp="1"/>
          </p:cNvSpPr>
          <p:nvPr>
            <p:ph idx="1"/>
          </p:nvPr>
        </p:nvSpPr>
        <p:spPr>
          <a:xfrm>
            <a:off x="375444" y="819857"/>
            <a:ext cx="8393112" cy="627943"/>
          </a:xfrm>
        </p:spPr>
        <p:txBody>
          <a:bodyPr rtlCol="0">
            <a:noAutofit/>
          </a:bodyPr>
          <a:lstStyle/>
          <a:p>
            <a:pPr>
              <a:spcBef>
                <a:spcPts val="0"/>
              </a:spcBef>
            </a:pPr>
            <a:r>
              <a:rPr lang="en-US" sz="2000" dirty="0"/>
              <a:t>The boundary threshold process for the Regional Transmission Plan (RTP) is depicted in this chart:</a:t>
            </a:r>
            <a:endParaRPr lang="en-US" sz="1800" dirty="0"/>
          </a:p>
        </p:txBody>
      </p:sp>
      <p:sp>
        <p:nvSpPr>
          <p:cNvPr id="4" name="Slide Number Placeholder 3">
            <a:extLst>
              <a:ext uri="{FF2B5EF4-FFF2-40B4-BE49-F238E27FC236}">
                <a16:creationId xmlns:a16="http://schemas.microsoft.com/office/drawing/2014/main" id="{68FFEC7D-3B5D-B84A-BDC3-BB65848A819D}"/>
              </a:ext>
            </a:extLst>
          </p:cNvPr>
          <p:cNvSpPr>
            <a:spLocks noGrp="1"/>
          </p:cNvSpPr>
          <p:nvPr>
            <p:ph type="sldNum" sz="quarter" idx="4"/>
          </p:nvPr>
        </p:nvSpPr>
        <p:spPr>
          <a:xfrm>
            <a:off x="8534400" y="6561138"/>
            <a:ext cx="533400" cy="22066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5" name="Picture 4">
            <a:extLst>
              <a:ext uri="{FF2B5EF4-FFF2-40B4-BE49-F238E27FC236}">
                <a16:creationId xmlns:a16="http://schemas.microsoft.com/office/drawing/2014/main" id="{1C1FBC51-5821-3744-9DC8-0A07B0E5E0F0}"/>
              </a:ext>
            </a:extLst>
          </p:cNvPr>
          <p:cNvPicPr/>
          <p:nvPr/>
        </p:nvPicPr>
        <p:blipFill rotWithShape="1">
          <a:blip r:embed="rId3"/>
          <a:srcRect t="2160"/>
          <a:stretch/>
        </p:blipFill>
        <p:spPr>
          <a:xfrm>
            <a:off x="667910" y="1447800"/>
            <a:ext cx="8077200" cy="4713994"/>
          </a:xfrm>
          <a:prstGeom prst="rect">
            <a:avLst/>
          </a:prstGeom>
        </p:spPr>
      </p:pic>
    </p:spTree>
    <p:extLst>
      <p:ext uri="{BB962C8B-B14F-4D97-AF65-F5344CB8AC3E}">
        <p14:creationId xmlns:p14="http://schemas.microsoft.com/office/powerpoint/2010/main" val="1121757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0719" y="269828"/>
            <a:ext cx="8583561" cy="526585"/>
          </a:xfrm>
        </p:spPr>
        <p:txBody>
          <a:bodyPr/>
          <a:lstStyle/>
          <a:p>
            <a:pPr eaLnBrk="1" fontAlgn="auto" hangingPunct="1">
              <a:spcAft>
                <a:spcPts val="0"/>
              </a:spcAft>
              <a:defRPr/>
            </a:pPr>
            <a:r>
              <a:rPr lang="en-US" sz="2400" dirty="0">
                <a:latin typeface="+mn-lt"/>
              </a:rPr>
              <a:t>Boundary Threshold Observations</a:t>
            </a:r>
          </a:p>
        </p:txBody>
      </p:sp>
      <p:sp>
        <p:nvSpPr>
          <p:cNvPr id="3" name="Content Placeholder 2"/>
          <p:cNvSpPr>
            <a:spLocks noGrp="1"/>
          </p:cNvSpPr>
          <p:nvPr>
            <p:ph idx="1"/>
          </p:nvPr>
        </p:nvSpPr>
        <p:spPr>
          <a:xfrm>
            <a:off x="375444" y="819857"/>
            <a:ext cx="8393112" cy="5276144"/>
          </a:xfrm>
        </p:spPr>
        <p:txBody>
          <a:bodyPr rtlCol="0">
            <a:noAutofit/>
          </a:bodyPr>
          <a:lstStyle/>
          <a:p>
            <a:pPr>
              <a:spcBef>
                <a:spcPts val="0"/>
              </a:spcBef>
            </a:pPr>
            <a:r>
              <a:rPr lang="en-US" sz="2000" dirty="0"/>
              <a:t>In the 2021 Regional Transmission Plan (RTP), the demand forecasts for six of the eight weather zones were limited by the boundary threshold.</a:t>
            </a:r>
          </a:p>
          <a:p>
            <a:pPr>
              <a:spcBef>
                <a:spcPts val="1200"/>
              </a:spcBef>
            </a:pPr>
            <a:r>
              <a:rPr lang="en-US" sz="2000" dirty="0"/>
              <a:t>In the final year (2027) of the 2021 RTP, the TSP-developed forecasts for the six bounded zones ranged from 6.8% to 11.2% above the ERCOT-developed forecast.</a:t>
            </a:r>
          </a:p>
          <a:p>
            <a:pPr>
              <a:spcBef>
                <a:spcPts val="1200"/>
              </a:spcBef>
            </a:pPr>
            <a:r>
              <a:rPr lang="en-US" sz="2000" dirty="0"/>
              <a:t>For that year in the RTP, bounding these six zones resulted in a reduction of demand of approximately 2,800 MW.</a:t>
            </a:r>
          </a:p>
        </p:txBody>
      </p:sp>
      <p:sp>
        <p:nvSpPr>
          <p:cNvPr id="4" name="Slide Number Placeholder 3">
            <a:extLst>
              <a:ext uri="{FF2B5EF4-FFF2-40B4-BE49-F238E27FC236}">
                <a16:creationId xmlns:a16="http://schemas.microsoft.com/office/drawing/2014/main" id="{68FFEC7D-3B5D-B84A-BDC3-BB65848A819D}"/>
              </a:ext>
            </a:extLst>
          </p:cNvPr>
          <p:cNvSpPr>
            <a:spLocks noGrp="1"/>
          </p:cNvSpPr>
          <p:nvPr>
            <p:ph type="sldNum" sz="quarter" idx="4"/>
          </p:nvPr>
        </p:nvSpPr>
        <p:spPr>
          <a:xfrm>
            <a:off x="8534400" y="6561138"/>
            <a:ext cx="533400" cy="22066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9463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0719" y="269828"/>
            <a:ext cx="8583561" cy="526585"/>
          </a:xfrm>
        </p:spPr>
        <p:txBody>
          <a:bodyPr/>
          <a:lstStyle/>
          <a:p>
            <a:pPr eaLnBrk="1" fontAlgn="auto" hangingPunct="1">
              <a:spcAft>
                <a:spcPts val="0"/>
              </a:spcAft>
              <a:defRPr/>
            </a:pPr>
            <a:r>
              <a:rPr lang="en-US" sz="2400" dirty="0">
                <a:latin typeface="+mn-lt"/>
              </a:rPr>
              <a:t>Boundary Threshold Proposal</a:t>
            </a:r>
          </a:p>
        </p:txBody>
      </p:sp>
      <p:sp>
        <p:nvSpPr>
          <p:cNvPr id="3" name="Content Placeholder 2"/>
          <p:cNvSpPr>
            <a:spLocks noGrp="1"/>
          </p:cNvSpPr>
          <p:nvPr>
            <p:ph idx="1"/>
          </p:nvPr>
        </p:nvSpPr>
        <p:spPr>
          <a:xfrm>
            <a:off x="375444" y="685800"/>
            <a:ext cx="8393112" cy="5768315"/>
          </a:xfrm>
        </p:spPr>
        <p:txBody>
          <a:bodyPr rtlCol="0">
            <a:noAutofit/>
          </a:bodyPr>
          <a:lstStyle/>
          <a:p>
            <a:pPr>
              <a:spcBef>
                <a:spcPts val="600"/>
              </a:spcBef>
            </a:pPr>
            <a:r>
              <a:rPr lang="en-US" sz="2000" dirty="0"/>
              <a:t>Increasing the boundary threshold provides the TSPs more flexibility to account for the needs of fast-growing areas on their systems.</a:t>
            </a:r>
          </a:p>
          <a:p>
            <a:pPr lvl="1">
              <a:spcBef>
                <a:spcPts val="600"/>
              </a:spcBef>
            </a:pPr>
            <a:r>
              <a:rPr lang="en-US" sz="1800" dirty="0"/>
              <a:t>Such a change appears increasingly needed as areas of Texas experience significant population growth and as increasing numbers of large consumers (such as new data centers) propose new facilities with accelerated development timelines.</a:t>
            </a:r>
          </a:p>
          <a:p>
            <a:pPr>
              <a:spcBef>
                <a:spcPts val="600"/>
              </a:spcBef>
            </a:pPr>
            <a:r>
              <a:rPr lang="en-US" sz="2000" dirty="0"/>
              <a:t>Increasing the boundary threshold to 7.5% would be a reasonable initial step to better account for the changing needs of the grid.</a:t>
            </a:r>
          </a:p>
        </p:txBody>
      </p:sp>
      <p:sp>
        <p:nvSpPr>
          <p:cNvPr id="4" name="Slide Number Placeholder 3">
            <a:extLst>
              <a:ext uri="{FF2B5EF4-FFF2-40B4-BE49-F238E27FC236}">
                <a16:creationId xmlns:a16="http://schemas.microsoft.com/office/drawing/2014/main" id="{68FFEC7D-3B5D-B84A-BDC3-BB65848A819D}"/>
              </a:ext>
            </a:extLst>
          </p:cNvPr>
          <p:cNvSpPr>
            <a:spLocks noGrp="1"/>
          </p:cNvSpPr>
          <p:nvPr>
            <p:ph type="sldNum" sz="quarter" idx="4"/>
          </p:nvPr>
        </p:nvSpPr>
        <p:spPr>
          <a:xfrm>
            <a:off x="8534400" y="6561138"/>
            <a:ext cx="533400" cy="22066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66782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A7865-2D2E-4BC3-A229-A635B7F7D748}"/>
              </a:ext>
            </a:extLst>
          </p:cNvPr>
          <p:cNvSpPr>
            <a:spLocks noGrp="1"/>
          </p:cNvSpPr>
          <p:nvPr>
            <p:ph type="title"/>
          </p:nvPr>
        </p:nvSpPr>
        <p:spPr/>
        <p:txBody>
          <a:bodyPr/>
          <a:lstStyle/>
          <a:p>
            <a:r>
              <a:rPr lang="en-US" dirty="0"/>
              <a:t>Request for TAC Recommendation</a:t>
            </a:r>
          </a:p>
        </p:txBody>
      </p:sp>
      <p:sp>
        <p:nvSpPr>
          <p:cNvPr id="3" name="Content Placeholder 2">
            <a:extLst>
              <a:ext uri="{FF2B5EF4-FFF2-40B4-BE49-F238E27FC236}">
                <a16:creationId xmlns:a16="http://schemas.microsoft.com/office/drawing/2014/main" id="{9302F81B-2ADB-41E1-892D-8B6964457F4A}"/>
              </a:ext>
            </a:extLst>
          </p:cNvPr>
          <p:cNvSpPr>
            <a:spLocks noGrp="1"/>
          </p:cNvSpPr>
          <p:nvPr>
            <p:ph idx="1"/>
          </p:nvPr>
        </p:nvSpPr>
        <p:spPr/>
        <p:txBody>
          <a:bodyPr/>
          <a:lstStyle/>
          <a:p>
            <a:r>
              <a:rPr lang="en-US" sz="2000" dirty="0"/>
              <a:t>At the September 23, 2021 Open Meeting the PUC directed ERCOT to pursue an increase in the boundary threshold to 7.5% for all weather zones. </a:t>
            </a:r>
          </a:p>
          <a:p>
            <a:r>
              <a:rPr lang="en-US" sz="2000" dirty="0"/>
              <a:t>Planning Guide Section 3.1.7(f) requires that ERCOT-proposed revisions to the boundary threshold be recommended by TAC and approved by the ERCOT Board.</a:t>
            </a:r>
          </a:p>
          <a:p>
            <a:r>
              <a:rPr lang="en-US" sz="2000" dirty="0"/>
              <a:t>ERCOT respectfully requests that TAC recommend that the boundary threshold be increased to 7.5% for all weather </a:t>
            </a:r>
            <a:r>
              <a:rPr lang="en-US" sz="2000"/>
              <a:t>zones</a:t>
            </a:r>
            <a:r>
              <a:rPr lang="en-US"/>
              <a:t>.</a:t>
            </a:r>
            <a:endParaRPr lang="en-US" dirty="0"/>
          </a:p>
        </p:txBody>
      </p:sp>
      <p:sp>
        <p:nvSpPr>
          <p:cNvPr id="4" name="Slide Number Placeholder 3">
            <a:extLst>
              <a:ext uri="{FF2B5EF4-FFF2-40B4-BE49-F238E27FC236}">
                <a16:creationId xmlns:a16="http://schemas.microsoft.com/office/drawing/2014/main" id="{93BBE565-B9CC-4754-BE69-8D3F0CE2A91C}"/>
              </a:ext>
            </a:extLst>
          </p:cNvPr>
          <p:cNvSpPr>
            <a:spLocks noGrp="1"/>
          </p:cNvSpPr>
          <p:nvPr>
            <p:ph type="sldNum" sz="quarter" idx="4"/>
          </p:nvPr>
        </p:nvSpPr>
        <p:spPr/>
        <p:txBody>
          <a:bodyPr/>
          <a:lstStyle/>
          <a:p>
            <a:fld id="{1D93BD3E-1E9A-4970-A6F7-E7AC52762E0C}" type="slidenum">
              <a:rPr lang="en-US" smtClean="0"/>
              <a:pPr/>
              <a:t>6</a:t>
            </a:fld>
            <a:endParaRPr lang="en-US"/>
          </a:p>
        </p:txBody>
      </p:sp>
    </p:spTree>
    <p:extLst>
      <p:ext uri="{BB962C8B-B14F-4D97-AF65-F5344CB8AC3E}">
        <p14:creationId xmlns:p14="http://schemas.microsoft.com/office/powerpoint/2010/main" val="2595194956"/>
      </p:ext>
    </p:extLst>
  </p:cSld>
  <p:clrMapOvr>
    <a:masterClrMapping/>
  </p:clrMapOvr>
</p:sld>
</file>

<file path=ppt/theme/theme1.xml><?xml version="1.0" encoding="utf-8"?>
<a:theme xmlns:a="http://schemas.openxmlformats.org/drawingml/2006/main" name="1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E2BDB63875B034C8B32518C6496ADD1" ma:contentTypeVersion="0" ma:contentTypeDescription="Create a new document." ma:contentTypeScope="" ma:versionID="2e49056469cb591c67c33c10da96a071">
  <xsd:schema xmlns:xsd="http://www.w3.org/2001/XMLSchema" xmlns:xs="http://www.w3.org/2001/XMLSchema" xmlns:p="http://schemas.microsoft.com/office/2006/metadata/properties" xmlns:ns2="c34af464-7aa1-4edd-9be4-83dffc1cb926" targetNamespace="http://schemas.microsoft.com/office/2006/metadata/properties" ma:root="true" ma:fieldsID="3a653c66fd0ce9b40621f227f901e684"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Props1.xml><?xml version="1.0" encoding="utf-8"?>
<ds:datastoreItem xmlns:ds="http://schemas.openxmlformats.org/officeDocument/2006/customXml" ds:itemID="{5DFABCE5-6410-4FC5-930F-1111C63E40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4A68982-DD5D-44FD-B77F-4C531465FE54}">
  <ds:schemaRefs>
    <ds:schemaRef ds:uri="http://schemas.microsoft.com/sharepoint/v3/contenttype/forms"/>
  </ds:schemaRefs>
</ds:datastoreItem>
</file>

<file path=customXml/itemProps3.xml><?xml version="1.0" encoding="utf-8"?>
<ds:datastoreItem xmlns:ds="http://schemas.openxmlformats.org/officeDocument/2006/customXml" ds:itemID="{C0E9AA12-8AF9-4AA6-90FE-24669859CDF3}">
  <ds:schemaRefs>
    <ds:schemaRef ds:uri="http://schemas.microsoft.com/office/2006/documentManagement/types"/>
    <ds:schemaRef ds:uri="http://www.w3.org/XML/1998/namespace"/>
    <ds:schemaRef ds:uri="http://purl.org/dc/terms/"/>
    <ds:schemaRef ds:uri="http://schemas.microsoft.com/office/infopath/2007/PartnerControls"/>
    <ds:schemaRef ds:uri="c34af464-7aa1-4edd-9be4-83dffc1cb926"/>
    <ds:schemaRef ds:uri="http://schemas.microsoft.com/office/2006/metadata/properties"/>
    <ds:schemaRef ds:uri="http://schemas.openxmlformats.org/package/2006/metadata/core-properties"/>
    <ds:schemaRef ds:uri="http://purl.org/dc/elements/1.1/"/>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224</TotalTime>
  <Words>475</Words>
  <Application>Microsoft Office PowerPoint</Application>
  <PresentationFormat>On-screen Show (4:3)</PresentationFormat>
  <Paragraphs>36</Paragraphs>
  <Slides>6</Slides>
  <Notes>4</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6</vt:i4>
      </vt:variant>
    </vt:vector>
  </HeadingPairs>
  <TitlesOfParts>
    <vt:vector size="10" baseType="lpstr">
      <vt:lpstr>Arial</vt:lpstr>
      <vt:lpstr>Calibri</vt:lpstr>
      <vt:lpstr>1_Custom Design</vt:lpstr>
      <vt:lpstr>Office Theme</vt:lpstr>
      <vt:lpstr>PowerPoint Presentation</vt:lpstr>
      <vt:lpstr>Boundary Threshold Overview</vt:lpstr>
      <vt:lpstr>Boundary Threshold Overview</vt:lpstr>
      <vt:lpstr>Boundary Threshold Observations</vt:lpstr>
      <vt:lpstr>Boundary Threshold Proposal</vt:lpstr>
      <vt:lpstr>Request for TAC Recommendation</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Bernecker, John</cp:lastModifiedBy>
  <cp:revision>37</cp:revision>
  <cp:lastPrinted>2016-01-21T20:53:15Z</cp:lastPrinted>
  <dcterms:created xsi:type="dcterms:W3CDTF">2016-01-21T15:20:31Z</dcterms:created>
  <dcterms:modified xsi:type="dcterms:W3CDTF">2021-09-26T23:30:36Z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0x0101002E2BDB63875B034C8B32518C6496ADD1</vt:lpwstr>
  </property>
</Properties>
</file>