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16"/>
  </p:notesMasterIdLst>
  <p:handoutMasterIdLst>
    <p:handoutMasterId r:id="rId17"/>
  </p:handoutMasterIdLst>
  <p:sldIdLst>
    <p:sldId id="260" r:id="rId6"/>
    <p:sldId id="307" r:id="rId7"/>
    <p:sldId id="306" r:id="rId8"/>
    <p:sldId id="305" r:id="rId9"/>
    <p:sldId id="292" r:id="rId10"/>
    <p:sldId id="294" r:id="rId11"/>
    <p:sldId id="301" r:id="rId12"/>
    <p:sldId id="304" r:id="rId13"/>
    <p:sldId id="302" r:id="rId14"/>
    <p:sldId id="303" r:id="rId15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rren Lasher" initials="WL" lastIdx="2" clrIdx="0">
    <p:extLst>
      <p:ext uri="{19B8F6BF-5375-455C-9EA6-DF929625EA0E}">
        <p15:presenceInfo xmlns:p15="http://schemas.microsoft.com/office/powerpoint/2012/main" userId="6417cf3f6982b69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894" autoAdjust="0"/>
  </p:normalViewPr>
  <p:slideViewPr>
    <p:cSldViewPr showGuides="1">
      <p:cViewPr varScale="1">
        <p:scale>
          <a:sx n="107" d="100"/>
          <a:sy n="107" d="100"/>
        </p:scale>
        <p:origin x="76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67374" cy="470072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100" y="1"/>
            <a:ext cx="3067374" cy="470072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003"/>
            <a:ext cx="3067374" cy="470072"/>
          </a:xfrm>
          <a:prstGeom prst="rect">
            <a:avLst/>
          </a:prstGeom>
        </p:spPr>
        <p:txBody>
          <a:bodyPr vert="horz" lIns="92181" tIns="46090" rIns="92181" bIns="460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100" y="8893003"/>
            <a:ext cx="3067374" cy="470072"/>
          </a:xfrm>
          <a:prstGeom prst="rect">
            <a:avLst/>
          </a:prstGeom>
        </p:spPr>
        <p:txBody>
          <a:bodyPr vert="horz" lIns="92181" tIns="46090" rIns="92181" bIns="4609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2" tIns="46966" rIns="93932" bIns="4696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2" tIns="46966" rIns="93932" bIns="46966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2" tIns="46966" rIns="93932" bIns="4696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2" tIns="46966" rIns="93932" bIns="4696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7"/>
            <a:ext cx="3066733" cy="468154"/>
          </a:xfrm>
          <a:prstGeom prst="rect">
            <a:avLst/>
          </a:prstGeom>
        </p:spPr>
        <p:txBody>
          <a:bodyPr vert="horz" lIns="93932" tIns="46966" rIns="93932" bIns="4696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7"/>
            <a:ext cx="3066733" cy="468154"/>
          </a:xfrm>
          <a:prstGeom prst="rect">
            <a:avLst/>
          </a:prstGeom>
        </p:spPr>
        <p:txBody>
          <a:bodyPr vert="horz" lIns="93932" tIns="46966" rIns="93932" bIns="46966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7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05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172200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Footer text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70951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48532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172200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Footer text goes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31350" y="0"/>
            <a:ext cx="591265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299284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Footer text goes 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23084"/>
            <a:ext cx="6096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223084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223084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994484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248400"/>
            <a:ext cx="2840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sz="1000" b="0" baseline="0" dirty="0">
              <a:solidFill>
                <a:schemeClr val="tx1"/>
              </a:solidFill>
            </a:endParaRPr>
          </a:p>
          <a:p>
            <a:pPr algn="l"/>
            <a:r>
              <a:rPr lang="en-US" sz="1000" b="0" baseline="0" dirty="0">
                <a:solidFill>
                  <a:schemeClr val="tx1"/>
                </a:solidFill>
              </a:rPr>
              <a:t>ERCOT Public</a:t>
            </a:r>
            <a:endParaRPr lang="en-US" sz="1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5200" y="1843951"/>
            <a:ext cx="555374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Port Lavaca Area Improvement Regional Planning Group Project</a:t>
            </a:r>
          </a:p>
          <a:p>
            <a:endParaRPr lang="en-US" b="1" dirty="0"/>
          </a:p>
          <a:p>
            <a:endParaRPr lang="en-US" i="1" dirty="0"/>
          </a:p>
          <a:p>
            <a:r>
              <a:rPr lang="en-US" i="1" dirty="0"/>
              <a:t>Shun Hsien (Fred) Huang</a:t>
            </a:r>
          </a:p>
          <a:p>
            <a:r>
              <a:rPr lang="en-US" dirty="0"/>
              <a:t>Manager, Regional Planning</a:t>
            </a:r>
          </a:p>
          <a:p>
            <a:endParaRPr lang="en-US" dirty="0"/>
          </a:p>
          <a:p>
            <a:r>
              <a:rPr lang="en-US" dirty="0"/>
              <a:t>Technical Advisory Committee Meeting</a:t>
            </a:r>
          </a:p>
          <a:p>
            <a:endParaRPr lang="en-US" dirty="0"/>
          </a:p>
          <a:p>
            <a:r>
              <a:rPr lang="en-US" dirty="0"/>
              <a:t>ERCOT Public</a:t>
            </a:r>
          </a:p>
          <a:p>
            <a:r>
              <a:rPr lang="en-US" dirty="0"/>
              <a:t>September 29, 2021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2EA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F7937C-A7AA-4E34-A3FE-BC669F421A8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21208"/>
            <a:ext cx="7162800" cy="461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9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1"/>
            <a:ext cx="8534400" cy="1752600"/>
          </a:xfrm>
        </p:spPr>
        <p:txBody>
          <a:bodyPr/>
          <a:lstStyle/>
          <a:p>
            <a:r>
              <a:rPr lang="en-US" sz="2400" dirty="0"/>
              <a:t>American Electric Power (AEPSC) submitted the Port Lavaca Area Improvement project for Regional Planning Group review</a:t>
            </a:r>
          </a:p>
          <a:p>
            <a:pPr lvl="1"/>
            <a:r>
              <a:rPr lang="en-US" sz="2000" dirty="0"/>
              <a:t>The project was initially submitted as a Tier 2 project that was estimated to cost $97.8 Million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CB9E22-04D6-4B96-97CE-4F24889EF409}"/>
              </a:ext>
            </a:extLst>
          </p:cNvPr>
          <p:cNvSpPr/>
          <p:nvPr/>
        </p:nvSpPr>
        <p:spPr>
          <a:xfrm>
            <a:off x="380999" y="3201302"/>
            <a:ext cx="36576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Addresses reliability needs and aging infrastructure in the area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1F34F5-3BA2-49A0-96D7-E4B18DAEE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3323" y="3201302"/>
            <a:ext cx="4895877" cy="27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82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1"/>
            <a:ext cx="8534400" cy="1752600"/>
          </a:xfrm>
        </p:spPr>
        <p:txBody>
          <a:bodyPr/>
          <a:lstStyle/>
          <a:p>
            <a:r>
              <a:rPr lang="en-US" sz="2400" dirty="0"/>
              <a:t>Pursuant to Protocol Section 3.11.4.6 (Tier 2) </a:t>
            </a:r>
          </a:p>
          <a:p>
            <a:pPr lvl="1"/>
            <a:r>
              <a:rPr lang="en-US" sz="2000" dirty="0"/>
              <a:t>ERCOT shall conduct an independent review of a submitted Tier 2 project </a:t>
            </a:r>
          </a:p>
          <a:p>
            <a:pPr lvl="1"/>
            <a:endParaRPr lang="en-US" sz="2000" dirty="0"/>
          </a:p>
          <a:p>
            <a:r>
              <a:rPr lang="en-US" sz="2400" dirty="0"/>
              <a:t>Based on ERCOT’s recommended option in the ERCOT independent review, this project is reclassified as Tier 1 project that was estimated to cost $101.5 Million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40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1 Project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Pursuant to Protocol Section 3.11.4.7 (Tier 1)</a:t>
            </a:r>
          </a:p>
          <a:p>
            <a:pPr lvl="1"/>
            <a:r>
              <a:rPr lang="en-US" sz="2000" dirty="0"/>
              <a:t>Projects with an estimated capital cost of $100 Million or greater are Tier 1 projects</a:t>
            </a:r>
          </a:p>
          <a:p>
            <a:pPr lvl="1"/>
            <a:r>
              <a:rPr lang="en-US" sz="2000" dirty="0"/>
              <a:t>Tier 1 projects require ERCOT Board endorsement</a:t>
            </a:r>
          </a:p>
          <a:p>
            <a:pPr lvl="1"/>
            <a:endParaRPr lang="en-US" sz="2400" dirty="0"/>
          </a:p>
          <a:p>
            <a:r>
              <a:rPr lang="en-US" sz="2400" dirty="0"/>
              <a:t>Pursuant to Protocol Section 3.11.4.9</a:t>
            </a:r>
          </a:p>
          <a:p>
            <a:pPr lvl="1"/>
            <a:r>
              <a:rPr lang="en-US" sz="2000" dirty="0"/>
              <a:t>ERCOT shall present the Tier 1 project to the Technical Advisory Committee (TAC) for review and comment</a:t>
            </a:r>
          </a:p>
          <a:p>
            <a:pPr lvl="1"/>
            <a:r>
              <a:rPr lang="en-US" sz="2000" dirty="0"/>
              <a:t>Comments from TAC shall be included in the presentation to the ERCOT Board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86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 addition to the aging infrastructure identified by AEP, ERCOT’s independent review indicated reliability planning criteria violations</a:t>
            </a:r>
          </a:p>
          <a:p>
            <a:endParaRPr lang="en-US" sz="2400" dirty="0"/>
          </a:p>
          <a:p>
            <a:r>
              <a:rPr lang="en-US" sz="2400" dirty="0"/>
              <a:t>System improvement is needed to meet reliability planning criteria and address aging infrastructure</a:t>
            </a:r>
            <a:endParaRPr lang="en-US" sz="2400" strike="sngStrike" dirty="0">
              <a:solidFill>
                <a:srgbClr val="FF0000"/>
              </a:solidFill>
            </a:endParaRP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2420916"/>
              </p:ext>
            </p:extLst>
          </p:nvPr>
        </p:nvGraphicFramePr>
        <p:xfrm>
          <a:off x="914400" y="3635508"/>
          <a:ext cx="6838927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9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3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Thermal Overloads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</a:rPr>
                        <a:t>Aging Infrastructure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Total</a:t>
                      </a:r>
                      <a:endParaRPr lang="en-US" sz="18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4 miles   69-kV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41 miles 69-</a:t>
                      </a:r>
                      <a:r>
                        <a:rPr lang="en-US" sz="1800" b="0" baseline="0" dirty="0"/>
                        <a:t>kV </a:t>
                      </a:r>
                    </a:p>
                    <a:p>
                      <a:pPr algn="ctr"/>
                      <a:r>
                        <a:rPr lang="en-US" sz="1800" b="0" baseline="0" dirty="0"/>
                        <a:t>(built in 1949~1953)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401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Project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ERCOT analyzed six options and short-listed three options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Among the short-listed three options, Option 2EA provides better operational flexibility, supports future system improvement needs, and has less impact to customers under outage conditions.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84CECC-27DB-41C6-8A4B-B9E8EC5451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31661"/>
              </p:ext>
            </p:extLst>
          </p:nvPr>
        </p:nvGraphicFramePr>
        <p:xfrm>
          <a:off x="381000" y="3276600"/>
          <a:ext cx="8229599" cy="2609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5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7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7984">
                  <a:extLst>
                    <a:ext uri="{9D8B030D-6E8A-4147-A177-3AD203B41FA5}">
                      <a16:colId xmlns:a16="http://schemas.microsoft.com/office/drawing/2014/main" val="3414622198"/>
                    </a:ext>
                  </a:extLst>
                </a:gridCol>
              </a:tblGrid>
              <a:tr h="415290">
                <a:tc>
                  <a:txBody>
                    <a:bodyPr/>
                    <a:lstStyle/>
                    <a:p>
                      <a:pPr algn="l"/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bg1"/>
                          </a:solidFill>
                          <a:effectLst/>
                        </a:rPr>
                        <a:t>Option 1</a:t>
                      </a:r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2EA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</a:rPr>
                        <a:t>Option 4EA</a:t>
                      </a:r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Met ERCOT and NERC Reliability Criteria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Improved Operational Flexibility (Planned Maintenance Outages)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Better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Require CCN (miles)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Voltage conversion from 69-kV to 138-kV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604401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Capital Cost Estimates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$97.5 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$101.5 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$76.4 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041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Congestion Analysis and Sensitivity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Pursuant to Planning Guide 3.1.3 </a:t>
            </a:r>
          </a:p>
          <a:p>
            <a:pPr lvl="1"/>
            <a:r>
              <a:rPr lang="en-US" sz="2000" dirty="0"/>
              <a:t>ERCOT shall evaluate if the recommended project will have an impact on system congestion.</a:t>
            </a:r>
          </a:p>
          <a:p>
            <a:pPr lvl="1"/>
            <a:r>
              <a:rPr lang="en-US" sz="2000" dirty="0"/>
              <a:t>ERCOT shall perform a generation sensitivity analysis and evaluate impacts related to the Load scaling used in the study on any constraints resulting in project recommendations </a:t>
            </a:r>
          </a:p>
          <a:p>
            <a:endParaRPr lang="en-US" sz="2400" dirty="0"/>
          </a:p>
          <a:p>
            <a:r>
              <a:rPr lang="en-US" sz="2400" dirty="0"/>
              <a:t>ERCOT concluded that </a:t>
            </a:r>
          </a:p>
          <a:p>
            <a:pPr lvl="1"/>
            <a:r>
              <a:rPr lang="en-US" sz="2000" dirty="0"/>
              <a:t>Option 2EA did not cause new or additional congestion</a:t>
            </a:r>
          </a:p>
          <a:p>
            <a:pPr lvl="1"/>
            <a:r>
              <a:rPr lang="en-US" sz="2000" dirty="0"/>
              <a:t>no potential future generation units were found within the Port Lavaca area load pocket which may impact reliability issue</a:t>
            </a:r>
          </a:p>
          <a:p>
            <a:pPr lvl="1"/>
            <a:r>
              <a:rPr lang="en-US" sz="2000" dirty="0"/>
              <a:t>the load scaling did not have a material impact on the project need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20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Based on the review, ERCOT will recommend the Board endorse Option 2EA to address the reliability and aging infrastructure needs in the Port Lavaca area</a:t>
            </a:r>
          </a:p>
          <a:p>
            <a:endParaRPr lang="en-US" sz="2400" dirty="0"/>
          </a:p>
          <a:p>
            <a:r>
              <a:rPr lang="en-US" sz="2400" dirty="0"/>
              <a:t>AEPSC expects to implement the upgrades related to reliability and aging infrastructure issues by May 2023 and December 2024, respectively  </a:t>
            </a:r>
          </a:p>
          <a:p>
            <a:endParaRPr lang="en-US" sz="2400" dirty="0"/>
          </a:p>
          <a:p>
            <a:r>
              <a:rPr lang="en-US" sz="2400" dirty="0"/>
              <a:t>Estimated Capital Cost: $101.5 Million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4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 Option 2EA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14167"/>
            <a:ext cx="8534400" cy="4853233"/>
          </a:xfrm>
        </p:spPr>
        <p:txBody>
          <a:bodyPr/>
          <a:lstStyle/>
          <a:p>
            <a:pPr lvl="0"/>
            <a:r>
              <a:rPr lang="en-US" sz="1400" dirty="0"/>
              <a:t>Rebuild the existing Brookhollow - </a:t>
            </a:r>
            <a:r>
              <a:rPr lang="en-US" sz="1400" dirty="0" err="1"/>
              <a:t>Cangrejo</a:t>
            </a:r>
            <a:r>
              <a:rPr lang="en-US" sz="1400" dirty="0"/>
              <a:t> (Port Lavaca) 69-kV line using 2000 A conductor, 138-kV capable but continue to operate at 69-kV (2.0 miles) </a:t>
            </a:r>
          </a:p>
          <a:p>
            <a:pPr lvl="0"/>
            <a:r>
              <a:rPr lang="en-US" sz="1400" dirty="0"/>
              <a:t>Rebuild portion of the existing Point Comfort - </a:t>
            </a:r>
            <a:r>
              <a:rPr lang="en-US" sz="1400" dirty="0" err="1"/>
              <a:t>Carancahua</a:t>
            </a:r>
            <a:r>
              <a:rPr lang="en-US" sz="1400" dirty="0"/>
              <a:t> 69-kV line using 2000 A conductor, 138-kV capable but continue to operate at 69-kV (2.0 miles)</a:t>
            </a:r>
          </a:p>
          <a:p>
            <a:pPr lvl="0"/>
            <a:r>
              <a:rPr lang="en-US" sz="1400" dirty="0"/>
              <a:t>Construct a new </a:t>
            </a:r>
            <a:r>
              <a:rPr lang="en-US" sz="1400" dirty="0" err="1"/>
              <a:t>Cangrejo</a:t>
            </a:r>
            <a:r>
              <a:rPr lang="en-US" sz="1400" dirty="0"/>
              <a:t> 138/69-kV substation to replace the existing Port Lavaca 69-kV substation and install a new 138/69-kV transformer </a:t>
            </a:r>
          </a:p>
          <a:p>
            <a:r>
              <a:rPr lang="en-US" sz="1400" dirty="0"/>
              <a:t>Rebuild a portion (STEC Tap - </a:t>
            </a:r>
            <a:r>
              <a:rPr lang="en-US" sz="1400" dirty="0" err="1"/>
              <a:t>Cangrejo</a:t>
            </a:r>
            <a:r>
              <a:rPr lang="en-US" sz="1400" dirty="0"/>
              <a:t>) of the existing North Carbide - </a:t>
            </a:r>
            <a:r>
              <a:rPr lang="en-US" sz="1400" dirty="0" err="1"/>
              <a:t>Cangrejo</a:t>
            </a:r>
            <a:r>
              <a:rPr lang="en-US" sz="1400" dirty="0"/>
              <a:t> (Port Lavaca) 69-kV line using 2000 A conductor, 138-kV capable but continue to operate at 69-kV (2.2 miles)</a:t>
            </a:r>
          </a:p>
          <a:p>
            <a:r>
              <a:rPr lang="en-US" sz="1400" dirty="0"/>
              <a:t>Retire the existing North Carbide - STEC Tap 69-kV line (9.6 miles)</a:t>
            </a:r>
          </a:p>
          <a:p>
            <a:r>
              <a:rPr lang="en-US" sz="1400" dirty="0"/>
              <a:t>Rebuild a portion of the existing North Carbide - Sand Crab 138-kV line to form a double-circuit 138k-kV line (10.3 miles) </a:t>
            </a:r>
          </a:p>
          <a:p>
            <a:r>
              <a:rPr lang="en-US" sz="1400" dirty="0"/>
              <a:t>Construct a new Beecher 138-kV substation to replace the existing </a:t>
            </a:r>
            <a:r>
              <a:rPr lang="en-US" sz="1400" dirty="0" err="1"/>
              <a:t>Placedo</a:t>
            </a:r>
            <a:r>
              <a:rPr lang="en-US" sz="1400" dirty="0"/>
              <a:t> 69-kV substation </a:t>
            </a:r>
          </a:p>
          <a:p>
            <a:r>
              <a:rPr lang="en-US" sz="1400" dirty="0"/>
              <a:t>Construct a new </a:t>
            </a:r>
            <a:r>
              <a:rPr lang="en-US" sz="1400" dirty="0" err="1"/>
              <a:t>Dacosta</a:t>
            </a:r>
            <a:r>
              <a:rPr lang="en-US" sz="1400" dirty="0"/>
              <a:t> 138-kV, three breaker ring bus, substation at the intersection of the existing Chocolate Bayou - </a:t>
            </a:r>
            <a:r>
              <a:rPr lang="en-US" sz="1400" dirty="0" err="1"/>
              <a:t>Gohlke</a:t>
            </a:r>
            <a:r>
              <a:rPr lang="en-US" sz="1400" dirty="0"/>
              <a:t> 138-kV line and the existing </a:t>
            </a:r>
            <a:r>
              <a:rPr lang="en-US" sz="1400" dirty="0" err="1"/>
              <a:t>Cangrejo</a:t>
            </a:r>
            <a:r>
              <a:rPr lang="en-US" sz="1400" dirty="0"/>
              <a:t> (Port Lavaca) - Victoria 69-kV line</a:t>
            </a:r>
          </a:p>
          <a:p>
            <a:r>
              <a:rPr lang="en-US" sz="1400" dirty="0"/>
              <a:t>Loop the existing Chocolate - </a:t>
            </a:r>
            <a:r>
              <a:rPr lang="en-US" sz="1400" dirty="0" err="1"/>
              <a:t>Gohlke</a:t>
            </a:r>
            <a:r>
              <a:rPr lang="en-US" sz="1400" dirty="0"/>
              <a:t> 138-kV line into the new </a:t>
            </a:r>
            <a:r>
              <a:rPr lang="en-US" sz="1400" dirty="0" err="1"/>
              <a:t>Dacosta</a:t>
            </a:r>
            <a:r>
              <a:rPr lang="en-US" sz="1400" dirty="0"/>
              <a:t> 138-kV substation</a:t>
            </a:r>
          </a:p>
          <a:p>
            <a:r>
              <a:rPr lang="en-US" sz="1400" dirty="0"/>
              <a:t>Rebuild and convert a portion of the existing </a:t>
            </a:r>
            <a:r>
              <a:rPr lang="en-US" sz="1400" dirty="0" err="1"/>
              <a:t>Cangrejo</a:t>
            </a:r>
            <a:r>
              <a:rPr lang="en-US" sz="1400" dirty="0"/>
              <a:t> (Port Lavaca) - Victoria 69-kV line to 138-kV line using 2000 A conductor and terminate at the new </a:t>
            </a:r>
            <a:r>
              <a:rPr lang="en-US" sz="1400" dirty="0" err="1"/>
              <a:t>Dacosta</a:t>
            </a:r>
            <a:r>
              <a:rPr lang="en-US" sz="1400" dirty="0"/>
              <a:t> 138-kV substation (18 miles)</a:t>
            </a:r>
          </a:p>
          <a:p>
            <a:r>
              <a:rPr lang="en-US" sz="1400" dirty="0"/>
              <a:t>Retire the remaining 69-kV line from Victoria going toward </a:t>
            </a:r>
            <a:r>
              <a:rPr lang="en-US" sz="1400" dirty="0" err="1"/>
              <a:t>Dacosta</a:t>
            </a:r>
            <a:r>
              <a:rPr lang="en-US" sz="1400" dirty="0"/>
              <a:t> (10.7 miles)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931579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side pages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968CB8-5FF8-44D7-A459-A3FC34AC4F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63D459-1C05-483F-85D1-C9E478EC32C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34af464-7aa1-4edd-9be4-83dffc1cb92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75107C8-DC22-41ED-81EF-363FA84522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8788</TotalTime>
  <Words>777</Words>
  <Application>Microsoft Office PowerPoint</Application>
  <PresentationFormat>On-screen Show (4:3)</PresentationFormat>
  <Paragraphs>102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Wingdings</vt:lpstr>
      <vt:lpstr>1_Custom Design</vt:lpstr>
      <vt:lpstr>Inside pages</vt:lpstr>
      <vt:lpstr>PowerPoint Presentation</vt:lpstr>
      <vt:lpstr>Overview</vt:lpstr>
      <vt:lpstr>Overview</vt:lpstr>
      <vt:lpstr>Tier 1 Project Requirement</vt:lpstr>
      <vt:lpstr>Project Need</vt:lpstr>
      <vt:lpstr>Comparison of Project Options</vt:lpstr>
      <vt:lpstr>Congestion Analysis and Sensitivity Analysis</vt:lpstr>
      <vt:lpstr>ERCOT Recommendation:</vt:lpstr>
      <vt:lpstr>ERCOT Recommendation: Option 2EA</vt:lpstr>
      <vt:lpstr>Option 2EA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Huang, Fred</cp:lastModifiedBy>
  <cp:revision>158</cp:revision>
  <cp:lastPrinted>2020-02-20T16:57:48Z</cp:lastPrinted>
  <dcterms:created xsi:type="dcterms:W3CDTF">2016-01-21T15:20:31Z</dcterms:created>
  <dcterms:modified xsi:type="dcterms:W3CDTF">2021-09-23T21:19:06Z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