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9"/>
  </p:notesMasterIdLst>
  <p:handoutMasterIdLst>
    <p:handoutMasterId r:id="rId10"/>
  </p:handoutMasterIdLst>
  <p:sldIdLst>
    <p:sldId id="286" r:id="rId6"/>
    <p:sldId id="287" r:id="rId7"/>
    <p:sldId id="288" r:id="rId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FC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23" d="100"/>
          <a:sy n="123" d="100"/>
        </p:scale>
        <p:origin x="1254" y="90"/>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presProps" Target="presProps.xml"/><Relationship Id="rId5" Type="http://schemas.openxmlformats.org/officeDocument/2006/relationships/slideMaster" Target="slideMasters/slideMaster2.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9/13/2021</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9/13/2021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6"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7"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70951"/>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066800"/>
            <a:ext cx="8534400" cy="4853233"/>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9"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Tree>
    <p:extLst>
      <p:ext uri="{BB962C8B-B14F-4D97-AF65-F5344CB8AC3E}">
        <p14:creationId xmlns:p14="http://schemas.microsoft.com/office/powerpoint/2010/main" val="2790084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
        <p:nvSpPr>
          <p:cNvPr id="6" name="Slide Number Placeholder 5"/>
          <p:cNvSpPr>
            <a:spLocks noGrp="1"/>
          </p:cNvSpPr>
          <p:nvPr>
            <p:ph type="sldNum" sz="quarter" idx="4"/>
          </p:nvPr>
        </p:nvSpPr>
        <p:spPr>
          <a:xfrm>
            <a:off x="8458200" y="6223084"/>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223084"/>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223084"/>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5994484"/>
            <a:ext cx="1181868" cy="457200"/>
          </a:xfrm>
          <a:prstGeom prst="rect">
            <a:avLst/>
          </a:prstGeom>
        </p:spPr>
      </p:pic>
      <p:sp>
        <p:nvSpPr>
          <p:cNvPr id="9" name="TextBox 8"/>
          <p:cNvSpPr txBox="1"/>
          <p:nvPr userDrawn="1"/>
        </p:nvSpPr>
        <p:spPr>
          <a:xfrm>
            <a:off x="54675" y="6248400"/>
            <a:ext cx="2840925" cy="400110"/>
          </a:xfrm>
          <a:prstGeom prst="rect">
            <a:avLst/>
          </a:prstGeom>
          <a:noFill/>
        </p:spPr>
        <p:txBody>
          <a:bodyPr wrap="square" rtlCol="0">
            <a:spAutoFit/>
          </a:bodyPr>
          <a:lstStyle/>
          <a:p>
            <a:pPr algn="l"/>
            <a:r>
              <a:rPr lang="en-US" sz="1000" b="1" baseline="0" dirty="0">
                <a:solidFill>
                  <a:schemeClr val="tx2"/>
                </a:solidFill>
              </a:rPr>
              <a:t>Item XXX</a:t>
            </a:r>
          </a:p>
          <a:p>
            <a:pPr algn="l"/>
            <a:r>
              <a:rPr lang="en-US" sz="1000" b="0" baseline="0" dirty="0">
                <a:solidFill>
                  <a:schemeClr val="tx2"/>
                </a:solidFill>
              </a:rPr>
              <a:t>ERCOT Public/Confidential</a:t>
            </a:r>
            <a:endParaRPr lang="en-US" sz="1000" b="0"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2021TAC Goals</a:t>
            </a:r>
          </a:p>
        </p:txBody>
      </p:sp>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6" name="Rectangle 5"/>
          <p:cNvSpPr/>
          <p:nvPr/>
        </p:nvSpPr>
        <p:spPr>
          <a:xfrm>
            <a:off x="318315" y="814633"/>
            <a:ext cx="8444685" cy="6372514"/>
          </a:xfrm>
          <a:prstGeom prst="rect">
            <a:avLst/>
          </a:prstGeom>
        </p:spPr>
        <p:txBody>
          <a:bodyPr wrap="square">
            <a:spAutoFit/>
          </a:bodyPr>
          <a:lstStyle/>
          <a:p>
            <a:pPr marL="285750" indent="-285750">
              <a:lnSpc>
                <a:spcPct val="115000"/>
              </a:lnSpc>
              <a:buFont typeface="+mj-lt"/>
              <a:buAutoNum type="arabicPeriod"/>
            </a:pP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Align TAC and Subcommittee Goals with the ERCOT Board of Director’s strategic vision to work with ERCOT Staff to achieve the Board’s vision for ERCOT.</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15000"/>
              </a:lnSpc>
              <a:buFont typeface="+mj-lt"/>
              <a:buAutoNum type="arabicPeriod"/>
            </a:pP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Maintain rules that support ERCOT system reliability, promote market solutions, and are consistent with PURA, PUC, and NERC Reliability Standards.</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15000"/>
              </a:lnSpc>
              <a:buFont typeface="+mj-lt"/>
              <a:buAutoNum type="arabicPeriod"/>
            </a:pP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Pursue clarifications to market rules and guides, which enhance the transparency of resource registration and requirements and clarify the entry process for new resources, with the explicit understanding that no changes will be made that discriminately affects the rights and obligations of resources currently participating in the wholesale and ancillary services markets.</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15000"/>
              </a:lnSpc>
              <a:buFont typeface="+mj-lt"/>
              <a:buAutoNum type="arabicPeriod"/>
            </a:pP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Improve the monitoring of resource adequacy by ensuring that studies and reports provide a representative view of evolving risks to resource adequacy as a fundamental element of system reliability and resiliency.  Recommend market improvements to support resource adequacy.</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15000"/>
              </a:lnSpc>
              <a:buFont typeface="+mj-lt"/>
              <a:buAutoNum type="arabicPeriod"/>
            </a:pP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Collaborate with ERCOT Staff on current trends in fuel prices and installed resource costs through market changes.</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15000"/>
              </a:lnSpc>
              <a:buFont typeface="+mj-lt"/>
              <a:buAutoNum type="arabicPeriod"/>
            </a:pP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Develop and implement needed market design corrections and improvements, which are cost effective and compatible with the Passport project.</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15000"/>
              </a:lnSpc>
              <a:buFont typeface="+mj-lt"/>
              <a:buAutoNum type="arabicPeriod"/>
            </a:pP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Pursue policies and market rules that encourage the appropriate implementation of load participation.</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15000"/>
              </a:lnSpc>
              <a:buFont typeface="+mj-lt"/>
              <a:buAutoNum type="arabicPeriod"/>
            </a:pP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Pursue policies and market rules that encourage the appropriate implementation of emerging technologies.</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15000"/>
              </a:lnSpc>
              <a:buFont typeface="+mj-lt"/>
              <a:buAutoNum type="arabicPeriod"/>
            </a:pP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Implement Retail Market improvements and requirements.</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15000"/>
              </a:lnSpc>
              <a:buFont typeface="+mj-lt"/>
              <a:buAutoNum type="arabicPeriod"/>
            </a:pP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Facilitate market improvements necessary to leverage the capabilities of Advanced Metering Systems (AMS) in the retail market and improve the integrity and availability of AMS data to Market Participants.  </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15000"/>
              </a:lnSpc>
              <a:buFont typeface="+mj-lt"/>
              <a:buAutoNum type="arabicPeriod"/>
            </a:pP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Improve settlement processes to facilitate changes in the ERCOT market design.</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15000"/>
              </a:lnSpc>
              <a:buFont typeface="+mj-lt"/>
              <a:buAutoNum type="arabicPeriod"/>
              <a:tabLst>
                <a:tab pos="228600" algn="l"/>
              </a:tabLst>
            </a:pP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Collaborate with ERCOT Staff on the review of ancillary service needs and implement changes as necessary.</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15000"/>
              </a:lnSpc>
              <a:buFont typeface="+mj-lt"/>
              <a:buAutoNum type="arabicPeriod"/>
              <a:tabLst>
                <a:tab pos="228600" algn="l"/>
              </a:tabLst>
            </a:pP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Maintain market rules that support open access to the ERCOT markets and transmission network.</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15000"/>
              </a:lnSpc>
              <a:buFont typeface="+mj-lt"/>
              <a:buAutoNum type="arabicPeriod"/>
              <a:tabLst>
                <a:tab pos="228600" algn="l"/>
              </a:tabLst>
            </a:pP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Work with ERCOT Staff to develop Protocols and market improvements that support increased data transparency and data availability to the market.</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15000"/>
              </a:lnSpc>
              <a:buFont typeface="+mj-lt"/>
              <a:buAutoNum type="arabicPeriod"/>
              <a:tabLst>
                <a:tab pos="228600" algn="l"/>
              </a:tabLst>
            </a:pP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Work with ERCOT Staff to ensure appropriate credit and collateral rules exist or are created to facilitate market participation.  Review available means to eliminate or substantially mitigate default uplift.</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15000"/>
              </a:lnSpc>
              <a:buFont typeface="+mj-lt"/>
              <a:buAutoNum type="arabicPeriod"/>
              <a:tabLst>
                <a:tab pos="228600" algn="l"/>
              </a:tabLst>
            </a:pP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Develop a Passport Implementation Working Group or Task Force to address supporting details and market participant needs related to Passport development and implementation (Real-Time Co-optimization, ECRS, BES Single Model, DGR, and EMS upgrade). Assign identified Passport policy and analysis items to the appropriate Subcommittee.</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15000"/>
              </a:lnSpc>
              <a:buFont typeface="+mj-lt"/>
              <a:buAutoNum type="arabicPeriod"/>
              <a:tabLst>
                <a:tab pos="228600" algn="l"/>
              </a:tabLst>
            </a:pP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Develop, maintain, and facilitate changes and prioritization to the Emergency Conditions Issues List.  Work with ERCOT, Stakeholders, Subcommittees and Working Groups to ensure that the items on the Emergency Conditions Issues List are addressed in a timely manner and that recommendations and Revision Requests that arise from those discussions are developed and provided to the Board.</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buFont typeface="+mj-lt"/>
              <a:buAutoNum type="arabicPeriod"/>
            </a:pPr>
            <a:endParaRPr lang="en-US" sz="1400" dirty="0"/>
          </a:p>
          <a:p>
            <a:r>
              <a:rPr lang="en-US" sz="1400" dirty="0"/>
              <a:t>														</a:t>
            </a:r>
          </a:p>
          <a:p>
            <a:r>
              <a:rPr lang="en-US" sz="1400" dirty="0"/>
              <a:t>																</a:t>
            </a:r>
          </a:p>
        </p:txBody>
      </p:sp>
    </p:spTree>
    <p:extLst>
      <p:ext uri="{BB962C8B-B14F-4D97-AF65-F5344CB8AC3E}">
        <p14:creationId xmlns:p14="http://schemas.microsoft.com/office/powerpoint/2010/main" val="30787634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2927" y="191049"/>
            <a:ext cx="8458200" cy="570951"/>
          </a:xfrm>
        </p:spPr>
        <p:txBody>
          <a:bodyPr/>
          <a:lstStyle/>
          <a:p>
            <a:r>
              <a:rPr lang="en-US" sz="1800" dirty="0"/>
              <a:t>Alignment of TAC Goals and Revision Requests with ERCOT Strategic Plan Objectives</a:t>
            </a: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8" name="Rectangle 7"/>
          <p:cNvSpPr/>
          <p:nvPr/>
        </p:nvSpPr>
        <p:spPr>
          <a:xfrm>
            <a:off x="382927" y="5341203"/>
            <a:ext cx="8610599" cy="830997"/>
          </a:xfrm>
          <a:prstGeom prst="rect">
            <a:avLst/>
          </a:prstGeom>
        </p:spPr>
        <p:txBody>
          <a:bodyPr wrap="square" numCol="2">
            <a:spAutoFit/>
          </a:bodyPr>
          <a:lstStyle/>
          <a:p>
            <a:endParaRPr lang="en-US" sz="1200" dirty="0"/>
          </a:p>
          <a:p>
            <a:pPr marL="742950" lvl="1" indent="-285750">
              <a:buFont typeface="Arial" panose="020B0604020202020204" pitchFamily="34" charset="0"/>
              <a:buChar char="•"/>
            </a:pPr>
            <a:r>
              <a:rPr lang="en-US" sz="1200" b="1" dirty="0">
                <a:solidFill>
                  <a:schemeClr val="tx1">
                    <a:lumMod val="65000"/>
                    <a:lumOff val="35000"/>
                  </a:schemeClr>
                </a:solidFill>
              </a:rPr>
              <a:t>Optimize use of ERCOT, Inc.’s Resources</a:t>
            </a:r>
            <a:endParaRPr lang="en-US" sz="1200" dirty="0">
              <a:solidFill>
                <a:schemeClr val="tx1">
                  <a:lumMod val="65000"/>
                  <a:lumOff val="35000"/>
                </a:schemeClr>
              </a:solidFill>
            </a:endParaRPr>
          </a:p>
          <a:p>
            <a:pPr marL="742950" lvl="1" indent="-285750">
              <a:buFont typeface="Arial" panose="020B0604020202020204" pitchFamily="34" charset="0"/>
              <a:buChar char="•"/>
            </a:pPr>
            <a:r>
              <a:rPr lang="en-US" sz="1200" b="1" dirty="0">
                <a:solidFill>
                  <a:schemeClr val="accent4">
                    <a:lumMod val="75000"/>
                    <a:lumOff val="25000"/>
                  </a:schemeClr>
                </a:solidFill>
              </a:rPr>
              <a:t>Advance Competitive Solutions</a:t>
            </a:r>
          </a:p>
          <a:p>
            <a:pPr marL="742950" lvl="1" indent="-285750">
              <a:buFont typeface="Arial" panose="020B0604020202020204" pitchFamily="34" charset="0"/>
              <a:buChar char="•"/>
            </a:pPr>
            <a:endParaRPr lang="en-US" sz="1200" b="1" dirty="0">
              <a:solidFill>
                <a:schemeClr val="accent1">
                  <a:lumMod val="75000"/>
                </a:schemeClr>
              </a:solidFill>
            </a:endParaRPr>
          </a:p>
          <a:p>
            <a:pPr marL="742950" lvl="1" indent="-285750">
              <a:buFont typeface="Arial" panose="020B0604020202020204" pitchFamily="34" charset="0"/>
              <a:buChar char="•"/>
            </a:pPr>
            <a:endParaRPr lang="en-US" sz="1200" b="1" dirty="0">
              <a:solidFill>
                <a:schemeClr val="accent1">
                  <a:lumMod val="75000"/>
                </a:schemeClr>
              </a:solidFill>
            </a:endParaRPr>
          </a:p>
          <a:p>
            <a:pPr marL="742950" lvl="1" indent="-285750">
              <a:buFont typeface="Arial" panose="020B0604020202020204" pitchFamily="34" charset="0"/>
              <a:buChar char="•"/>
            </a:pPr>
            <a:r>
              <a:rPr lang="en-US" sz="1200" b="1" dirty="0">
                <a:solidFill>
                  <a:schemeClr val="accent1">
                    <a:lumMod val="75000"/>
                  </a:schemeClr>
                </a:solidFill>
              </a:rPr>
              <a:t>Enhance Operating Capabilities</a:t>
            </a:r>
            <a:endParaRPr lang="en-US" sz="1200" b="1" dirty="0">
              <a:solidFill>
                <a:schemeClr val="accent4"/>
              </a:solidFill>
            </a:endParaRPr>
          </a:p>
          <a:p>
            <a:pPr marL="742950" lvl="1" indent="-285750">
              <a:buFont typeface="Arial" panose="020B0604020202020204" pitchFamily="34" charset="0"/>
              <a:buChar char="•"/>
            </a:pPr>
            <a:r>
              <a:rPr lang="en-US" sz="1200" b="1" dirty="0">
                <a:solidFill>
                  <a:schemeClr val="accent4"/>
                </a:solidFill>
              </a:rPr>
              <a:t>Improve Information Exchange</a:t>
            </a:r>
            <a:endParaRPr lang="en-US" sz="1200" dirty="0">
              <a:solidFill>
                <a:schemeClr val="accent4"/>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589229032"/>
              </p:ext>
            </p:extLst>
          </p:nvPr>
        </p:nvGraphicFramePr>
        <p:xfrm>
          <a:off x="232697" y="838200"/>
          <a:ext cx="8608431" cy="4572000"/>
        </p:xfrm>
        <a:graphic>
          <a:graphicData uri="http://schemas.openxmlformats.org/drawingml/2006/table">
            <a:tbl>
              <a:tblPr>
                <a:tableStyleId>{5C22544A-7EE6-4342-B048-85BDC9FD1C3A}</a:tableStyleId>
              </a:tblPr>
              <a:tblGrid>
                <a:gridCol w="715357">
                  <a:extLst>
                    <a:ext uri="{9D8B030D-6E8A-4147-A177-3AD203B41FA5}">
                      <a16:colId xmlns:a16="http://schemas.microsoft.com/office/drawing/2014/main" val="20000"/>
                    </a:ext>
                  </a:extLst>
                </a:gridCol>
                <a:gridCol w="398538">
                  <a:extLst>
                    <a:ext uri="{9D8B030D-6E8A-4147-A177-3AD203B41FA5}">
                      <a16:colId xmlns:a16="http://schemas.microsoft.com/office/drawing/2014/main" val="20001"/>
                    </a:ext>
                  </a:extLst>
                </a:gridCol>
                <a:gridCol w="406008">
                  <a:extLst>
                    <a:ext uri="{9D8B030D-6E8A-4147-A177-3AD203B41FA5}">
                      <a16:colId xmlns:a16="http://schemas.microsoft.com/office/drawing/2014/main" val="20002"/>
                    </a:ext>
                  </a:extLst>
                </a:gridCol>
                <a:gridCol w="472795">
                  <a:extLst>
                    <a:ext uri="{9D8B030D-6E8A-4147-A177-3AD203B41FA5}">
                      <a16:colId xmlns:a16="http://schemas.microsoft.com/office/drawing/2014/main" val="20003"/>
                    </a:ext>
                  </a:extLst>
                </a:gridCol>
                <a:gridCol w="557953">
                  <a:extLst>
                    <a:ext uri="{9D8B030D-6E8A-4147-A177-3AD203B41FA5}">
                      <a16:colId xmlns:a16="http://schemas.microsoft.com/office/drawing/2014/main" val="20004"/>
                    </a:ext>
                  </a:extLst>
                </a:gridCol>
                <a:gridCol w="398538">
                  <a:extLst>
                    <a:ext uri="{9D8B030D-6E8A-4147-A177-3AD203B41FA5}">
                      <a16:colId xmlns:a16="http://schemas.microsoft.com/office/drawing/2014/main" val="20005"/>
                    </a:ext>
                  </a:extLst>
                </a:gridCol>
                <a:gridCol w="398538">
                  <a:extLst>
                    <a:ext uri="{9D8B030D-6E8A-4147-A177-3AD203B41FA5}">
                      <a16:colId xmlns:a16="http://schemas.microsoft.com/office/drawing/2014/main" val="20006"/>
                    </a:ext>
                  </a:extLst>
                </a:gridCol>
                <a:gridCol w="398538">
                  <a:extLst>
                    <a:ext uri="{9D8B030D-6E8A-4147-A177-3AD203B41FA5}">
                      <a16:colId xmlns:a16="http://schemas.microsoft.com/office/drawing/2014/main" val="20007"/>
                    </a:ext>
                  </a:extLst>
                </a:gridCol>
                <a:gridCol w="398538">
                  <a:extLst>
                    <a:ext uri="{9D8B030D-6E8A-4147-A177-3AD203B41FA5}">
                      <a16:colId xmlns:a16="http://schemas.microsoft.com/office/drawing/2014/main" val="20008"/>
                    </a:ext>
                  </a:extLst>
                </a:gridCol>
                <a:gridCol w="423100">
                  <a:extLst>
                    <a:ext uri="{9D8B030D-6E8A-4147-A177-3AD203B41FA5}">
                      <a16:colId xmlns:a16="http://schemas.microsoft.com/office/drawing/2014/main" val="20009"/>
                    </a:ext>
                  </a:extLst>
                </a:gridCol>
                <a:gridCol w="533392">
                  <a:extLst>
                    <a:ext uri="{9D8B030D-6E8A-4147-A177-3AD203B41FA5}">
                      <a16:colId xmlns:a16="http://schemas.microsoft.com/office/drawing/2014/main" val="20010"/>
                    </a:ext>
                  </a:extLst>
                </a:gridCol>
                <a:gridCol w="478246">
                  <a:extLst>
                    <a:ext uri="{9D8B030D-6E8A-4147-A177-3AD203B41FA5}">
                      <a16:colId xmlns:a16="http://schemas.microsoft.com/office/drawing/2014/main" val="20011"/>
                    </a:ext>
                  </a:extLst>
                </a:gridCol>
                <a:gridCol w="557953">
                  <a:extLst>
                    <a:ext uri="{9D8B030D-6E8A-4147-A177-3AD203B41FA5}">
                      <a16:colId xmlns:a16="http://schemas.microsoft.com/office/drawing/2014/main" val="20012"/>
                    </a:ext>
                  </a:extLst>
                </a:gridCol>
                <a:gridCol w="478246">
                  <a:extLst>
                    <a:ext uri="{9D8B030D-6E8A-4147-A177-3AD203B41FA5}">
                      <a16:colId xmlns:a16="http://schemas.microsoft.com/office/drawing/2014/main" val="20013"/>
                    </a:ext>
                  </a:extLst>
                </a:gridCol>
                <a:gridCol w="557953">
                  <a:extLst>
                    <a:ext uri="{9D8B030D-6E8A-4147-A177-3AD203B41FA5}">
                      <a16:colId xmlns:a16="http://schemas.microsoft.com/office/drawing/2014/main" val="20014"/>
                    </a:ext>
                  </a:extLst>
                </a:gridCol>
                <a:gridCol w="478246">
                  <a:extLst>
                    <a:ext uri="{9D8B030D-6E8A-4147-A177-3AD203B41FA5}">
                      <a16:colId xmlns:a16="http://schemas.microsoft.com/office/drawing/2014/main" val="20015"/>
                    </a:ext>
                  </a:extLst>
                </a:gridCol>
                <a:gridCol w="478246">
                  <a:extLst>
                    <a:ext uri="{9D8B030D-6E8A-4147-A177-3AD203B41FA5}">
                      <a16:colId xmlns:a16="http://schemas.microsoft.com/office/drawing/2014/main" val="20016"/>
                    </a:ext>
                  </a:extLst>
                </a:gridCol>
                <a:gridCol w="478246">
                  <a:extLst>
                    <a:ext uri="{9D8B030D-6E8A-4147-A177-3AD203B41FA5}">
                      <a16:colId xmlns:a16="http://schemas.microsoft.com/office/drawing/2014/main" val="20017"/>
                    </a:ext>
                  </a:extLst>
                </a:gridCol>
              </a:tblGrid>
              <a:tr h="381000">
                <a:tc>
                  <a:txBody>
                    <a:bodyPr/>
                    <a:lstStyle/>
                    <a:p>
                      <a:pPr algn="ctr" fontAlgn="b"/>
                      <a:r>
                        <a:rPr lang="en-US" sz="1200" b="1" u="none" strike="noStrike" dirty="0">
                          <a:effectLst/>
                        </a:rPr>
                        <a:t>Request Type</a:t>
                      </a:r>
                      <a:endParaRPr lang="en-US" sz="1200" b="1" i="0" u="none" strike="noStrike" dirty="0">
                        <a:solidFill>
                          <a:srgbClr val="000000"/>
                        </a:solidFill>
                        <a:effectLst/>
                        <a:latin typeface="Calibri" panose="020F0502020204030204" pitchFamily="34" charset="0"/>
                      </a:endParaRPr>
                    </a:p>
                  </a:txBody>
                  <a:tcPr marL="5314" marR="5314" marT="5314" marB="0" anchor="b"/>
                </a:tc>
                <a:tc>
                  <a:txBody>
                    <a:bodyPr/>
                    <a:lstStyle/>
                    <a:p>
                      <a:pPr algn="ctr" fontAlgn="b"/>
                      <a:r>
                        <a:rPr lang="en-US" sz="1200" b="1" u="none" strike="noStrike" dirty="0">
                          <a:solidFill>
                            <a:schemeClr val="bg1"/>
                          </a:solidFill>
                          <a:effectLst/>
                        </a:rPr>
                        <a:t>Goal 1</a:t>
                      </a:r>
                      <a:endParaRPr lang="en-US" sz="1200" b="1" i="0" u="none" strike="noStrike" dirty="0">
                        <a:solidFill>
                          <a:schemeClr val="bg1"/>
                        </a:solidFill>
                        <a:effectLst/>
                        <a:latin typeface="Calibri" panose="020F0502020204030204" pitchFamily="34" charset="0"/>
                      </a:endParaRPr>
                    </a:p>
                  </a:txBody>
                  <a:tcPr marL="5314" marR="5314" marT="5314" marB="0" anchor="b">
                    <a:solidFill>
                      <a:schemeClr val="accent2"/>
                    </a:solidFill>
                  </a:tcPr>
                </a:tc>
                <a:tc>
                  <a:txBody>
                    <a:bodyPr/>
                    <a:lstStyle/>
                    <a:p>
                      <a:pPr algn="ctr" fontAlgn="b"/>
                      <a:r>
                        <a:rPr lang="en-US" sz="1200" b="1" u="none" strike="noStrike" dirty="0">
                          <a:solidFill>
                            <a:schemeClr val="bg1"/>
                          </a:solidFill>
                          <a:effectLst/>
                        </a:rPr>
                        <a:t>Goal 2</a:t>
                      </a:r>
                      <a:endParaRPr lang="en-US" sz="1200" b="1" i="0" u="none" strike="noStrike" dirty="0">
                        <a:solidFill>
                          <a:schemeClr val="bg1"/>
                        </a:solidFill>
                        <a:effectLst/>
                        <a:latin typeface="Calibri" panose="020F0502020204030204" pitchFamily="34" charset="0"/>
                      </a:endParaRPr>
                    </a:p>
                  </a:txBody>
                  <a:tcPr marL="5314" marR="5314" marT="5314" marB="0" anchor="b">
                    <a:solidFill>
                      <a:schemeClr val="accent1">
                        <a:lumMod val="75000"/>
                      </a:schemeClr>
                    </a:solidFill>
                  </a:tcPr>
                </a:tc>
                <a:tc>
                  <a:txBody>
                    <a:bodyPr/>
                    <a:lstStyle/>
                    <a:p>
                      <a:pPr algn="ctr" fontAlgn="b"/>
                      <a:r>
                        <a:rPr lang="en-US" sz="1200" b="1" u="none" strike="noStrike" dirty="0">
                          <a:solidFill>
                            <a:schemeClr val="bg1"/>
                          </a:solidFill>
                          <a:effectLst/>
                        </a:rPr>
                        <a:t>Goal 3</a:t>
                      </a:r>
                      <a:endParaRPr lang="en-US" sz="1200" b="1" i="0" u="none" strike="noStrike" dirty="0">
                        <a:solidFill>
                          <a:schemeClr val="bg1"/>
                        </a:solidFill>
                        <a:effectLst/>
                        <a:latin typeface="Calibri" panose="020F0502020204030204" pitchFamily="34" charset="0"/>
                      </a:endParaRPr>
                    </a:p>
                  </a:txBody>
                  <a:tcPr marL="5314" marR="5314" marT="5314" marB="0" anchor="b">
                    <a:solidFill>
                      <a:schemeClr val="accent4">
                        <a:lumMod val="75000"/>
                        <a:lumOff val="25000"/>
                      </a:schemeClr>
                    </a:solidFill>
                  </a:tcPr>
                </a:tc>
                <a:tc>
                  <a:txBody>
                    <a:bodyPr/>
                    <a:lstStyle/>
                    <a:p>
                      <a:pPr algn="ctr" fontAlgn="b"/>
                      <a:r>
                        <a:rPr lang="en-US" sz="1200" b="1" u="none" strike="noStrike" dirty="0">
                          <a:solidFill>
                            <a:schemeClr val="bg1"/>
                          </a:solidFill>
                          <a:effectLst/>
                        </a:rPr>
                        <a:t>Goal </a:t>
                      </a:r>
                    </a:p>
                    <a:p>
                      <a:pPr algn="ctr" fontAlgn="b"/>
                      <a:r>
                        <a:rPr lang="en-US" sz="1200" b="1" u="none" strike="noStrike" dirty="0">
                          <a:solidFill>
                            <a:schemeClr val="bg1"/>
                          </a:solidFill>
                          <a:effectLst/>
                        </a:rPr>
                        <a:t>4</a:t>
                      </a:r>
                      <a:endParaRPr lang="en-US" sz="1200" b="1" i="0" u="none" strike="noStrike" dirty="0">
                        <a:solidFill>
                          <a:schemeClr val="bg1"/>
                        </a:solidFill>
                        <a:effectLst/>
                        <a:latin typeface="Calibri" panose="020F0502020204030204" pitchFamily="34" charset="0"/>
                      </a:endParaRPr>
                    </a:p>
                  </a:txBody>
                  <a:tcPr marL="5314" marR="5314" marT="5314" marB="0" anchor="b">
                    <a:solidFill>
                      <a:schemeClr val="accent1">
                        <a:lumMod val="75000"/>
                      </a:schemeClr>
                    </a:solidFill>
                  </a:tcPr>
                </a:tc>
                <a:tc>
                  <a:txBody>
                    <a:bodyPr/>
                    <a:lstStyle/>
                    <a:p>
                      <a:pPr algn="ctr" fontAlgn="b"/>
                      <a:r>
                        <a:rPr lang="en-US" sz="1200" b="1" u="none" strike="noStrike">
                          <a:solidFill>
                            <a:schemeClr val="bg1"/>
                          </a:solidFill>
                          <a:effectLst/>
                        </a:rPr>
                        <a:t>Goal 5</a:t>
                      </a:r>
                      <a:endParaRPr lang="en-US" sz="1200" b="1" i="0" u="none" strike="noStrike">
                        <a:solidFill>
                          <a:schemeClr val="bg1"/>
                        </a:solidFill>
                        <a:effectLst/>
                        <a:latin typeface="Calibri" panose="020F0502020204030204" pitchFamily="34" charset="0"/>
                      </a:endParaRPr>
                    </a:p>
                  </a:txBody>
                  <a:tcPr marL="5314" marR="5314" marT="5314" marB="0" anchor="b">
                    <a:solidFill>
                      <a:schemeClr val="accent4">
                        <a:lumMod val="75000"/>
                        <a:lumOff val="25000"/>
                      </a:schemeClr>
                    </a:solidFill>
                  </a:tcPr>
                </a:tc>
                <a:tc>
                  <a:txBody>
                    <a:bodyPr/>
                    <a:lstStyle/>
                    <a:p>
                      <a:pPr algn="ctr" fontAlgn="b"/>
                      <a:r>
                        <a:rPr lang="en-US" sz="1200" b="1" u="none" strike="noStrike">
                          <a:solidFill>
                            <a:schemeClr val="bg1"/>
                          </a:solidFill>
                          <a:effectLst/>
                        </a:rPr>
                        <a:t>Goal 6</a:t>
                      </a:r>
                      <a:endParaRPr lang="en-US" sz="1200" b="1" i="0" u="none" strike="noStrike">
                        <a:solidFill>
                          <a:schemeClr val="bg1"/>
                        </a:solidFill>
                        <a:effectLst/>
                        <a:latin typeface="Calibri" panose="020F0502020204030204" pitchFamily="34" charset="0"/>
                      </a:endParaRPr>
                    </a:p>
                  </a:txBody>
                  <a:tcPr marL="5314" marR="5314" marT="5314" marB="0" anchor="b">
                    <a:solidFill>
                      <a:schemeClr val="accent4">
                        <a:lumMod val="75000"/>
                        <a:lumOff val="25000"/>
                      </a:schemeClr>
                    </a:solidFill>
                  </a:tcPr>
                </a:tc>
                <a:tc>
                  <a:txBody>
                    <a:bodyPr/>
                    <a:lstStyle/>
                    <a:p>
                      <a:pPr algn="ctr" fontAlgn="b"/>
                      <a:r>
                        <a:rPr lang="en-US" sz="1200" b="1" u="none" strike="noStrike">
                          <a:solidFill>
                            <a:schemeClr val="bg1"/>
                          </a:solidFill>
                          <a:effectLst/>
                        </a:rPr>
                        <a:t>Goal 7</a:t>
                      </a:r>
                      <a:endParaRPr lang="en-US" sz="1200" b="1" i="0" u="none" strike="noStrike">
                        <a:solidFill>
                          <a:schemeClr val="bg1"/>
                        </a:solidFill>
                        <a:effectLst/>
                        <a:latin typeface="Calibri" panose="020F0502020204030204" pitchFamily="34" charset="0"/>
                      </a:endParaRPr>
                    </a:p>
                  </a:txBody>
                  <a:tcPr marL="5314" marR="5314" marT="5314" marB="0" anchor="b">
                    <a:solidFill>
                      <a:schemeClr val="accent4">
                        <a:lumMod val="75000"/>
                        <a:lumOff val="25000"/>
                      </a:schemeClr>
                    </a:solidFill>
                  </a:tcPr>
                </a:tc>
                <a:tc>
                  <a:txBody>
                    <a:bodyPr/>
                    <a:lstStyle/>
                    <a:p>
                      <a:pPr algn="ctr" fontAlgn="b"/>
                      <a:r>
                        <a:rPr lang="en-US" sz="1200" b="1" u="none" strike="noStrike">
                          <a:solidFill>
                            <a:schemeClr val="bg1"/>
                          </a:solidFill>
                          <a:effectLst/>
                        </a:rPr>
                        <a:t>Goal 8</a:t>
                      </a:r>
                      <a:endParaRPr lang="en-US" sz="1200" b="1" i="0" u="none" strike="noStrike">
                        <a:solidFill>
                          <a:schemeClr val="bg1"/>
                        </a:solidFill>
                        <a:effectLst/>
                        <a:latin typeface="Calibri" panose="020F0502020204030204" pitchFamily="34" charset="0"/>
                      </a:endParaRPr>
                    </a:p>
                  </a:txBody>
                  <a:tcPr marL="5314" marR="5314" marT="5314" marB="0" anchor="b">
                    <a:solidFill>
                      <a:schemeClr val="accent4">
                        <a:lumMod val="75000"/>
                        <a:lumOff val="25000"/>
                      </a:schemeClr>
                    </a:solidFill>
                  </a:tcPr>
                </a:tc>
                <a:tc>
                  <a:txBody>
                    <a:bodyPr/>
                    <a:lstStyle/>
                    <a:p>
                      <a:pPr algn="ctr" fontAlgn="b"/>
                      <a:r>
                        <a:rPr lang="en-US" sz="1200" b="1" u="none" strike="noStrike">
                          <a:solidFill>
                            <a:schemeClr val="bg1"/>
                          </a:solidFill>
                          <a:effectLst/>
                        </a:rPr>
                        <a:t>Goal 9</a:t>
                      </a:r>
                      <a:endParaRPr lang="en-US" sz="1200" b="1" i="0" u="none" strike="noStrike">
                        <a:solidFill>
                          <a:schemeClr val="bg1"/>
                        </a:solidFill>
                        <a:effectLst/>
                        <a:latin typeface="Calibri" panose="020F0502020204030204" pitchFamily="34" charset="0"/>
                      </a:endParaRPr>
                    </a:p>
                  </a:txBody>
                  <a:tcPr marL="5314" marR="5314" marT="5314" marB="0" anchor="b">
                    <a:solidFill>
                      <a:schemeClr val="accent4">
                        <a:lumMod val="75000"/>
                        <a:lumOff val="25000"/>
                      </a:schemeClr>
                    </a:solidFill>
                  </a:tcPr>
                </a:tc>
                <a:tc>
                  <a:txBody>
                    <a:bodyPr/>
                    <a:lstStyle/>
                    <a:p>
                      <a:pPr algn="ctr" fontAlgn="b"/>
                      <a:r>
                        <a:rPr lang="en-US" sz="1200" b="1" u="none" strike="noStrike">
                          <a:solidFill>
                            <a:schemeClr val="bg1"/>
                          </a:solidFill>
                          <a:effectLst/>
                        </a:rPr>
                        <a:t>Goal 10</a:t>
                      </a:r>
                      <a:endParaRPr lang="en-US" sz="1200" b="1" i="0" u="none" strike="noStrike">
                        <a:solidFill>
                          <a:schemeClr val="bg1"/>
                        </a:solidFill>
                        <a:effectLst/>
                        <a:latin typeface="Calibri" panose="020F0502020204030204" pitchFamily="34" charset="0"/>
                      </a:endParaRPr>
                    </a:p>
                  </a:txBody>
                  <a:tcPr marL="5314" marR="5314" marT="5314" marB="0" anchor="b">
                    <a:solidFill>
                      <a:schemeClr val="accent4">
                        <a:lumMod val="75000"/>
                        <a:lumOff val="25000"/>
                      </a:schemeClr>
                    </a:solidFill>
                  </a:tcPr>
                </a:tc>
                <a:tc>
                  <a:txBody>
                    <a:bodyPr/>
                    <a:lstStyle/>
                    <a:p>
                      <a:pPr algn="ctr" fontAlgn="b"/>
                      <a:r>
                        <a:rPr lang="en-US" sz="1200" b="1" u="none" strike="noStrike">
                          <a:solidFill>
                            <a:schemeClr val="bg1"/>
                          </a:solidFill>
                          <a:effectLst/>
                        </a:rPr>
                        <a:t>Goal 11</a:t>
                      </a:r>
                      <a:endParaRPr lang="en-US" sz="1200" b="1" i="0" u="none" strike="noStrike">
                        <a:solidFill>
                          <a:schemeClr val="bg1"/>
                        </a:solidFill>
                        <a:effectLst/>
                        <a:latin typeface="Calibri" panose="020F0502020204030204" pitchFamily="34" charset="0"/>
                      </a:endParaRPr>
                    </a:p>
                  </a:txBody>
                  <a:tcPr marL="5314" marR="5314" marT="5314" marB="0" anchor="b">
                    <a:solidFill>
                      <a:schemeClr val="accent4">
                        <a:lumMod val="75000"/>
                        <a:lumOff val="25000"/>
                      </a:schemeClr>
                    </a:solidFill>
                  </a:tcPr>
                </a:tc>
                <a:tc>
                  <a:txBody>
                    <a:bodyPr/>
                    <a:lstStyle/>
                    <a:p>
                      <a:pPr algn="ctr" fontAlgn="b"/>
                      <a:r>
                        <a:rPr lang="en-US" sz="1200" b="1" u="none" strike="noStrike">
                          <a:solidFill>
                            <a:schemeClr val="bg1"/>
                          </a:solidFill>
                          <a:effectLst/>
                        </a:rPr>
                        <a:t>Goal 12</a:t>
                      </a:r>
                      <a:endParaRPr lang="en-US" sz="1200" b="1" i="0" u="none" strike="noStrike">
                        <a:solidFill>
                          <a:schemeClr val="bg1"/>
                        </a:solidFill>
                        <a:effectLst/>
                        <a:latin typeface="Calibri" panose="020F0502020204030204" pitchFamily="34" charset="0"/>
                      </a:endParaRPr>
                    </a:p>
                  </a:txBody>
                  <a:tcPr marL="5314" marR="5314" marT="5314" marB="0" anchor="b">
                    <a:solidFill>
                      <a:schemeClr val="accent4">
                        <a:lumMod val="75000"/>
                        <a:lumOff val="25000"/>
                      </a:schemeClr>
                    </a:solidFill>
                  </a:tcPr>
                </a:tc>
                <a:tc>
                  <a:txBody>
                    <a:bodyPr/>
                    <a:lstStyle/>
                    <a:p>
                      <a:pPr algn="ctr" fontAlgn="b"/>
                      <a:r>
                        <a:rPr lang="en-US" sz="1200" b="1" u="none" strike="noStrike">
                          <a:solidFill>
                            <a:schemeClr val="bg1"/>
                          </a:solidFill>
                          <a:effectLst/>
                        </a:rPr>
                        <a:t>Goal 13</a:t>
                      </a:r>
                      <a:endParaRPr lang="en-US" sz="1200" b="1" i="0" u="none" strike="noStrike">
                        <a:solidFill>
                          <a:schemeClr val="bg1"/>
                        </a:solidFill>
                        <a:effectLst/>
                        <a:latin typeface="Calibri" panose="020F0502020204030204" pitchFamily="34" charset="0"/>
                      </a:endParaRPr>
                    </a:p>
                  </a:txBody>
                  <a:tcPr marL="5314" marR="5314" marT="5314" marB="0" anchor="b">
                    <a:solidFill>
                      <a:schemeClr val="accent4">
                        <a:lumMod val="75000"/>
                        <a:lumOff val="25000"/>
                      </a:schemeClr>
                    </a:solidFill>
                  </a:tcPr>
                </a:tc>
                <a:tc>
                  <a:txBody>
                    <a:bodyPr/>
                    <a:lstStyle/>
                    <a:p>
                      <a:pPr algn="ctr" fontAlgn="b"/>
                      <a:r>
                        <a:rPr lang="en-US" sz="1200" b="1" u="none" strike="noStrike">
                          <a:solidFill>
                            <a:schemeClr val="bg1"/>
                          </a:solidFill>
                          <a:effectLst/>
                        </a:rPr>
                        <a:t>Goal 14</a:t>
                      </a:r>
                      <a:endParaRPr lang="en-US" sz="1200" b="1" i="0" u="none" strike="noStrike">
                        <a:solidFill>
                          <a:schemeClr val="bg1"/>
                        </a:solidFill>
                        <a:effectLst/>
                        <a:latin typeface="Calibri" panose="020F0502020204030204" pitchFamily="34" charset="0"/>
                      </a:endParaRPr>
                    </a:p>
                  </a:txBody>
                  <a:tcPr marL="5314" marR="5314" marT="5314" marB="0" anchor="b">
                    <a:solidFill>
                      <a:schemeClr val="accent4"/>
                    </a:solidFill>
                  </a:tcPr>
                </a:tc>
                <a:tc>
                  <a:txBody>
                    <a:bodyPr/>
                    <a:lstStyle/>
                    <a:p>
                      <a:pPr algn="ctr" fontAlgn="b"/>
                      <a:r>
                        <a:rPr lang="en-US" sz="1200" b="1" u="none" strike="noStrike" dirty="0">
                          <a:solidFill>
                            <a:schemeClr val="bg1"/>
                          </a:solidFill>
                          <a:effectLst/>
                        </a:rPr>
                        <a:t>Goal 15</a:t>
                      </a:r>
                      <a:endParaRPr lang="en-US" sz="1200" b="1" i="0" u="none" strike="noStrike" dirty="0">
                        <a:solidFill>
                          <a:schemeClr val="bg1"/>
                        </a:solidFill>
                        <a:effectLst/>
                        <a:latin typeface="Calibri" panose="020F0502020204030204" pitchFamily="34" charset="0"/>
                      </a:endParaRPr>
                    </a:p>
                  </a:txBody>
                  <a:tcPr marL="5314" marR="5314" marT="5314" marB="0" anchor="b">
                    <a:solidFill>
                      <a:schemeClr val="accent4">
                        <a:lumMod val="75000"/>
                        <a:lumOff val="25000"/>
                      </a:schemeClr>
                    </a:solidFill>
                  </a:tcPr>
                </a:tc>
                <a:tc>
                  <a:txBody>
                    <a:bodyPr/>
                    <a:lstStyle/>
                    <a:p>
                      <a:pPr algn="ctr" fontAlgn="b"/>
                      <a:r>
                        <a:rPr lang="en-US" sz="1200" b="1" u="none" strike="noStrike">
                          <a:solidFill>
                            <a:schemeClr val="bg1"/>
                          </a:solidFill>
                          <a:effectLst/>
                        </a:rPr>
                        <a:t>Goal 16</a:t>
                      </a:r>
                      <a:endParaRPr lang="en-US" sz="1200" b="1" i="0" u="none" strike="noStrike">
                        <a:solidFill>
                          <a:schemeClr val="bg1"/>
                        </a:solidFill>
                        <a:effectLst/>
                        <a:latin typeface="Calibri" panose="020F0502020204030204" pitchFamily="34" charset="0"/>
                      </a:endParaRPr>
                    </a:p>
                  </a:txBody>
                  <a:tcPr marL="5314" marR="5314" marT="5314" marB="0" anchor="b">
                    <a:solidFill>
                      <a:schemeClr val="accent1">
                        <a:lumMod val="75000"/>
                      </a:schemeClr>
                    </a:solidFill>
                  </a:tcPr>
                </a:tc>
                <a:tc>
                  <a:txBody>
                    <a:bodyPr/>
                    <a:lstStyle/>
                    <a:p>
                      <a:pPr algn="ctr" fontAlgn="b"/>
                      <a:r>
                        <a:rPr lang="en-US" sz="1200" b="1" u="none" strike="noStrike" dirty="0">
                          <a:solidFill>
                            <a:schemeClr val="bg1"/>
                          </a:solidFill>
                          <a:effectLst/>
                        </a:rPr>
                        <a:t>Goal 17</a:t>
                      </a:r>
                      <a:endParaRPr lang="en-US" sz="1200" b="1" i="0" u="none" strike="noStrike" dirty="0">
                        <a:solidFill>
                          <a:schemeClr val="bg1"/>
                        </a:solidFill>
                        <a:effectLst/>
                        <a:latin typeface="Calibri" panose="020F0502020204030204" pitchFamily="34" charset="0"/>
                      </a:endParaRPr>
                    </a:p>
                  </a:txBody>
                  <a:tcPr marL="5314" marR="5314" marT="5314" marB="0" anchor="b">
                    <a:solidFill>
                      <a:schemeClr val="accent1">
                        <a:lumMod val="75000"/>
                      </a:schemeClr>
                    </a:solidFill>
                  </a:tcPr>
                </a:tc>
                <a:extLst>
                  <a:ext uri="{0D108BD9-81ED-4DB2-BD59-A6C34878D82A}">
                    <a16:rowId xmlns:a16="http://schemas.microsoft.com/office/drawing/2014/main" val="10000"/>
                  </a:ext>
                </a:extLst>
              </a:tr>
              <a:tr h="381000">
                <a:tc>
                  <a:txBody>
                    <a:bodyPr/>
                    <a:lstStyle/>
                    <a:p>
                      <a:pPr algn="ctr" fontAlgn="b"/>
                      <a:r>
                        <a:rPr lang="en-US" sz="1100" b="1" u="none" strike="noStrike" dirty="0">
                          <a:effectLst/>
                        </a:rPr>
                        <a:t>NOGRR</a:t>
                      </a:r>
                      <a:endParaRPr lang="en-US" sz="1100" b="1" i="0" u="none" strike="noStrike" dirty="0">
                        <a:solidFill>
                          <a:srgbClr val="000000"/>
                        </a:solidFill>
                        <a:effectLst/>
                        <a:latin typeface="Calibri" panose="020F0502020204030204" pitchFamily="34" charset="0"/>
                      </a:endParaRPr>
                    </a:p>
                  </a:txBody>
                  <a:tcPr marL="5314" marR="5314" marT="5314" marB="0" anchor="b"/>
                </a:tc>
                <a:tc>
                  <a:txBody>
                    <a:bodyPr/>
                    <a:lstStyle/>
                    <a:p>
                      <a:pPr algn="ctr" fontAlgn="ctr"/>
                      <a:r>
                        <a:rPr lang="en-US" sz="1100" b="0" i="0" u="none" strike="noStrike">
                          <a:solidFill>
                            <a:schemeClr val="bg2"/>
                          </a:solidFill>
                          <a:effectLst/>
                          <a:latin typeface="Calibri" panose="020F0502020204030204" pitchFamily="34" charset="0"/>
                        </a:rPr>
                        <a:t>1</a:t>
                      </a:r>
                    </a:p>
                  </a:txBody>
                  <a:tcPr marL="9525" marR="9525" marT="9525" marB="0" anchor="ctr">
                    <a:solidFill>
                      <a:schemeClr val="accent2"/>
                    </a:solidFill>
                  </a:tcPr>
                </a:tc>
                <a:tc>
                  <a:txBody>
                    <a:bodyPr/>
                    <a:lstStyle/>
                    <a:p>
                      <a:pPr algn="ctr" fontAlgn="ctr"/>
                      <a:r>
                        <a:rPr lang="en-US" sz="1100" b="0" i="0" u="none" strike="noStrike">
                          <a:solidFill>
                            <a:schemeClr val="bg2"/>
                          </a:solidFill>
                          <a:effectLst/>
                          <a:latin typeface="Calibri" panose="020F0502020204030204" pitchFamily="34" charset="0"/>
                        </a:rPr>
                        <a:t>7</a:t>
                      </a:r>
                    </a:p>
                  </a:txBody>
                  <a:tcPr marL="9525" marR="9525" marT="9525" marB="0" anchor="ctr">
                    <a:solidFill>
                      <a:schemeClr val="accent1">
                        <a:lumMod val="7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5</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2</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dirty="0">
                          <a:solidFill>
                            <a:schemeClr val="bg2"/>
                          </a:solidFill>
                          <a:effectLst/>
                          <a:latin typeface="Calibri" panose="020F0502020204030204" pitchFamily="34" charset="0"/>
                        </a:rPr>
                        <a:t> </a:t>
                      </a:r>
                    </a:p>
                  </a:txBody>
                  <a:tcPr marL="9525" marR="9525" marT="9525" marB="0" anchor="ctr">
                    <a:solidFill>
                      <a:schemeClr val="accent4"/>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tc>
                  <a:txBody>
                    <a:bodyPr/>
                    <a:lstStyle/>
                    <a:p>
                      <a:pPr algn="ctr" fontAlgn="ctr"/>
                      <a:r>
                        <a:rPr lang="en-US" sz="1100" b="0" i="0" u="none" strike="noStrike">
                          <a:solidFill>
                            <a:schemeClr val="bg2"/>
                          </a:solidFill>
                          <a:effectLst/>
                          <a:latin typeface="Calibri" panose="020F0502020204030204" pitchFamily="34" charset="0"/>
                        </a:rPr>
                        <a:t>3</a:t>
                      </a:r>
                    </a:p>
                  </a:txBody>
                  <a:tcPr marL="9525" marR="9525" marT="9525" marB="0" anchor="ctr">
                    <a:solidFill>
                      <a:schemeClr val="accent1">
                        <a:lumMod val="75000"/>
                      </a:schemeClr>
                    </a:solidFill>
                  </a:tcPr>
                </a:tc>
                <a:extLst>
                  <a:ext uri="{0D108BD9-81ED-4DB2-BD59-A6C34878D82A}">
                    <a16:rowId xmlns:a16="http://schemas.microsoft.com/office/drawing/2014/main" val="10001"/>
                  </a:ext>
                </a:extLst>
              </a:tr>
              <a:tr h="381000">
                <a:tc>
                  <a:txBody>
                    <a:bodyPr/>
                    <a:lstStyle/>
                    <a:p>
                      <a:pPr algn="ctr" fontAlgn="b"/>
                      <a:r>
                        <a:rPr lang="en-US" sz="1100" b="1" u="none" strike="noStrike" dirty="0">
                          <a:effectLst/>
                        </a:rPr>
                        <a:t>NPRR</a:t>
                      </a:r>
                      <a:endParaRPr lang="en-US" sz="1100" b="1" i="0" u="none" strike="noStrike" dirty="0">
                        <a:solidFill>
                          <a:srgbClr val="000000"/>
                        </a:solidFill>
                        <a:effectLst/>
                        <a:latin typeface="Calibri" panose="020F0502020204030204" pitchFamily="34" charset="0"/>
                      </a:endParaRPr>
                    </a:p>
                  </a:txBody>
                  <a:tcPr marL="5314" marR="5314" marT="5314" marB="0" anchor="b"/>
                </a:tc>
                <a:tc>
                  <a:txBody>
                    <a:bodyPr/>
                    <a:lstStyle/>
                    <a:p>
                      <a:pPr algn="ctr" fontAlgn="ctr"/>
                      <a:r>
                        <a:rPr lang="en-US" sz="1100" b="0" i="0" u="none" strike="noStrike">
                          <a:solidFill>
                            <a:schemeClr val="bg2"/>
                          </a:solidFill>
                          <a:effectLst/>
                          <a:latin typeface="Calibri" panose="020F0502020204030204" pitchFamily="34" charset="0"/>
                        </a:rPr>
                        <a:t>1</a:t>
                      </a:r>
                    </a:p>
                  </a:txBody>
                  <a:tcPr marL="9525" marR="9525" marT="9525" marB="0" anchor="ctr">
                    <a:solidFill>
                      <a:schemeClr val="accent2"/>
                    </a:solidFill>
                  </a:tcPr>
                </a:tc>
                <a:tc>
                  <a:txBody>
                    <a:bodyPr/>
                    <a:lstStyle/>
                    <a:p>
                      <a:pPr algn="ctr" fontAlgn="ctr"/>
                      <a:r>
                        <a:rPr lang="en-US" sz="1100" b="0" i="0" u="none" strike="noStrike">
                          <a:solidFill>
                            <a:schemeClr val="bg2"/>
                          </a:solidFill>
                          <a:effectLst/>
                          <a:latin typeface="Calibri" panose="020F0502020204030204" pitchFamily="34" charset="0"/>
                        </a:rPr>
                        <a:t>20</a:t>
                      </a:r>
                    </a:p>
                  </a:txBody>
                  <a:tcPr marL="9525" marR="9525" marT="9525" marB="0" anchor="ctr">
                    <a:solidFill>
                      <a:schemeClr val="accent1">
                        <a:lumMod val="75000"/>
                      </a:schemeClr>
                    </a:solidFill>
                  </a:tcPr>
                </a:tc>
                <a:tc>
                  <a:txBody>
                    <a:bodyPr/>
                    <a:lstStyle/>
                    <a:p>
                      <a:pPr algn="ctr" fontAlgn="ctr"/>
                      <a:r>
                        <a:rPr lang="en-US" sz="1100" b="0" i="0" u="none" strike="noStrike">
                          <a:solidFill>
                            <a:schemeClr val="bg2"/>
                          </a:solidFill>
                          <a:effectLst/>
                          <a:latin typeface="Calibri" panose="020F0502020204030204" pitchFamily="34" charset="0"/>
                        </a:rPr>
                        <a:t>1</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6</a:t>
                      </a:r>
                    </a:p>
                  </a:txBody>
                  <a:tcPr marL="9525" marR="9525" marT="9525" marB="0" anchor="ctr">
                    <a:solidFill>
                      <a:schemeClr val="accent1">
                        <a:lumMod val="75000"/>
                      </a:schemeClr>
                    </a:solidFill>
                  </a:tcPr>
                </a:tc>
                <a:tc>
                  <a:txBody>
                    <a:bodyPr/>
                    <a:lstStyle/>
                    <a:p>
                      <a:pPr algn="ctr" fontAlgn="ctr"/>
                      <a:r>
                        <a:rPr lang="en-US" sz="1100" b="0" i="0" u="none" strike="noStrike">
                          <a:solidFill>
                            <a:schemeClr val="bg2"/>
                          </a:solidFill>
                          <a:effectLst/>
                          <a:latin typeface="Calibri" panose="020F0502020204030204" pitchFamily="34" charset="0"/>
                        </a:rPr>
                        <a:t>1</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30</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3</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1</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1</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3</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2</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3</a:t>
                      </a:r>
                    </a:p>
                  </a:txBody>
                  <a:tcPr marL="9525" marR="9525" marT="9525" marB="0" anchor="ctr">
                    <a:solidFill>
                      <a:schemeClr val="accent4"/>
                    </a:solidFill>
                  </a:tcPr>
                </a:tc>
                <a:tc>
                  <a:txBody>
                    <a:bodyPr/>
                    <a:lstStyle/>
                    <a:p>
                      <a:pPr algn="ctr" fontAlgn="ctr"/>
                      <a:r>
                        <a:rPr lang="en-US" sz="1100" b="0" i="0" u="none" strike="noStrike">
                          <a:solidFill>
                            <a:schemeClr val="bg2"/>
                          </a:solidFill>
                          <a:effectLst/>
                          <a:latin typeface="Calibri" panose="020F0502020204030204" pitchFamily="34" charset="0"/>
                        </a:rPr>
                        <a:t>6</a:t>
                      </a:r>
                    </a:p>
                  </a:txBody>
                  <a:tcPr marL="9525" marR="9525" marT="9525" marB="0" anchor="ctr">
                    <a:solidFill>
                      <a:schemeClr val="accent4">
                        <a:lumMod val="75000"/>
                        <a:lumOff val="25000"/>
                      </a:schemeClr>
                    </a:solidFill>
                  </a:tcPr>
                </a:tc>
                <a:tc>
                  <a:txBody>
                    <a:bodyPr/>
                    <a:lstStyle/>
                    <a:p>
                      <a:pPr algn="ctr" fontAlgn="ctr"/>
                      <a:r>
                        <a:rPr lang="en-US" sz="1100" b="0" i="0" u="none" strike="noStrike" dirty="0">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tc>
                  <a:txBody>
                    <a:bodyPr/>
                    <a:lstStyle/>
                    <a:p>
                      <a:pPr algn="ctr" fontAlgn="ctr"/>
                      <a:r>
                        <a:rPr lang="en-US" sz="1100" b="0" i="0" u="none" strike="noStrike">
                          <a:solidFill>
                            <a:schemeClr val="bg2"/>
                          </a:solidFill>
                          <a:effectLst/>
                          <a:latin typeface="Calibri" panose="020F0502020204030204" pitchFamily="34" charset="0"/>
                        </a:rPr>
                        <a:t>17</a:t>
                      </a:r>
                    </a:p>
                  </a:txBody>
                  <a:tcPr marL="9525" marR="9525" marT="9525" marB="0" anchor="ctr">
                    <a:solidFill>
                      <a:schemeClr val="accent1">
                        <a:lumMod val="75000"/>
                      </a:schemeClr>
                    </a:solidFill>
                  </a:tcPr>
                </a:tc>
                <a:extLst>
                  <a:ext uri="{0D108BD9-81ED-4DB2-BD59-A6C34878D82A}">
                    <a16:rowId xmlns:a16="http://schemas.microsoft.com/office/drawing/2014/main" val="10002"/>
                  </a:ext>
                </a:extLst>
              </a:tr>
              <a:tr h="381000">
                <a:tc>
                  <a:txBody>
                    <a:bodyPr/>
                    <a:lstStyle/>
                    <a:p>
                      <a:pPr algn="ctr" fontAlgn="b"/>
                      <a:r>
                        <a:rPr lang="en-US" sz="1100" b="1" u="none" strike="noStrike" dirty="0">
                          <a:effectLst/>
                        </a:rPr>
                        <a:t>PGRR</a:t>
                      </a:r>
                      <a:endParaRPr lang="en-US" sz="1100" b="1" i="0" u="none" strike="noStrike" dirty="0">
                        <a:solidFill>
                          <a:srgbClr val="000000"/>
                        </a:solidFill>
                        <a:effectLst/>
                        <a:latin typeface="Calibri" panose="020F0502020204030204" pitchFamily="34" charset="0"/>
                      </a:endParaRPr>
                    </a:p>
                  </a:txBody>
                  <a:tcPr marL="5314" marR="5314" marT="5314" marB="0" anchor="b"/>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2"/>
                    </a:solidFill>
                  </a:tcPr>
                </a:tc>
                <a:tc>
                  <a:txBody>
                    <a:bodyPr/>
                    <a:lstStyle/>
                    <a:p>
                      <a:pPr algn="ctr" fontAlgn="ctr"/>
                      <a:r>
                        <a:rPr lang="en-US" sz="1100" b="0" i="0" u="none" strike="noStrike">
                          <a:solidFill>
                            <a:schemeClr val="bg2"/>
                          </a:solidFill>
                          <a:effectLst/>
                          <a:latin typeface="Calibri" panose="020F0502020204030204" pitchFamily="34" charset="0"/>
                        </a:rPr>
                        <a:t>4</a:t>
                      </a:r>
                    </a:p>
                  </a:txBody>
                  <a:tcPr marL="9525" marR="9525" marT="9525" marB="0" anchor="ctr">
                    <a:solidFill>
                      <a:schemeClr val="accent1">
                        <a:lumMod val="7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1</a:t>
                      </a:r>
                    </a:p>
                  </a:txBody>
                  <a:tcPr marL="9525" marR="9525" marT="9525" marB="0" anchor="ctr">
                    <a:solidFill>
                      <a:schemeClr val="accent1">
                        <a:lumMod val="7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3</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2</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extLst>
                  <a:ext uri="{0D108BD9-81ED-4DB2-BD59-A6C34878D82A}">
                    <a16:rowId xmlns:a16="http://schemas.microsoft.com/office/drawing/2014/main" val="10003"/>
                  </a:ext>
                </a:extLst>
              </a:tr>
              <a:tr h="381000">
                <a:tc>
                  <a:txBody>
                    <a:bodyPr/>
                    <a:lstStyle/>
                    <a:p>
                      <a:pPr marL="0" algn="ctr" defTabSz="914400" rtl="0" eaLnBrk="1" fontAlgn="b" latinLnBrk="0" hangingPunct="1"/>
                      <a:r>
                        <a:rPr lang="en-US" sz="1100" b="1" u="none" strike="noStrike" kern="1200" dirty="0">
                          <a:solidFill>
                            <a:schemeClr val="dk1"/>
                          </a:solidFill>
                          <a:effectLst/>
                          <a:latin typeface="+mn-lt"/>
                          <a:ea typeface="+mn-ea"/>
                          <a:cs typeface="+mn-cs"/>
                        </a:rPr>
                        <a:t>RMGRR</a:t>
                      </a:r>
                    </a:p>
                  </a:txBody>
                  <a:tcPr marL="5314" marR="5314" marT="5314" marB="0" anchor="b"/>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2"/>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2</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5</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extLst>
                  <a:ext uri="{0D108BD9-81ED-4DB2-BD59-A6C34878D82A}">
                    <a16:rowId xmlns:a16="http://schemas.microsoft.com/office/drawing/2014/main" val="10004"/>
                  </a:ext>
                </a:extLst>
              </a:tr>
              <a:tr h="381000">
                <a:tc>
                  <a:txBody>
                    <a:bodyPr/>
                    <a:lstStyle/>
                    <a:p>
                      <a:pPr algn="ctr" fontAlgn="b"/>
                      <a:r>
                        <a:rPr lang="en-US" sz="1100" b="1" u="none" strike="noStrike" dirty="0">
                          <a:effectLst/>
                        </a:rPr>
                        <a:t>SCR</a:t>
                      </a:r>
                      <a:endParaRPr lang="en-US" sz="1100" b="1" i="0" u="none" strike="noStrike" dirty="0">
                        <a:solidFill>
                          <a:srgbClr val="000000"/>
                        </a:solidFill>
                        <a:effectLst/>
                        <a:latin typeface="Calibri" panose="020F0502020204030204" pitchFamily="34" charset="0"/>
                      </a:endParaRPr>
                    </a:p>
                  </a:txBody>
                  <a:tcPr marL="5314" marR="5314" marT="5314" marB="0" anchor="b"/>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2"/>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2</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1</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1</a:t>
                      </a:r>
                    </a:p>
                  </a:txBody>
                  <a:tcPr marL="9525" marR="9525" marT="9525" marB="0" anchor="ctr">
                    <a:solidFill>
                      <a:schemeClr val="accent4"/>
                    </a:solidFill>
                  </a:tcPr>
                </a:tc>
                <a:tc>
                  <a:txBody>
                    <a:bodyPr/>
                    <a:lstStyle/>
                    <a:p>
                      <a:pPr algn="ctr" fontAlgn="ctr"/>
                      <a:r>
                        <a:rPr lang="en-US" sz="1100" b="0" i="0" u="none" strike="noStrike">
                          <a:solidFill>
                            <a:schemeClr val="bg2"/>
                          </a:solidFill>
                          <a:effectLst/>
                          <a:latin typeface="Calibri" panose="020F0502020204030204" pitchFamily="34" charset="0"/>
                        </a:rPr>
                        <a:t>1</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extLst>
                  <a:ext uri="{0D108BD9-81ED-4DB2-BD59-A6C34878D82A}">
                    <a16:rowId xmlns:a16="http://schemas.microsoft.com/office/drawing/2014/main" val="10005"/>
                  </a:ext>
                </a:extLst>
              </a:tr>
              <a:tr h="381000">
                <a:tc>
                  <a:txBody>
                    <a:bodyPr/>
                    <a:lstStyle/>
                    <a:p>
                      <a:pPr marL="0" algn="ctr" defTabSz="914400" rtl="0" eaLnBrk="1" fontAlgn="b" latinLnBrk="0" hangingPunct="1"/>
                      <a:r>
                        <a:rPr lang="en-US" sz="1100" b="1" u="none" strike="noStrike" kern="1200" dirty="0">
                          <a:solidFill>
                            <a:schemeClr val="dk1"/>
                          </a:solidFill>
                          <a:effectLst/>
                          <a:latin typeface="+mn-lt"/>
                          <a:ea typeface="+mn-ea"/>
                          <a:cs typeface="+mn-cs"/>
                        </a:rPr>
                        <a:t>LPGRR</a:t>
                      </a:r>
                    </a:p>
                  </a:txBody>
                  <a:tcPr marL="5314" marR="5314" marT="5314" marB="0" anchor="b"/>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2"/>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1</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1</a:t>
                      </a:r>
                    </a:p>
                  </a:txBody>
                  <a:tcPr marL="9525" marR="9525" marT="9525" marB="0" anchor="ctr">
                    <a:solidFill>
                      <a:schemeClr val="accent4">
                        <a:lumMod val="75000"/>
                        <a:lumOff val="25000"/>
                      </a:schemeClr>
                    </a:solidFill>
                  </a:tcPr>
                </a:tc>
                <a:tc>
                  <a:txBody>
                    <a:bodyPr/>
                    <a:lstStyle/>
                    <a:p>
                      <a:pPr algn="ctr" fontAlgn="ctr"/>
                      <a:r>
                        <a:rPr lang="en-US" sz="1100" b="0" i="0" u="none" strike="noStrike" dirty="0">
                          <a:solidFill>
                            <a:schemeClr val="bg2"/>
                          </a:solidFill>
                          <a:effectLst/>
                          <a:latin typeface="Calibri" panose="020F0502020204030204" pitchFamily="34" charset="0"/>
                        </a:rPr>
                        <a:t>1</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extLst>
                  <a:ext uri="{0D108BD9-81ED-4DB2-BD59-A6C34878D82A}">
                    <a16:rowId xmlns:a16="http://schemas.microsoft.com/office/drawing/2014/main" val="10006"/>
                  </a:ext>
                </a:extLst>
              </a:tr>
              <a:tr h="381000">
                <a:tc>
                  <a:txBody>
                    <a:bodyPr/>
                    <a:lstStyle/>
                    <a:p>
                      <a:pPr algn="ctr" fontAlgn="b"/>
                      <a:r>
                        <a:rPr lang="en-US" sz="1100" b="1" u="none" strike="noStrike" dirty="0">
                          <a:effectLst/>
                        </a:rPr>
                        <a:t>VCMRR</a:t>
                      </a:r>
                      <a:endParaRPr lang="en-US" sz="1100" b="1" i="0" u="none" strike="noStrike" dirty="0">
                        <a:solidFill>
                          <a:srgbClr val="000000"/>
                        </a:solidFill>
                        <a:effectLst/>
                        <a:latin typeface="Calibri" panose="020F0502020204030204" pitchFamily="34" charset="0"/>
                      </a:endParaRPr>
                    </a:p>
                  </a:txBody>
                  <a:tcPr marL="5314" marR="5314" marT="5314" marB="0" anchor="b"/>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2"/>
                    </a:solidFill>
                  </a:tcPr>
                </a:tc>
                <a:tc>
                  <a:txBody>
                    <a:bodyPr/>
                    <a:lstStyle/>
                    <a:p>
                      <a:pPr algn="ctr" fontAlgn="ctr"/>
                      <a:r>
                        <a:rPr lang="en-US" sz="1100" b="0" i="0" u="none" strike="noStrike">
                          <a:solidFill>
                            <a:schemeClr val="bg2"/>
                          </a:solidFill>
                          <a:effectLst/>
                          <a:latin typeface="Calibri" panose="020F0502020204030204" pitchFamily="34" charset="0"/>
                        </a:rPr>
                        <a:t>1</a:t>
                      </a:r>
                    </a:p>
                  </a:txBody>
                  <a:tcPr marL="9525" marR="9525" marT="9525" marB="0" anchor="ctr">
                    <a:solidFill>
                      <a:schemeClr val="accent1">
                        <a:lumMod val="7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extLst>
                  <a:ext uri="{0D108BD9-81ED-4DB2-BD59-A6C34878D82A}">
                    <a16:rowId xmlns:a16="http://schemas.microsoft.com/office/drawing/2014/main" val="10007"/>
                  </a:ext>
                </a:extLst>
              </a:tr>
              <a:tr h="381000">
                <a:tc>
                  <a:txBody>
                    <a:bodyPr/>
                    <a:lstStyle/>
                    <a:p>
                      <a:pPr algn="ctr" fontAlgn="b"/>
                      <a:r>
                        <a:rPr lang="en-US" sz="1100" b="1" u="none" strike="noStrike" dirty="0">
                          <a:effectLst/>
                        </a:rPr>
                        <a:t>RRGRR</a:t>
                      </a:r>
                      <a:endParaRPr lang="en-US" sz="1100" b="1" i="0" u="none" strike="noStrike" dirty="0">
                        <a:solidFill>
                          <a:srgbClr val="000000"/>
                        </a:solidFill>
                        <a:effectLst/>
                        <a:latin typeface="Calibri" panose="020F0502020204030204" pitchFamily="34" charset="0"/>
                      </a:endParaRPr>
                    </a:p>
                  </a:txBody>
                  <a:tcPr marL="5314" marR="5314" marT="5314" marB="0" anchor="b"/>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2"/>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1</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extLst>
                  <a:ext uri="{0D108BD9-81ED-4DB2-BD59-A6C34878D82A}">
                    <a16:rowId xmlns:a16="http://schemas.microsoft.com/office/drawing/2014/main" val="10008"/>
                  </a:ext>
                </a:extLst>
              </a:tr>
              <a:tr h="381000">
                <a:tc>
                  <a:txBody>
                    <a:bodyPr/>
                    <a:lstStyle/>
                    <a:p>
                      <a:pPr algn="ctr" fontAlgn="b"/>
                      <a:r>
                        <a:rPr lang="en-US" sz="1100" b="1" u="none" strike="noStrike" dirty="0">
                          <a:effectLst/>
                        </a:rPr>
                        <a:t>SMOGRR</a:t>
                      </a:r>
                      <a:endParaRPr lang="en-US" sz="1100" b="1" i="0" u="none" strike="noStrike" dirty="0">
                        <a:solidFill>
                          <a:srgbClr val="000000"/>
                        </a:solidFill>
                        <a:effectLst/>
                        <a:latin typeface="Calibri" panose="020F0502020204030204" pitchFamily="34" charset="0"/>
                      </a:endParaRPr>
                    </a:p>
                  </a:txBody>
                  <a:tcPr marL="5314" marR="5314" marT="5314" marB="0" anchor="b"/>
                </a:tc>
                <a:tc>
                  <a:txBody>
                    <a:bodyPr/>
                    <a:lstStyle/>
                    <a:p>
                      <a:pPr algn="ctr" fontAlgn="ctr"/>
                      <a:r>
                        <a:rPr lang="en-US" sz="1100" b="0" i="0" u="none" strike="noStrike">
                          <a:solidFill>
                            <a:schemeClr val="bg2"/>
                          </a:solidFill>
                          <a:effectLst/>
                          <a:latin typeface="Calibri" panose="020F0502020204030204" pitchFamily="34" charset="0"/>
                        </a:rPr>
                        <a:t>1</a:t>
                      </a:r>
                    </a:p>
                  </a:txBody>
                  <a:tcPr marL="9525" marR="9525" marT="9525" marB="0" anchor="ctr">
                    <a:solidFill>
                      <a:schemeClr val="accent2"/>
                    </a:solidFill>
                  </a:tcPr>
                </a:tc>
                <a:tc>
                  <a:txBody>
                    <a:bodyPr/>
                    <a:lstStyle/>
                    <a:p>
                      <a:pPr algn="ctr" fontAlgn="ctr"/>
                      <a:r>
                        <a:rPr lang="en-US" sz="1100" b="0" i="0" u="none" strike="noStrike">
                          <a:solidFill>
                            <a:schemeClr val="bg2"/>
                          </a:solidFill>
                          <a:effectLst/>
                          <a:latin typeface="Calibri" panose="020F0502020204030204" pitchFamily="34" charset="0"/>
                        </a:rPr>
                        <a:t>1</a:t>
                      </a:r>
                    </a:p>
                  </a:txBody>
                  <a:tcPr marL="9525" marR="9525" marT="9525" marB="0" anchor="ctr">
                    <a:solidFill>
                      <a:schemeClr val="accent1">
                        <a:lumMod val="7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1</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1</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extLst>
                  <a:ext uri="{0D108BD9-81ED-4DB2-BD59-A6C34878D82A}">
                    <a16:rowId xmlns:a16="http://schemas.microsoft.com/office/drawing/2014/main" val="10009"/>
                  </a:ext>
                </a:extLst>
              </a:tr>
              <a:tr h="381000">
                <a:tc>
                  <a:txBody>
                    <a:bodyPr/>
                    <a:lstStyle/>
                    <a:p>
                      <a:pPr algn="ctr" fontAlgn="b"/>
                      <a:r>
                        <a:rPr lang="en-US" sz="1100" b="1" u="none" strike="noStrike" dirty="0">
                          <a:effectLst/>
                        </a:rPr>
                        <a:t>OBDRR</a:t>
                      </a:r>
                      <a:endParaRPr lang="en-US" sz="1100" b="1" i="0" u="none" strike="noStrike" dirty="0">
                        <a:solidFill>
                          <a:srgbClr val="000000"/>
                        </a:solidFill>
                        <a:effectLst/>
                        <a:latin typeface="Calibri" panose="020F0502020204030204" pitchFamily="34" charset="0"/>
                      </a:endParaRPr>
                    </a:p>
                  </a:txBody>
                  <a:tcPr marL="5314" marR="5314" marT="5314" marB="0" anchor="b"/>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2"/>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tc>
                  <a:txBody>
                    <a:bodyPr/>
                    <a:lstStyle/>
                    <a:p>
                      <a:pPr algn="ctr" fontAlgn="ctr"/>
                      <a:r>
                        <a:rPr lang="en-US" sz="1100" b="0" i="0" u="none" strike="noStrike" dirty="0">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7</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2</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3</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11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tc>
                  <a:txBody>
                    <a:bodyPr/>
                    <a:lstStyle/>
                    <a:p>
                      <a:pPr algn="ctr" fontAlgn="ctr"/>
                      <a:r>
                        <a:rPr lang="en-US" sz="1100" b="0" i="0" u="none" strike="noStrike" dirty="0">
                          <a:solidFill>
                            <a:schemeClr val="bg2"/>
                          </a:solidFill>
                          <a:effectLst/>
                          <a:latin typeface="Calibri" panose="020F0502020204030204" pitchFamily="34" charset="0"/>
                        </a:rPr>
                        <a:t>4</a:t>
                      </a:r>
                    </a:p>
                  </a:txBody>
                  <a:tcPr marL="9525" marR="9525" marT="9525" marB="0" anchor="ctr">
                    <a:solidFill>
                      <a:schemeClr val="accent1">
                        <a:lumMod val="75000"/>
                      </a:schemeClr>
                    </a:solidFill>
                  </a:tcPr>
                </a:tc>
                <a:extLst>
                  <a:ext uri="{0D108BD9-81ED-4DB2-BD59-A6C34878D82A}">
                    <a16:rowId xmlns:a16="http://schemas.microsoft.com/office/drawing/2014/main" val="10010"/>
                  </a:ext>
                </a:extLst>
              </a:tr>
              <a:tr h="381000">
                <a:tc>
                  <a:txBody>
                    <a:bodyPr/>
                    <a:lstStyle/>
                    <a:p>
                      <a:pPr algn="ctr" fontAlgn="b"/>
                      <a:r>
                        <a:rPr lang="en-US" sz="1100" b="1" i="0" u="none" strike="noStrike" dirty="0">
                          <a:solidFill>
                            <a:srgbClr val="000000"/>
                          </a:solidFill>
                          <a:effectLst/>
                          <a:latin typeface="Calibri" panose="020F0502020204030204" pitchFamily="34" charset="0"/>
                        </a:rPr>
                        <a:t>Total</a:t>
                      </a:r>
                    </a:p>
                  </a:txBody>
                  <a:tcPr marL="5314" marR="5314" marT="5314" marB="0" anchor="ctr"/>
                </a:tc>
                <a:tc>
                  <a:txBody>
                    <a:bodyPr/>
                    <a:lstStyle/>
                    <a:p>
                      <a:pPr algn="ctr" fontAlgn="b"/>
                      <a:r>
                        <a:rPr lang="en-US" sz="1100" b="1" i="0" u="none" strike="noStrike" dirty="0">
                          <a:solidFill>
                            <a:schemeClr val="bg2"/>
                          </a:solidFill>
                          <a:effectLst/>
                          <a:latin typeface="Calibri" panose="020F0502020204030204" pitchFamily="34" charset="0"/>
                        </a:rPr>
                        <a:t>3</a:t>
                      </a:r>
                    </a:p>
                  </a:txBody>
                  <a:tcPr marL="9525" marR="9525" marT="9525" marB="0" anchor="ctr">
                    <a:solidFill>
                      <a:schemeClr val="accent2"/>
                    </a:solidFill>
                  </a:tcPr>
                </a:tc>
                <a:tc>
                  <a:txBody>
                    <a:bodyPr/>
                    <a:lstStyle/>
                    <a:p>
                      <a:pPr algn="ctr" fontAlgn="b"/>
                      <a:r>
                        <a:rPr lang="en-US" sz="1100" b="1" i="0" u="none" strike="noStrike" dirty="0">
                          <a:solidFill>
                            <a:schemeClr val="bg2"/>
                          </a:solidFill>
                          <a:effectLst/>
                          <a:latin typeface="Calibri" panose="020F0502020204030204" pitchFamily="34" charset="0"/>
                        </a:rPr>
                        <a:t>33</a:t>
                      </a:r>
                    </a:p>
                  </a:txBody>
                  <a:tcPr marL="9525" marR="9525" marT="9525" marB="0" anchor="ctr">
                    <a:solidFill>
                      <a:schemeClr val="accent1">
                        <a:lumMod val="75000"/>
                      </a:schemeClr>
                    </a:solidFill>
                  </a:tcPr>
                </a:tc>
                <a:tc>
                  <a:txBody>
                    <a:bodyPr/>
                    <a:lstStyle/>
                    <a:p>
                      <a:pPr algn="ctr" fontAlgn="b"/>
                      <a:r>
                        <a:rPr lang="en-US" sz="1100" b="1" i="0" u="none" strike="noStrike" dirty="0">
                          <a:solidFill>
                            <a:schemeClr val="bg2"/>
                          </a:solidFill>
                          <a:effectLst/>
                          <a:latin typeface="Calibri" panose="020F0502020204030204" pitchFamily="34" charset="0"/>
                        </a:rPr>
                        <a:t>1</a:t>
                      </a:r>
                    </a:p>
                  </a:txBody>
                  <a:tcPr marL="9525" marR="9525" marT="9525" marB="0" anchor="ctr">
                    <a:solidFill>
                      <a:schemeClr val="accent4">
                        <a:lumMod val="75000"/>
                        <a:lumOff val="25000"/>
                      </a:schemeClr>
                    </a:solidFill>
                  </a:tcPr>
                </a:tc>
                <a:tc>
                  <a:txBody>
                    <a:bodyPr/>
                    <a:lstStyle/>
                    <a:p>
                      <a:pPr algn="ctr" fontAlgn="b"/>
                      <a:r>
                        <a:rPr lang="en-US" sz="1100" b="1" i="0" u="none" strike="noStrike" dirty="0">
                          <a:solidFill>
                            <a:schemeClr val="bg2"/>
                          </a:solidFill>
                          <a:effectLst/>
                          <a:latin typeface="Calibri" panose="020F0502020204030204" pitchFamily="34" charset="0"/>
                        </a:rPr>
                        <a:t>7</a:t>
                      </a:r>
                    </a:p>
                  </a:txBody>
                  <a:tcPr marL="9525" marR="9525" marT="9525" marB="0" anchor="ctr">
                    <a:solidFill>
                      <a:schemeClr val="accent1">
                        <a:lumMod val="75000"/>
                      </a:schemeClr>
                    </a:solidFill>
                  </a:tcPr>
                </a:tc>
                <a:tc>
                  <a:txBody>
                    <a:bodyPr/>
                    <a:lstStyle/>
                    <a:p>
                      <a:pPr algn="ctr" fontAlgn="b"/>
                      <a:r>
                        <a:rPr lang="en-US" sz="1100" b="1" i="0" u="none" strike="noStrike" dirty="0">
                          <a:solidFill>
                            <a:schemeClr val="bg2"/>
                          </a:solidFill>
                          <a:effectLst/>
                          <a:latin typeface="Calibri" panose="020F0502020204030204" pitchFamily="34" charset="0"/>
                        </a:rPr>
                        <a:t>1</a:t>
                      </a:r>
                    </a:p>
                  </a:txBody>
                  <a:tcPr marL="9525" marR="9525" marT="9525" marB="0" anchor="ctr">
                    <a:solidFill>
                      <a:schemeClr val="accent4">
                        <a:lumMod val="75000"/>
                        <a:lumOff val="25000"/>
                      </a:schemeClr>
                    </a:solidFill>
                  </a:tcPr>
                </a:tc>
                <a:tc>
                  <a:txBody>
                    <a:bodyPr/>
                    <a:lstStyle/>
                    <a:p>
                      <a:pPr algn="ctr" fontAlgn="b"/>
                      <a:r>
                        <a:rPr lang="en-US" sz="1100" b="1" i="0" u="none" strike="noStrike" dirty="0">
                          <a:solidFill>
                            <a:schemeClr val="bg2"/>
                          </a:solidFill>
                          <a:effectLst/>
                          <a:latin typeface="Calibri" panose="020F0502020204030204" pitchFamily="34" charset="0"/>
                        </a:rPr>
                        <a:t>52</a:t>
                      </a:r>
                    </a:p>
                  </a:txBody>
                  <a:tcPr marL="9525" marR="9525" marT="9525" marB="0" anchor="ctr">
                    <a:solidFill>
                      <a:schemeClr val="accent4">
                        <a:lumMod val="75000"/>
                        <a:lumOff val="25000"/>
                      </a:schemeClr>
                    </a:solidFill>
                  </a:tcPr>
                </a:tc>
                <a:tc>
                  <a:txBody>
                    <a:bodyPr/>
                    <a:lstStyle/>
                    <a:p>
                      <a:pPr algn="ctr" fontAlgn="b"/>
                      <a:r>
                        <a:rPr lang="en-US" sz="1100" b="1" i="0" u="none" strike="noStrike" dirty="0">
                          <a:solidFill>
                            <a:schemeClr val="bg2"/>
                          </a:solidFill>
                          <a:effectLst/>
                          <a:latin typeface="Calibri" panose="020F0502020204030204" pitchFamily="34" charset="0"/>
                        </a:rPr>
                        <a:t>7</a:t>
                      </a:r>
                    </a:p>
                  </a:txBody>
                  <a:tcPr marL="9525" marR="9525" marT="9525" marB="0" anchor="ctr">
                    <a:solidFill>
                      <a:schemeClr val="accent4">
                        <a:lumMod val="75000"/>
                        <a:lumOff val="25000"/>
                      </a:schemeClr>
                    </a:solidFill>
                  </a:tcPr>
                </a:tc>
                <a:tc>
                  <a:txBody>
                    <a:bodyPr/>
                    <a:lstStyle/>
                    <a:p>
                      <a:pPr algn="ctr" fontAlgn="b"/>
                      <a:r>
                        <a:rPr lang="en-US" sz="1100" b="1" i="0" u="none" strike="noStrike" dirty="0">
                          <a:solidFill>
                            <a:schemeClr val="bg2"/>
                          </a:solidFill>
                          <a:effectLst/>
                          <a:latin typeface="Calibri" panose="020F0502020204030204" pitchFamily="34" charset="0"/>
                        </a:rPr>
                        <a:t>2</a:t>
                      </a:r>
                    </a:p>
                  </a:txBody>
                  <a:tcPr marL="9525" marR="9525" marT="9525" marB="0" anchor="ctr">
                    <a:solidFill>
                      <a:schemeClr val="accent4">
                        <a:lumMod val="75000"/>
                        <a:lumOff val="25000"/>
                      </a:schemeClr>
                    </a:solidFill>
                  </a:tcPr>
                </a:tc>
                <a:tc>
                  <a:txBody>
                    <a:bodyPr/>
                    <a:lstStyle/>
                    <a:p>
                      <a:pPr algn="ctr" fontAlgn="b"/>
                      <a:r>
                        <a:rPr lang="en-US" sz="1100" b="1" i="0" u="none" strike="noStrike" dirty="0">
                          <a:solidFill>
                            <a:schemeClr val="bg2"/>
                          </a:solidFill>
                          <a:effectLst/>
                          <a:latin typeface="Calibri" panose="020F0502020204030204" pitchFamily="34" charset="0"/>
                        </a:rPr>
                        <a:t>7</a:t>
                      </a:r>
                    </a:p>
                  </a:txBody>
                  <a:tcPr marL="9525" marR="9525" marT="9525" marB="0" anchor="ctr">
                    <a:solidFill>
                      <a:schemeClr val="accent4">
                        <a:lumMod val="75000"/>
                        <a:lumOff val="25000"/>
                      </a:schemeClr>
                    </a:solidFill>
                  </a:tcPr>
                </a:tc>
                <a:tc>
                  <a:txBody>
                    <a:bodyPr/>
                    <a:lstStyle/>
                    <a:p>
                      <a:pPr algn="ctr" fontAlgn="b"/>
                      <a:r>
                        <a:rPr lang="en-US" sz="1100" b="1" i="0" u="none" strike="noStrike" dirty="0">
                          <a:solidFill>
                            <a:schemeClr val="bg2"/>
                          </a:solidFill>
                          <a:effectLst/>
                          <a:latin typeface="Calibri" panose="020F0502020204030204" pitchFamily="34" charset="0"/>
                        </a:rPr>
                        <a:t>2</a:t>
                      </a:r>
                    </a:p>
                  </a:txBody>
                  <a:tcPr marL="9525" marR="9525" marT="9525" marB="0" anchor="ctr">
                    <a:solidFill>
                      <a:schemeClr val="accent4">
                        <a:lumMod val="75000"/>
                        <a:lumOff val="25000"/>
                      </a:schemeClr>
                    </a:solidFill>
                  </a:tcPr>
                </a:tc>
                <a:tc>
                  <a:txBody>
                    <a:bodyPr/>
                    <a:lstStyle/>
                    <a:p>
                      <a:pPr algn="ctr" fontAlgn="b"/>
                      <a:r>
                        <a:rPr lang="en-US" sz="1100" b="1" i="0" u="none" strike="noStrike" dirty="0">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b"/>
                      <a:r>
                        <a:rPr lang="en-US" sz="1100" b="1" i="0" u="none" strike="noStrike" dirty="0">
                          <a:solidFill>
                            <a:schemeClr val="bg2"/>
                          </a:solidFill>
                          <a:effectLst/>
                          <a:latin typeface="Calibri" panose="020F0502020204030204" pitchFamily="34" charset="0"/>
                        </a:rPr>
                        <a:t>6</a:t>
                      </a:r>
                    </a:p>
                  </a:txBody>
                  <a:tcPr marL="9525" marR="9525" marT="9525" marB="0" anchor="ctr">
                    <a:solidFill>
                      <a:schemeClr val="accent4">
                        <a:lumMod val="75000"/>
                        <a:lumOff val="25000"/>
                      </a:schemeClr>
                    </a:solidFill>
                  </a:tcPr>
                </a:tc>
                <a:tc>
                  <a:txBody>
                    <a:bodyPr/>
                    <a:lstStyle/>
                    <a:p>
                      <a:pPr algn="ctr" fontAlgn="b"/>
                      <a:r>
                        <a:rPr lang="en-US" sz="1100" b="1" i="0" u="none" strike="noStrike" dirty="0">
                          <a:solidFill>
                            <a:schemeClr val="bg2"/>
                          </a:solidFill>
                          <a:effectLst/>
                          <a:latin typeface="Calibri" panose="020F0502020204030204" pitchFamily="34" charset="0"/>
                        </a:rPr>
                        <a:t>4</a:t>
                      </a:r>
                    </a:p>
                  </a:txBody>
                  <a:tcPr marL="9525" marR="9525" marT="9525" marB="0" anchor="ctr">
                    <a:solidFill>
                      <a:schemeClr val="accent4">
                        <a:lumMod val="75000"/>
                        <a:lumOff val="25000"/>
                      </a:schemeClr>
                    </a:solidFill>
                  </a:tcPr>
                </a:tc>
                <a:tc>
                  <a:txBody>
                    <a:bodyPr/>
                    <a:lstStyle/>
                    <a:p>
                      <a:pPr algn="ctr" fontAlgn="b"/>
                      <a:r>
                        <a:rPr lang="en-US" sz="1100" b="1" i="0" u="none" strike="noStrike" dirty="0">
                          <a:solidFill>
                            <a:schemeClr val="bg2"/>
                          </a:solidFill>
                          <a:effectLst/>
                          <a:latin typeface="Calibri" panose="020F0502020204030204" pitchFamily="34" charset="0"/>
                        </a:rPr>
                        <a:t>4</a:t>
                      </a:r>
                    </a:p>
                  </a:txBody>
                  <a:tcPr marL="9525" marR="9525" marT="9525" marB="0" anchor="ctr">
                    <a:solidFill>
                      <a:schemeClr val="accent4"/>
                    </a:solidFill>
                  </a:tcPr>
                </a:tc>
                <a:tc>
                  <a:txBody>
                    <a:bodyPr/>
                    <a:lstStyle/>
                    <a:p>
                      <a:pPr algn="ctr" fontAlgn="b"/>
                      <a:r>
                        <a:rPr lang="en-US" sz="1100" b="1" i="0" u="none" strike="noStrike" dirty="0">
                          <a:solidFill>
                            <a:schemeClr val="bg2"/>
                          </a:solidFill>
                          <a:effectLst/>
                          <a:latin typeface="Calibri" panose="020F0502020204030204" pitchFamily="34" charset="0"/>
                        </a:rPr>
                        <a:t>7</a:t>
                      </a:r>
                    </a:p>
                  </a:txBody>
                  <a:tcPr marL="9525" marR="9525" marT="9525" marB="0" anchor="ctr">
                    <a:solidFill>
                      <a:schemeClr val="accent4">
                        <a:lumMod val="75000"/>
                        <a:lumOff val="25000"/>
                      </a:schemeClr>
                    </a:solidFill>
                  </a:tcPr>
                </a:tc>
                <a:tc>
                  <a:txBody>
                    <a:bodyPr/>
                    <a:lstStyle/>
                    <a:p>
                      <a:pPr algn="ctr" fontAlgn="b"/>
                      <a:r>
                        <a:rPr lang="en-US" sz="1100" b="1" i="0" u="none" strike="noStrike" dirty="0">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tc>
                  <a:txBody>
                    <a:bodyPr/>
                    <a:lstStyle/>
                    <a:p>
                      <a:pPr algn="ctr" fontAlgn="b"/>
                      <a:r>
                        <a:rPr lang="en-US" sz="1100" b="1" i="0" u="none" strike="noStrike" dirty="0">
                          <a:solidFill>
                            <a:schemeClr val="bg2"/>
                          </a:solidFill>
                          <a:effectLst/>
                          <a:latin typeface="Calibri" panose="020F0502020204030204" pitchFamily="34" charset="0"/>
                        </a:rPr>
                        <a:t>24</a:t>
                      </a:r>
                    </a:p>
                  </a:txBody>
                  <a:tcPr marL="9525" marR="9525" marT="9525" marB="0" anchor="ctr">
                    <a:solidFill>
                      <a:schemeClr val="accent1">
                        <a:lumMod val="75000"/>
                      </a:schemeClr>
                    </a:solidFill>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33389175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2927" y="191049"/>
            <a:ext cx="8458200" cy="570951"/>
          </a:xfrm>
        </p:spPr>
        <p:txBody>
          <a:bodyPr/>
          <a:lstStyle/>
          <a:p>
            <a:r>
              <a:rPr lang="en-US" sz="2400" dirty="0"/>
              <a:t>Approved Revision Requests Mapped to ERCOT Strategic Plan Objectives</a:t>
            </a: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
        <p:nvSpPr>
          <p:cNvPr id="7" name="Rectangle 6"/>
          <p:cNvSpPr/>
          <p:nvPr/>
        </p:nvSpPr>
        <p:spPr>
          <a:xfrm>
            <a:off x="306727" y="762000"/>
            <a:ext cx="8610599" cy="1569660"/>
          </a:xfrm>
          <a:prstGeom prst="rect">
            <a:avLst/>
          </a:prstGeom>
        </p:spPr>
        <p:txBody>
          <a:bodyPr wrap="square">
            <a:spAutoFit/>
          </a:bodyPr>
          <a:lstStyle/>
          <a:p>
            <a:endParaRPr lang="en-US" sz="1600" dirty="0"/>
          </a:p>
          <a:p>
            <a:r>
              <a:rPr lang="en-US" sz="1600" dirty="0"/>
              <a:t>Revision Requests approved to date and alignment with ERCOT Strategic Plan Objectives:</a:t>
            </a:r>
          </a:p>
          <a:p>
            <a:pPr marL="742950" lvl="1" indent="-285750">
              <a:buFont typeface="Arial" panose="020B0604020202020204" pitchFamily="34" charset="0"/>
              <a:buChar char="•"/>
            </a:pPr>
            <a:r>
              <a:rPr lang="en-US" sz="1600" b="1" dirty="0">
                <a:solidFill>
                  <a:schemeClr val="accent2">
                    <a:lumMod val="75000"/>
                  </a:schemeClr>
                </a:solidFill>
              </a:rPr>
              <a:t>Optimize use of ERCOT, Inc.’s Resources – 5%</a:t>
            </a:r>
            <a:endParaRPr lang="en-US" sz="1600" dirty="0">
              <a:solidFill>
                <a:schemeClr val="accent2">
                  <a:lumMod val="75000"/>
                </a:schemeClr>
              </a:solidFill>
            </a:endParaRPr>
          </a:p>
          <a:p>
            <a:pPr marL="742950" lvl="1" indent="-285750">
              <a:buFont typeface="Arial" panose="020B0604020202020204" pitchFamily="34" charset="0"/>
              <a:buChar char="•"/>
            </a:pPr>
            <a:r>
              <a:rPr lang="en-US" sz="1600" b="1" dirty="0">
                <a:solidFill>
                  <a:schemeClr val="accent1">
                    <a:lumMod val="75000"/>
                  </a:schemeClr>
                </a:solidFill>
              </a:rPr>
              <a:t>Enhance Operating Capabilities - 32%</a:t>
            </a:r>
            <a:endParaRPr lang="en-US" sz="1600" dirty="0">
              <a:solidFill>
                <a:schemeClr val="accent1">
                  <a:lumMod val="75000"/>
                </a:schemeClr>
              </a:solidFill>
            </a:endParaRPr>
          </a:p>
          <a:p>
            <a:pPr marL="742950" lvl="1" indent="-285750">
              <a:buFont typeface="Arial" panose="020B0604020202020204" pitchFamily="34" charset="0"/>
              <a:buChar char="•"/>
            </a:pPr>
            <a:r>
              <a:rPr lang="en-US" sz="1600" b="1" dirty="0">
                <a:solidFill>
                  <a:schemeClr val="accent4">
                    <a:lumMod val="75000"/>
                    <a:lumOff val="25000"/>
                  </a:schemeClr>
                </a:solidFill>
              </a:rPr>
              <a:t>Advance Competitive Solutions – 60%</a:t>
            </a:r>
            <a:endParaRPr lang="en-US" sz="1600" dirty="0">
              <a:solidFill>
                <a:schemeClr val="accent4">
                  <a:lumMod val="75000"/>
                  <a:lumOff val="25000"/>
                </a:schemeClr>
              </a:solidFill>
            </a:endParaRPr>
          </a:p>
          <a:p>
            <a:pPr marL="742950" lvl="1" indent="-285750">
              <a:buFont typeface="Arial" panose="020B0604020202020204" pitchFamily="34" charset="0"/>
              <a:buChar char="•"/>
            </a:pPr>
            <a:r>
              <a:rPr lang="en-US" sz="1600" b="1" dirty="0">
                <a:solidFill>
                  <a:schemeClr val="accent4"/>
                </a:solidFill>
              </a:rPr>
              <a:t>Improve Information Exchange – 3%</a:t>
            </a:r>
            <a:endParaRPr lang="en-US" sz="1600" dirty="0">
              <a:solidFill>
                <a:schemeClr val="accent4"/>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2792887179"/>
              </p:ext>
            </p:extLst>
          </p:nvPr>
        </p:nvGraphicFramePr>
        <p:xfrm>
          <a:off x="533400" y="2338131"/>
          <a:ext cx="7320744" cy="3547110"/>
        </p:xfrm>
        <a:graphic>
          <a:graphicData uri="http://schemas.openxmlformats.org/drawingml/2006/table">
            <a:tbl>
              <a:tblPr>
                <a:tableStyleId>{5C22544A-7EE6-4342-B048-85BDC9FD1C3A}</a:tableStyleId>
              </a:tblPr>
              <a:tblGrid>
                <a:gridCol w="1292454">
                  <a:extLst>
                    <a:ext uri="{9D8B030D-6E8A-4147-A177-3AD203B41FA5}">
                      <a16:colId xmlns:a16="http://schemas.microsoft.com/office/drawing/2014/main" val="20000"/>
                    </a:ext>
                  </a:extLst>
                </a:gridCol>
                <a:gridCol w="1608690">
                  <a:extLst>
                    <a:ext uri="{9D8B030D-6E8A-4147-A177-3AD203B41FA5}">
                      <a16:colId xmlns:a16="http://schemas.microsoft.com/office/drawing/2014/main" val="20001"/>
                    </a:ext>
                  </a:extLst>
                </a:gridCol>
                <a:gridCol w="15240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tblGrid>
              <a:tr h="200025">
                <a:tc>
                  <a:txBody>
                    <a:bodyPr/>
                    <a:lstStyle/>
                    <a:p>
                      <a:pPr algn="l" fontAlgn="b"/>
                      <a:endParaRPr lang="en-US" sz="1400" b="1" i="0" u="none" strike="noStrike" dirty="0">
                        <a:solidFill>
                          <a:srgbClr val="000000"/>
                        </a:solidFill>
                        <a:effectLst/>
                        <a:latin typeface="Calibri" panose="020F0502020204030204" pitchFamily="34" charset="0"/>
                      </a:endParaRPr>
                    </a:p>
                  </a:txBody>
                  <a:tcPr marL="9525" marR="9525" marT="9525" marB="0" anchor="b"/>
                </a:tc>
                <a:tc gridSpan="4">
                  <a:txBody>
                    <a:bodyPr/>
                    <a:lstStyle/>
                    <a:p>
                      <a:pPr algn="ctr" fontAlgn="b"/>
                      <a:r>
                        <a:rPr lang="en-US" sz="1400" b="1" u="none" strike="noStrike" dirty="0">
                          <a:effectLst/>
                        </a:rPr>
                        <a:t>Strategic Pillar</a:t>
                      </a:r>
                      <a:endParaRPr lang="en-US" sz="1400" b="1" i="0" u="none" strike="noStrike" dirty="0">
                        <a:solidFill>
                          <a:srgbClr val="FFFFFF"/>
                        </a:solidFill>
                        <a:effectLst/>
                        <a:latin typeface="Calibri" panose="020F0502020204030204" pitchFamily="34" charset="0"/>
                      </a:endParaRPr>
                    </a:p>
                  </a:txBody>
                  <a:tcPr marL="9525" marR="9525" marT="9525" marB="0" anchor="b"/>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485775">
                <a:tc>
                  <a:txBody>
                    <a:bodyPr/>
                    <a:lstStyle/>
                    <a:p>
                      <a:pPr algn="ctr" fontAlgn="b"/>
                      <a:r>
                        <a:rPr lang="en-US" sz="1400" b="1" u="none" strike="noStrike" dirty="0">
                          <a:effectLst/>
                        </a:rPr>
                        <a:t>Request Type</a:t>
                      </a:r>
                      <a:endParaRPr lang="en-US" sz="1400" b="1" i="0" u="none" strike="noStrike" dirty="0">
                        <a:solidFill>
                          <a:srgbClr val="FFFFFF"/>
                        </a:solidFill>
                        <a:effectLst/>
                        <a:latin typeface="Calibri" panose="020F0502020204030204" pitchFamily="34" charset="0"/>
                      </a:endParaRPr>
                    </a:p>
                  </a:txBody>
                  <a:tcPr marL="9525" marR="9525" marT="9525" marB="0" anchor="b"/>
                </a:tc>
                <a:tc>
                  <a:txBody>
                    <a:bodyPr/>
                    <a:lstStyle/>
                    <a:p>
                      <a:pPr algn="ctr" fontAlgn="ctr"/>
                      <a:r>
                        <a:rPr lang="en-US" sz="1400" b="1" u="none" strike="noStrike" dirty="0">
                          <a:solidFill>
                            <a:schemeClr val="bg1"/>
                          </a:solidFill>
                          <a:effectLst/>
                        </a:rPr>
                        <a:t>Optimize</a:t>
                      </a:r>
                      <a:r>
                        <a:rPr lang="en-US" sz="1400" b="1" u="none" strike="noStrike" baseline="0" dirty="0">
                          <a:solidFill>
                            <a:schemeClr val="bg1"/>
                          </a:solidFill>
                          <a:effectLst/>
                        </a:rPr>
                        <a:t> use of ERCOT’s resources</a:t>
                      </a:r>
                      <a:endParaRPr lang="en-US" sz="1400" b="1" i="0" u="none" strike="noStrike" dirty="0">
                        <a:solidFill>
                          <a:schemeClr val="bg1"/>
                        </a:solidFill>
                        <a:effectLst/>
                        <a:latin typeface="Calibri" panose="020F0502020204030204" pitchFamily="34" charset="0"/>
                      </a:endParaRPr>
                    </a:p>
                  </a:txBody>
                  <a:tcPr marL="9525" marR="9525" marT="9525" marB="0" anchor="ctr">
                    <a:solidFill>
                      <a:schemeClr val="accent2">
                        <a:lumMod val="75000"/>
                      </a:schemeClr>
                    </a:solidFill>
                  </a:tcPr>
                </a:tc>
                <a:tc>
                  <a:txBody>
                    <a:bodyPr/>
                    <a:lstStyle/>
                    <a:p>
                      <a:pPr algn="ctr" fontAlgn="ctr"/>
                      <a:r>
                        <a:rPr lang="en-US" sz="1400" b="1" u="none" strike="noStrike" dirty="0">
                          <a:solidFill>
                            <a:schemeClr val="bg1"/>
                          </a:solidFill>
                          <a:effectLst/>
                        </a:rPr>
                        <a:t>Enhance Operating</a:t>
                      </a:r>
                      <a:r>
                        <a:rPr lang="en-US" sz="1400" b="1" u="none" strike="noStrike" baseline="0" dirty="0">
                          <a:solidFill>
                            <a:schemeClr val="bg1"/>
                          </a:solidFill>
                          <a:effectLst/>
                        </a:rPr>
                        <a:t> Capabilities</a:t>
                      </a:r>
                      <a:endParaRPr lang="en-US" sz="1400" b="1" i="0" u="none" strike="noStrike" dirty="0">
                        <a:solidFill>
                          <a:schemeClr val="bg1"/>
                        </a:solidFill>
                        <a:effectLst/>
                        <a:latin typeface="Calibri" panose="020F0502020204030204" pitchFamily="34" charset="0"/>
                      </a:endParaRPr>
                    </a:p>
                  </a:txBody>
                  <a:tcPr marL="9525" marR="9525" marT="9525" marB="0" anchor="ctr">
                    <a:solidFill>
                      <a:schemeClr val="accent1">
                        <a:lumMod val="75000"/>
                      </a:schemeClr>
                    </a:solidFill>
                  </a:tcPr>
                </a:tc>
                <a:tc>
                  <a:txBody>
                    <a:bodyPr/>
                    <a:lstStyle/>
                    <a:p>
                      <a:pPr algn="ctr" fontAlgn="ctr"/>
                      <a:r>
                        <a:rPr lang="en-US" sz="1400" b="1" u="none" strike="noStrike" dirty="0">
                          <a:solidFill>
                            <a:schemeClr val="bg1"/>
                          </a:solidFill>
                          <a:effectLst/>
                        </a:rPr>
                        <a:t>Advance Competitive Solutions</a:t>
                      </a:r>
                      <a:endParaRPr lang="en-US" sz="1400" b="1" i="0" u="none" strike="noStrike" dirty="0">
                        <a:solidFill>
                          <a:schemeClr val="bg1"/>
                        </a:solidFill>
                        <a:effectLst/>
                        <a:latin typeface="Calibri" panose="020F0502020204030204" pitchFamily="34" charset="0"/>
                      </a:endParaRPr>
                    </a:p>
                  </a:txBody>
                  <a:tcPr marL="9525" marR="9525" marT="9525" marB="0" anchor="ctr">
                    <a:solidFill>
                      <a:schemeClr val="accent4">
                        <a:lumMod val="75000"/>
                        <a:lumOff val="25000"/>
                      </a:schemeClr>
                    </a:solidFill>
                  </a:tcPr>
                </a:tc>
                <a:tc>
                  <a:txBody>
                    <a:bodyPr/>
                    <a:lstStyle/>
                    <a:p>
                      <a:pPr algn="ctr" fontAlgn="ctr"/>
                      <a:r>
                        <a:rPr lang="en-US" sz="1400" b="1" u="none" strike="noStrike" dirty="0">
                          <a:solidFill>
                            <a:schemeClr val="bg1"/>
                          </a:solidFill>
                          <a:effectLst/>
                        </a:rPr>
                        <a:t>Improve Information Exchange</a:t>
                      </a:r>
                      <a:endParaRPr lang="en-US" sz="1400" b="1" i="0" u="none" strike="noStrike" dirty="0">
                        <a:solidFill>
                          <a:schemeClr val="bg1"/>
                        </a:solidFill>
                        <a:effectLst/>
                        <a:latin typeface="Calibri" panose="020F0502020204030204" pitchFamily="34" charset="0"/>
                      </a:endParaRPr>
                    </a:p>
                  </a:txBody>
                  <a:tcPr marL="9525" marR="9525" marT="9525" marB="0" anchor="ctr">
                    <a:solidFill>
                      <a:schemeClr val="accent4"/>
                    </a:solidFill>
                  </a:tcPr>
                </a:tc>
                <a:extLst>
                  <a:ext uri="{0D108BD9-81ED-4DB2-BD59-A6C34878D82A}">
                    <a16:rowId xmlns:a16="http://schemas.microsoft.com/office/drawing/2014/main" val="10001"/>
                  </a:ext>
                </a:extLst>
              </a:tr>
              <a:tr h="200025">
                <a:tc>
                  <a:txBody>
                    <a:bodyPr/>
                    <a:lstStyle/>
                    <a:p>
                      <a:pPr algn="ctr" fontAlgn="b"/>
                      <a:r>
                        <a:rPr lang="en-US" sz="1400" u="none" strike="noStrike" dirty="0">
                          <a:effectLst/>
                        </a:rPr>
                        <a:t>NOGRR</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1</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2</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2</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extLst>
                  <a:ext uri="{0D108BD9-81ED-4DB2-BD59-A6C34878D82A}">
                    <a16:rowId xmlns:a16="http://schemas.microsoft.com/office/drawing/2014/main" val="10002"/>
                  </a:ext>
                </a:extLst>
              </a:tr>
              <a:tr h="200025">
                <a:tc>
                  <a:txBody>
                    <a:bodyPr/>
                    <a:lstStyle/>
                    <a:p>
                      <a:pPr algn="ctr" fontAlgn="b"/>
                      <a:r>
                        <a:rPr lang="en-US" sz="1400" u="none" strike="noStrike" dirty="0">
                          <a:effectLst/>
                        </a:rPr>
                        <a:t>NPRR</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1</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15</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24</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2</a:t>
                      </a:r>
                    </a:p>
                  </a:txBody>
                  <a:tcPr marL="9525" marR="9525" marT="9525" marB="0" anchor="b"/>
                </a:tc>
                <a:extLst>
                  <a:ext uri="{0D108BD9-81ED-4DB2-BD59-A6C34878D82A}">
                    <a16:rowId xmlns:a16="http://schemas.microsoft.com/office/drawing/2014/main" val="10003"/>
                  </a:ext>
                </a:extLst>
              </a:tr>
              <a:tr h="200025">
                <a:tc>
                  <a:txBody>
                    <a:bodyPr/>
                    <a:lstStyle/>
                    <a:p>
                      <a:pPr algn="ctr" fontAlgn="b"/>
                      <a:r>
                        <a:rPr lang="en-US" sz="1400" u="none" strike="noStrike" dirty="0">
                          <a:effectLst/>
                        </a:rPr>
                        <a:t>PGRR</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1</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3</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extLst>
                  <a:ext uri="{0D108BD9-81ED-4DB2-BD59-A6C34878D82A}">
                    <a16:rowId xmlns:a16="http://schemas.microsoft.com/office/drawing/2014/main" val="10004"/>
                  </a:ext>
                </a:extLst>
              </a:tr>
              <a:tr h="200025">
                <a:tc>
                  <a:txBody>
                    <a:bodyPr/>
                    <a:lstStyle/>
                    <a:p>
                      <a:pPr algn="ctr" fontAlgn="b"/>
                      <a:r>
                        <a:rPr lang="en-US" sz="1400" u="none" strike="noStrike" dirty="0">
                          <a:effectLst/>
                        </a:rPr>
                        <a:t>RMGRR</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2</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extLst>
                  <a:ext uri="{0D108BD9-81ED-4DB2-BD59-A6C34878D82A}">
                    <a16:rowId xmlns:a16="http://schemas.microsoft.com/office/drawing/2014/main" val="10005"/>
                  </a:ext>
                </a:extLst>
              </a:tr>
              <a:tr h="200025">
                <a:tc>
                  <a:txBody>
                    <a:bodyPr/>
                    <a:lstStyle/>
                    <a:p>
                      <a:pPr algn="ctr" fontAlgn="b"/>
                      <a:r>
                        <a:rPr lang="en-US" sz="1400" u="none" strike="noStrike" dirty="0">
                          <a:effectLst/>
                        </a:rPr>
                        <a:t>SCR</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1</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extLst>
                  <a:ext uri="{0D108BD9-81ED-4DB2-BD59-A6C34878D82A}">
                    <a16:rowId xmlns:a16="http://schemas.microsoft.com/office/drawing/2014/main" val="10006"/>
                  </a:ext>
                </a:extLst>
              </a:tr>
              <a:tr h="200025">
                <a:tc>
                  <a:txBody>
                    <a:bodyPr/>
                    <a:lstStyle/>
                    <a:p>
                      <a:pPr algn="ctr" fontAlgn="b"/>
                      <a:r>
                        <a:rPr lang="en-US" sz="1400" u="none" strike="noStrike" dirty="0">
                          <a:effectLst/>
                        </a:rPr>
                        <a:t>LPGRR</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1</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extLst>
                  <a:ext uri="{0D108BD9-81ED-4DB2-BD59-A6C34878D82A}">
                    <a16:rowId xmlns:a16="http://schemas.microsoft.com/office/drawing/2014/main" val="10007"/>
                  </a:ext>
                </a:extLst>
              </a:tr>
              <a:tr h="200025">
                <a:tc>
                  <a:txBody>
                    <a:bodyPr/>
                    <a:lstStyle/>
                    <a:p>
                      <a:pPr algn="ctr" fontAlgn="b"/>
                      <a:r>
                        <a:rPr lang="en-US" sz="1400" u="none" strike="noStrike" dirty="0">
                          <a:effectLst/>
                        </a:rPr>
                        <a:t>VCMRR</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extLst>
                  <a:ext uri="{0D108BD9-81ED-4DB2-BD59-A6C34878D82A}">
                    <a16:rowId xmlns:a16="http://schemas.microsoft.com/office/drawing/2014/main" val="10008"/>
                  </a:ext>
                </a:extLst>
              </a:tr>
              <a:tr h="200025">
                <a:tc>
                  <a:txBody>
                    <a:bodyPr/>
                    <a:lstStyle/>
                    <a:p>
                      <a:pPr algn="ctr" fontAlgn="b"/>
                      <a:r>
                        <a:rPr lang="en-US" sz="1400" u="none" strike="noStrike" kern="1200" dirty="0">
                          <a:solidFill>
                            <a:schemeClr val="dk1"/>
                          </a:solidFill>
                          <a:effectLst/>
                          <a:latin typeface="+mn-lt"/>
                          <a:ea typeface="+mn-ea"/>
                          <a:cs typeface="+mn-cs"/>
                        </a:rPr>
                        <a:t>COPMGRR</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extLst>
                  <a:ext uri="{0D108BD9-81ED-4DB2-BD59-A6C34878D82A}">
                    <a16:rowId xmlns:a16="http://schemas.microsoft.com/office/drawing/2014/main" val="10009"/>
                  </a:ext>
                </a:extLst>
              </a:tr>
              <a:tr h="200025">
                <a:tc>
                  <a:txBody>
                    <a:bodyPr/>
                    <a:lstStyle/>
                    <a:p>
                      <a:pPr algn="ctr" fontAlgn="b"/>
                      <a:r>
                        <a:rPr lang="en-US" sz="1400" u="none" strike="noStrike" dirty="0">
                          <a:effectLst/>
                        </a:rPr>
                        <a:t>RRGRR</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1</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extLst>
                  <a:ext uri="{0D108BD9-81ED-4DB2-BD59-A6C34878D82A}">
                    <a16:rowId xmlns:a16="http://schemas.microsoft.com/office/drawing/2014/main" val="10010"/>
                  </a:ext>
                </a:extLst>
              </a:tr>
              <a:tr h="200025">
                <a:tc>
                  <a:txBody>
                    <a:bodyPr/>
                    <a:lstStyle/>
                    <a:p>
                      <a:pPr marL="0" algn="ctr" defTabSz="914400" rtl="0" eaLnBrk="1" fontAlgn="b" latinLnBrk="0" hangingPunct="1"/>
                      <a:r>
                        <a:rPr lang="en-US" sz="1400" u="none" strike="noStrike" kern="1200" dirty="0">
                          <a:solidFill>
                            <a:schemeClr val="dk1"/>
                          </a:solidFill>
                          <a:effectLst/>
                          <a:latin typeface="+mj-lt"/>
                          <a:ea typeface="+mn-ea"/>
                          <a:cs typeface="+mn-cs"/>
                        </a:rPr>
                        <a:t>OBDRR</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2</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4</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extLst>
                  <a:ext uri="{0D108BD9-81ED-4DB2-BD59-A6C34878D82A}">
                    <a16:rowId xmlns:a16="http://schemas.microsoft.com/office/drawing/2014/main" val="10011"/>
                  </a:ext>
                </a:extLst>
              </a:tr>
              <a:tr h="200025">
                <a:tc>
                  <a:txBody>
                    <a:bodyPr/>
                    <a:lstStyle/>
                    <a:p>
                      <a:pPr algn="ctr" fontAlgn="b"/>
                      <a:r>
                        <a:rPr lang="en-US" sz="1400" b="0" i="0" u="none" strike="noStrike" dirty="0">
                          <a:solidFill>
                            <a:schemeClr val="dk1"/>
                          </a:solidFill>
                          <a:effectLst/>
                          <a:latin typeface="+mn-lt"/>
                        </a:rPr>
                        <a:t>SMOGRR</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1</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1</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1</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extLst>
                  <a:ext uri="{0D108BD9-81ED-4DB2-BD59-A6C34878D82A}">
                    <a16:rowId xmlns:a16="http://schemas.microsoft.com/office/drawing/2014/main" val="10012"/>
                  </a:ext>
                </a:extLst>
              </a:tr>
              <a:tr h="200025">
                <a:tc>
                  <a:txBody>
                    <a:bodyPr/>
                    <a:lstStyle/>
                    <a:p>
                      <a:pPr algn="ctr" fontAlgn="b"/>
                      <a:r>
                        <a:rPr lang="en-US" sz="1400" b="1" u="none" strike="noStrike">
                          <a:effectLst/>
                        </a:rPr>
                        <a:t>Totals</a:t>
                      </a:r>
                      <a:endParaRPr lang="en-US" sz="1400" b="1" i="0" u="none" strike="noStrike">
                        <a:solidFill>
                          <a:srgbClr val="000000"/>
                        </a:solidFill>
                        <a:effectLst/>
                        <a:latin typeface="Calibri" panose="020F0502020204030204" pitchFamily="34" charset="0"/>
                      </a:endParaRPr>
                    </a:p>
                  </a:txBody>
                  <a:tcPr marL="9525" marR="9525" marT="9525" marB="0" anchor="b">
                    <a:solidFill>
                      <a:schemeClr val="accent6">
                        <a:lumMod val="20000"/>
                        <a:lumOff val="80000"/>
                      </a:schemeClr>
                    </a:solidFill>
                  </a:tcPr>
                </a:tc>
                <a:tc>
                  <a:txBody>
                    <a:bodyPr/>
                    <a:lstStyle/>
                    <a:p>
                      <a:pPr algn="r" fontAlgn="b"/>
                      <a:r>
                        <a:rPr lang="en-US" sz="1200" b="1" i="0" u="none" strike="noStrike" dirty="0">
                          <a:solidFill>
                            <a:srgbClr val="000000"/>
                          </a:solidFill>
                          <a:effectLst/>
                          <a:latin typeface="Calibri" panose="020F0502020204030204" pitchFamily="34" charset="0"/>
                        </a:rPr>
                        <a:t>3</a:t>
                      </a:r>
                    </a:p>
                  </a:txBody>
                  <a:tcPr marL="9525" marR="9525" marT="9525" marB="0" anchor="b">
                    <a:solidFill>
                      <a:schemeClr val="accent6">
                        <a:lumMod val="20000"/>
                        <a:lumOff val="80000"/>
                      </a:schemeClr>
                    </a:solidFill>
                  </a:tcPr>
                </a:tc>
                <a:tc>
                  <a:txBody>
                    <a:bodyPr/>
                    <a:lstStyle/>
                    <a:p>
                      <a:pPr algn="r" fontAlgn="b"/>
                      <a:r>
                        <a:rPr lang="en-US" sz="1200" b="1" i="0" u="none" strike="noStrike" dirty="0">
                          <a:solidFill>
                            <a:srgbClr val="000000"/>
                          </a:solidFill>
                          <a:effectLst/>
                          <a:latin typeface="Calibri" panose="020F0502020204030204" pitchFamily="34" charset="0"/>
                        </a:rPr>
                        <a:t>21</a:t>
                      </a:r>
                    </a:p>
                  </a:txBody>
                  <a:tcPr marL="9525" marR="9525" marT="9525" marB="0" anchor="b">
                    <a:solidFill>
                      <a:schemeClr val="accent6">
                        <a:lumMod val="20000"/>
                        <a:lumOff val="80000"/>
                      </a:schemeClr>
                    </a:solidFill>
                  </a:tcPr>
                </a:tc>
                <a:tc>
                  <a:txBody>
                    <a:bodyPr/>
                    <a:lstStyle/>
                    <a:p>
                      <a:pPr algn="r" fontAlgn="b"/>
                      <a:r>
                        <a:rPr lang="en-US" sz="1200" b="1" i="0" u="none" strike="noStrike" dirty="0">
                          <a:solidFill>
                            <a:srgbClr val="000000"/>
                          </a:solidFill>
                          <a:effectLst/>
                          <a:latin typeface="Calibri" panose="020F0502020204030204" pitchFamily="34" charset="0"/>
                        </a:rPr>
                        <a:t>39</a:t>
                      </a:r>
                    </a:p>
                  </a:txBody>
                  <a:tcPr marL="9525" marR="9525" marT="9525" marB="0" anchor="b">
                    <a:solidFill>
                      <a:schemeClr val="accent6">
                        <a:lumMod val="20000"/>
                        <a:lumOff val="80000"/>
                      </a:schemeClr>
                    </a:solidFill>
                  </a:tcPr>
                </a:tc>
                <a:tc>
                  <a:txBody>
                    <a:bodyPr/>
                    <a:lstStyle/>
                    <a:p>
                      <a:pPr algn="r" fontAlgn="b"/>
                      <a:r>
                        <a:rPr lang="en-US" sz="1200" b="1" i="0" u="none" strike="noStrike" dirty="0">
                          <a:solidFill>
                            <a:srgbClr val="000000"/>
                          </a:solidFill>
                          <a:effectLst/>
                          <a:latin typeface="Calibri" panose="020F0502020204030204" pitchFamily="34" charset="0"/>
                        </a:rPr>
                        <a:t>2</a:t>
                      </a:r>
                    </a:p>
                  </a:txBody>
                  <a:tcPr marL="9525" marR="9525" marT="9525" marB="0" anchor="b">
                    <a:solidFill>
                      <a:schemeClr val="accent6">
                        <a:lumMod val="20000"/>
                        <a:lumOff val="80000"/>
                      </a:schemeClr>
                    </a:solidFill>
                  </a:tcPr>
                </a:tc>
                <a:extLst>
                  <a:ext uri="{0D108BD9-81ED-4DB2-BD59-A6C34878D82A}">
                    <a16:rowId xmlns:a16="http://schemas.microsoft.com/office/drawing/2014/main" val="10013"/>
                  </a:ext>
                </a:extLst>
              </a:tr>
            </a:tbl>
          </a:graphicData>
        </a:graphic>
      </p:graphicFrame>
    </p:spTree>
    <p:extLst>
      <p:ext uri="{BB962C8B-B14F-4D97-AF65-F5344CB8AC3E}">
        <p14:creationId xmlns:p14="http://schemas.microsoft.com/office/powerpoint/2010/main" val="2134121588"/>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nside pages">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9968CB8-5FF8-44D7-A459-A3FC34AC4F77}">
  <ds:schemaRefs>
    <ds:schemaRef ds:uri="http://schemas.microsoft.com/sharepoint/v3/contenttype/forms"/>
  </ds:schemaRefs>
</ds:datastoreItem>
</file>

<file path=customXml/itemProps2.xml><?xml version="1.0" encoding="utf-8"?>
<ds:datastoreItem xmlns:ds="http://schemas.openxmlformats.org/officeDocument/2006/customXml" ds:itemID="{C163D459-1C05-483F-85D1-C9E478EC32CC}">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c34af464-7aa1-4edd-9be4-83dffc1cb926"/>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A75107C8-DC22-41ED-81EF-363FA845221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2385</TotalTime>
  <Words>891</Words>
  <Application>Microsoft Office PowerPoint</Application>
  <PresentationFormat>On-screen Show (4:3)</PresentationFormat>
  <Paragraphs>322</Paragraphs>
  <Slides>3</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3</vt:i4>
      </vt:variant>
    </vt:vector>
  </HeadingPairs>
  <TitlesOfParts>
    <vt:vector size="8" baseType="lpstr">
      <vt:lpstr>Arial</vt:lpstr>
      <vt:lpstr>Calibri</vt:lpstr>
      <vt:lpstr>Times New Roman</vt:lpstr>
      <vt:lpstr>1_Custom Design</vt:lpstr>
      <vt:lpstr>Inside pages</vt:lpstr>
      <vt:lpstr>2021TAC Goals</vt:lpstr>
      <vt:lpstr>Alignment of TAC Goals and Revision Requests with ERCOT Strategic Plan Objectives</vt:lpstr>
      <vt:lpstr>Approved Revision Requests Mapped to ERCOT Strategic Plan Objectives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 Boren</cp:lastModifiedBy>
  <cp:revision>96</cp:revision>
  <cp:lastPrinted>2016-06-01T12:48:46Z</cp:lastPrinted>
  <dcterms:created xsi:type="dcterms:W3CDTF">2016-01-21T15:20:31Z</dcterms:created>
  <dcterms:modified xsi:type="dcterms:W3CDTF">2021-09-13T15:13:41Z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