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5"/>
  </p:notesMasterIdLst>
  <p:handoutMasterIdLst>
    <p:handoutMasterId r:id="rId16"/>
  </p:handoutMasterIdLst>
  <p:sldIdLst>
    <p:sldId id="260" r:id="rId6"/>
    <p:sldId id="312" r:id="rId7"/>
    <p:sldId id="301" r:id="rId8"/>
    <p:sldId id="306" r:id="rId9"/>
    <p:sldId id="307" r:id="rId10"/>
    <p:sldId id="308" r:id="rId11"/>
    <p:sldId id="310" r:id="rId12"/>
    <p:sldId id="311" r:id="rId13"/>
    <p:sldId id="305"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100"/>
    <a:srgbClr val="FF8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99" d="100"/>
          <a:sy n="99" d="100"/>
        </p:scale>
        <p:origin x="84" y="150"/>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9/23/2021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9/23/2021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85972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ercot.com/committee/tac"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hyperlink" Target="https://interchange.puc.texas.gov/search/documents/?controlNumber=51840&amp;itemNumber=68"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259449"/>
            <a:ext cx="5105400" cy="2677656"/>
          </a:xfrm>
          <a:prstGeom prst="rect">
            <a:avLst/>
          </a:prstGeom>
          <a:noFill/>
        </p:spPr>
        <p:txBody>
          <a:bodyPr wrap="square" rtlCol="0">
            <a:spAutoFit/>
          </a:bodyPr>
          <a:lstStyle/>
          <a:p>
            <a:r>
              <a:rPr lang="en-US" sz="2000" b="1" dirty="0">
                <a:solidFill>
                  <a:schemeClr val="tx2"/>
                </a:solidFill>
              </a:rPr>
              <a:t>ERCOT Weatherization Update</a:t>
            </a:r>
          </a:p>
          <a:p>
            <a:endParaRPr lang="en-US" sz="2000" b="1" dirty="0">
              <a:solidFill>
                <a:schemeClr val="tx2"/>
              </a:solidFill>
            </a:endParaRPr>
          </a:p>
          <a:p>
            <a:endParaRPr lang="en-US" sz="2000" b="1" dirty="0">
              <a:solidFill>
                <a:schemeClr val="tx2"/>
              </a:solidFill>
            </a:endParaRPr>
          </a:p>
          <a:p>
            <a:r>
              <a:rPr lang="en-US" dirty="0">
                <a:solidFill>
                  <a:schemeClr val="tx2"/>
                </a:solidFill>
              </a:rPr>
              <a:t>Jeff Billo</a:t>
            </a:r>
          </a:p>
          <a:p>
            <a:r>
              <a:rPr lang="en-US" dirty="0">
                <a:solidFill>
                  <a:schemeClr val="tx2"/>
                </a:solidFill>
              </a:rPr>
              <a:t>GEWG</a:t>
            </a:r>
          </a:p>
          <a:p>
            <a:r>
              <a:rPr lang="en-US" dirty="0">
                <a:solidFill>
                  <a:schemeClr val="tx2"/>
                </a:solidFill>
              </a:rPr>
              <a:t>September 24, 2021</a:t>
            </a:r>
          </a:p>
          <a:p>
            <a:endParaRPr lang="en-US" dirty="0">
              <a:solidFill>
                <a:schemeClr val="tx2"/>
              </a:solidFill>
            </a:endParaRPr>
          </a:p>
          <a:p>
            <a:endParaRPr lang="en-US" dirty="0">
              <a:solidFill>
                <a:schemeClr val="tx2"/>
              </a:solidFill>
            </a:endParaRPr>
          </a:p>
          <a:p>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095ED-3382-4235-A59D-6840BF9BA844}"/>
              </a:ext>
            </a:extLst>
          </p:cNvPr>
          <p:cNvSpPr>
            <a:spLocks noGrp="1"/>
          </p:cNvSpPr>
          <p:nvPr>
            <p:ph type="title"/>
          </p:nvPr>
        </p:nvSpPr>
        <p:spPr/>
        <p:txBody>
          <a:bodyPr/>
          <a:lstStyle/>
          <a:p>
            <a:r>
              <a:rPr lang="en-US" dirty="0"/>
              <a:t>ERCOT Stakeholder Process Response to Uri</a:t>
            </a:r>
          </a:p>
        </p:txBody>
      </p:sp>
      <p:sp>
        <p:nvSpPr>
          <p:cNvPr id="3" name="Content Placeholder 2">
            <a:extLst>
              <a:ext uri="{FF2B5EF4-FFF2-40B4-BE49-F238E27FC236}">
                <a16:creationId xmlns:a16="http://schemas.microsoft.com/office/drawing/2014/main" id="{8D8C5667-6428-40BA-BBE1-05DFF01C8D67}"/>
              </a:ext>
            </a:extLst>
          </p:cNvPr>
          <p:cNvSpPr>
            <a:spLocks noGrp="1"/>
          </p:cNvSpPr>
          <p:nvPr>
            <p:ph idx="1"/>
          </p:nvPr>
        </p:nvSpPr>
        <p:spPr/>
        <p:txBody>
          <a:bodyPr/>
          <a:lstStyle/>
          <a:p>
            <a:r>
              <a:rPr lang="en-US" sz="2400" dirty="0"/>
              <a:t>The Technical Advisory Committee (TAC) created a 128-item list of issues to be addressed</a:t>
            </a:r>
          </a:p>
        </p:txBody>
      </p:sp>
      <p:sp>
        <p:nvSpPr>
          <p:cNvPr id="4" name="Slide Number Placeholder 3">
            <a:extLst>
              <a:ext uri="{FF2B5EF4-FFF2-40B4-BE49-F238E27FC236}">
                <a16:creationId xmlns:a16="http://schemas.microsoft.com/office/drawing/2014/main" id="{E39437AA-0BF1-4CCB-B88F-B9FBBE3331CD}"/>
              </a:ext>
            </a:extLst>
          </p:cNvPr>
          <p:cNvSpPr>
            <a:spLocks noGrp="1"/>
          </p:cNvSpPr>
          <p:nvPr>
            <p:ph type="sldNum" sz="quarter" idx="4"/>
          </p:nvPr>
        </p:nvSpPr>
        <p:spPr/>
        <p:txBody>
          <a:bodyPr/>
          <a:lstStyle/>
          <a:p>
            <a:fld id="{1D93BD3E-1E9A-4970-A6F7-E7AC52762E0C}" type="slidenum">
              <a:rPr lang="en-US" smtClean="0"/>
              <a:pPr/>
              <a:t>2</a:t>
            </a:fld>
            <a:endParaRPr lang="en-US"/>
          </a:p>
        </p:txBody>
      </p:sp>
      <p:graphicFrame>
        <p:nvGraphicFramePr>
          <p:cNvPr id="5" name="Table 5">
            <a:extLst>
              <a:ext uri="{FF2B5EF4-FFF2-40B4-BE49-F238E27FC236}">
                <a16:creationId xmlns:a16="http://schemas.microsoft.com/office/drawing/2014/main" id="{7E6E02F6-F39B-4177-817E-599CC8BF52F4}"/>
              </a:ext>
            </a:extLst>
          </p:cNvPr>
          <p:cNvGraphicFramePr>
            <a:graphicFrameLocks noGrp="1"/>
          </p:cNvGraphicFramePr>
          <p:nvPr>
            <p:extLst>
              <p:ext uri="{D42A27DB-BD31-4B8C-83A1-F6EECF244321}">
                <p14:modId xmlns:p14="http://schemas.microsoft.com/office/powerpoint/2010/main" val="1498558362"/>
              </p:ext>
            </p:extLst>
          </p:nvPr>
        </p:nvGraphicFramePr>
        <p:xfrm>
          <a:off x="381000" y="1828800"/>
          <a:ext cx="8305801" cy="3799840"/>
        </p:xfrm>
        <a:graphic>
          <a:graphicData uri="http://schemas.openxmlformats.org/drawingml/2006/table">
            <a:tbl>
              <a:tblPr firstRow="1" bandRow="1">
                <a:tableStyleId>{5C22544A-7EE6-4342-B048-85BDC9FD1C3A}</a:tableStyleId>
              </a:tblPr>
              <a:tblGrid>
                <a:gridCol w="762000">
                  <a:extLst>
                    <a:ext uri="{9D8B030D-6E8A-4147-A177-3AD203B41FA5}">
                      <a16:colId xmlns:a16="http://schemas.microsoft.com/office/drawing/2014/main" val="1226369339"/>
                    </a:ext>
                  </a:extLst>
                </a:gridCol>
                <a:gridCol w="5257800">
                  <a:extLst>
                    <a:ext uri="{9D8B030D-6E8A-4147-A177-3AD203B41FA5}">
                      <a16:colId xmlns:a16="http://schemas.microsoft.com/office/drawing/2014/main" val="1514421348"/>
                    </a:ext>
                  </a:extLst>
                </a:gridCol>
                <a:gridCol w="2286001">
                  <a:extLst>
                    <a:ext uri="{9D8B030D-6E8A-4147-A177-3AD203B41FA5}">
                      <a16:colId xmlns:a16="http://schemas.microsoft.com/office/drawing/2014/main" val="3964506755"/>
                    </a:ext>
                  </a:extLst>
                </a:gridCol>
              </a:tblGrid>
              <a:tr h="370840">
                <a:tc>
                  <a:txBody>
                    <a:bodyPr/>
                    <a:lstStyle/>
                    <a:p>
                      <a:r>
                        <a:rPr lang="en-US" sz="1400" dirty="0"/>
                        <a:t>Item #</a:t>
                      </a:r>
                    </a:p>
                  </a:txBody>
                  <a:tcPr/>
                </a:tc>
                <a:tc>
                  <a:txBody>
                    <a:bodyPr/>
                    <a:lstStyle/>
                    <a:p>
                      <a:r>
                        <a:rPr lang="en-US" sz="1400" dirty="0"/>
                        <a:t>Abbreviated Description</a:t>
                      </a:r>
                    </a:p>
                  </a:txBody>
                  <a:tcPr/>
                </a:tc>
                <a:tc>
                  <a:txBody>
                    <a:bodyPr/>
                    <a:lstStyle/>
                    <a:p>
                      <a:r>
                        <a:rPr lang="en-US" sz="1400" dirty="0"/>
                        <a:t>Status</a:t>
                      </a:r>
                    </a:p>
                  </a:txBody>
                  <a:tcPr/>
                </a:tc>
                <a:extLst>
                  <a:ext uri="{0D108BD9-81ED-4DB2-BD59-A6C34878D82A}">
                    <a16:rowId xmlns:a16="http://schemas.microsoft.com/office/drawing/2014/main" val="1811565181"/>
                  </a:ext>
                </a:extLst>
              </a:tr>
              <a:tr h="370840">
                <a:tc>
                  <a:txBody>
                    <a:bodyPr/>
                    <a:lstStyle/>
                    <a:p>
                      <a:pPr algn="ctr"/>
                      <a:r>
                        <a:rPr lang="en-US" sz="1500" dirty="0"/>
                        <a:t>2</a:t>
                      </a:r>
                    </a:p>
                  </a:txBody>
                  <a:tcPr anchor="ctr"/>
                </a:tc>
                <a:tc>
                  <a:txBody>
                    <a:bodyPr/>
                    <a:lstStyle/>
                    <a:p>
                      <a:r>
                        <a:rPr lang="en-US" sz="1500" dirty="0"/>
                        <a:t>Increase coordination between the Texas Energy Reliability Council and ERCOT’s Gas Electric Working Group to identify critical gas facilities</a:t>
                      </a:r>
                    </a:p>
                  </a:txBody>
                  <a:tcPr/>
                </a:tc>
                <a:tc>
                  <a:txBody>
                    <a:bodyPr/>
                    <a:lstStyle/>
                    <a:p>
                      <a:r>
                        <a:rPr lang="en-US" sz="1500" dirty="0"/>
                        <a:t>Public Utility Commission (PUC) projects 51839 and 51888</a:t>
                      </a:r>
                    </a:p>
                  </a:txBody>
                  <a:tcPr/>
                </a:tc>
                <a:extLst>
                  <a:ext uri="{0D108BD9-81ED-4DB2-BD59-A6C34878D82A}">
                    <a16:rowId xmlns:a16="http://schemas.microsoft.com/office/drawing/2014/main" val="875601058"/>
                  </a:ext>
                </a:extLst>
              </a:tr>
              <a:tr h="370840">
                <a:tc>
                  <a:txBody>
                    <a:bodyPr/>
                    <a:lstStyle/>
                    <a:p>
                      <a:pPr algn="ctr"/>
                      <a:r>
                        <a:rPr lang="en-US" sz="1500" dirty="0"/>
                        <a:t>34</a:t>
                      </a:r>
                    </a:p>
                  </a:txBody>
                  <a:tcPr anchor="ctr"/>
                </a:tc>
                <a:tc>
                  <a:txBody>
                    <a:bodyPr/>
                    <a:lstStyle/>
                    <a:p>
                      <a:r>
                        <a:rPr lang="en-US" sz="1500" dirty="0"/>
                        <a:t>Review availability of </a:t>
                      </a:r>
                      <a:r>
                        <a:rPr lang="en-US" sz="1500" dirty="0" err="1"/>
                        <a:t>blackstart</a:t>
                      </a:r>
                      <a:r>
                        <a:rPr lang="en-US" sz="1500" dirty="0"/>
                        <a:t> units and identify potential process improvements, including fuel supply or on-site storage</a:t>
                      </a:r>
                    </a:p>
                  </a:txBody>
                  <a:tcPr/>
                </a:tc>
                <a:tc>
                  <a:txBody>
                    <a:bodyPr/>
                    <a:lstStyle/>
                    <a:p>
                      <a:r>
                        <a:rPr lang="en-US" sz="1500" dirty="0"/>
                        <a:t>In progress</a:t>
                      </a:r>
                    </a:p>
                  </a:txBody>
                  <a:tcPr/>
                </a:tc>
                <a:extLst>
                  <a:ext uri="{0D108BD9-81ED-4DB2-BD59-A6C34878D82A}">
                    <a16:rowId xmlns:a16="http://schemas.microsoft.com/office/drawing/2014/main" val="235614308"/>
                  </a:ext>
                </a:extLst>
              </a:tr>
              <a:tr h="370840">
                <a:tc>
                  <a:txBody>
                    <a:bodyPr/>
                    <a:lstStyle/>
                    <a:p>
                      <a:pPr algn="ctr"/>
                      <a:r>
                        <a:rPr lang="en-US" sz="1500" dirty="0"/>
                        <a:t>35</a:t>
                      </a:r>
                    </a:p>
                  </a:txBody>
                  <a:tcPr anchor="ctr"/>
                </a:tc>
                <a:tc>
                  <a:txBody>
                    <a:bodyPr/>
                    <a:lstStyle/>
                    <a:p>
                      <a:r>
                        <a:rPr lang="en-US" sz="1500" dirty="0"/>
                        <a:t>Review communication during a natural gas supply emergency</a:t>
                      </a:r>
                    </a:p>
                  </a:txBody>
                  <a:tcPr/>
                </a:tc>
                <a:tc>
                  <a:txBody>
                    <a:bodyPr/>
                    <a:lstStyle/>
                    <a:p>
                      <a:r>
                        <a:rPr lang="en-US" sz="1500" dirty="0"/>
                        <a:t>In progress</a:t>
                      </a:r>
                    </a:p>
                  </a:txBody>
                  <a:tcPr/>
                </a:tc>
                <a:extLst>
                  <a:ext uri="{0D108BD9-81ED-4DB2-BD59-A6C34878D82A}">
                    <a16:rowId xmlns:a16="http://schemas.microsoft.com/office/drawing/2014/main" val="1638357493"/>
                  </a:ext>
                </a:extLst>
              </a:tr>
              <a:tr h="370840">
                <a:tc>
                  <a:txBody>
                    <a:bodyPr/>
                    <a:lstStyle/>
                    <a:p>
                      <a:pPr algn="ctr"/>
                      <a:r>
                        <a:rPr lang="en-US" sz="1500" dirty="0"/>
                        <a:t>40</a:t>
                      </a:r>
                    </a:p>
                  </a:txBody>
                  <a:tcPr anchor="ctr"/>
                </a:tc>
                <a:tc>
                  <a:txBody>
                    <a:bodyPr/>
                    <a:lstStyle/>
                    <a:p>
                      <a:r>
                        <a:rPr lang="en-US" sz="1500" dirty="0"/>
                        <a:t>Review ERCOT’s emergency response plan and ERCOT’s role in emergency preparedness</a:t>
                      </a:r>
                    </a:p>
                  </a:txBody>
                  <a:tcPr/>
                </a:tc>
                <a:tc>
                  <a:txBody>
                    <a:bodyPr/>
                    <a:lstStyle/>
                    <a:p>
                      <a:r>
                        <a:rPr lang="en-US" sz="1500" dirty="0"/>
                        <a:t>PUC project 51841</a:t>
                      </a:r>
                    </a:p>
                  </a:txBody>
                  <a:tcPr/>
                </a:tc>
                <a:extLst>
                  <a:ext uri="{0D108BD9-81ED-4DB2-BD59-A6C34878D82A}">
                    <a16:rowId xmlns:a16="http://schemas.microsoft.com/office/drawing/2014/main" val="3627132828"/>
                  </a:ext>
                </a:extLst>
              </a:tr>
              <a:tr h="370840">
                <a:tc>
                  <a:txBody>
                    <a:bodyPr/>
                    <a:lstStyle/>
                    <a:p>
                      <a:pPr algn="ctr"/>
                      <a:r>
                        <a:rPr lang="en-US" sz="1500" dirty="0"/>
                        <a:t>95</a:t>
                      </a:r>
                    </a:p>
                  </a:txBody>
                  <a:tcPr anchor="ctr"/>
                </a:tc>
                <a:tc>
                  <a:txBody>
                    <a:bodyPr/>
                    <a:lstStyle/>
                    <a:p>
                      <a:r>
                        <a:rPr lang="en-US" sz="1500" dirty="0"/>
                        <a:t>Evaluate the costs, benefits, and constraints of dual fuel and on-site fuel storage</a:t>
                      </a:r>
                    </a:p>
                  </a:txBody>
                  <a:tcPr/>
                </a:tc>
                <a:tc>
                  <a:txBody>
                    <a:bodyPr/>
                    <a:lstStyle/>
                    <a:p>
                      <a:r>
                        <a:rPr lang="en-US" sz="1500" dirty="0"/>
                        <a:t>Not started</a:t>
                      </a:r>
                    </a:p>
                  </a:txBody>
                  <a:tcPr/>
                </a:tc>
                <a:extLst>
                  <a:ext uri="{0D108BD9-81ED-4DB2-BD59-A6C34878D82A}">
                    <a16:rowId xmlns:a16="http://schemas.microsoft.com/office/drawing/2014/main" val="3004553484"/>
                  </a:ext>
                </a:extLst>
              </a:tr>
            </a:tbl>
          </a:graphicData>
        </a:graphic>
      </p:graphicFrame>
      <p:sp>
        <p:nvSpPr>
          <p:cNvPr id="6" name="TextBox 5">
            <a:extLst>
              <a:ext uri="{FF2B5EF4-FFF2-40B4-BE49-F238E27FC236}">
                <a16:creationId xmlns:a16="http://schemas.microsoft.com/office/drawing/2014/main" id="{41CCE270-49A0-4EC7-B098-EEF7DEA6FE86}"/>
              </a:ext>
            </a:extLst>
          </p:cNvPr>
          <p:cNvSpPr txBox="1"/>
          <p:nvPr/>
        </p:nvSpPr>
        <p:spPr>
          <a:xfrm>
            <a:off x="308811" y="5642276"/>
            <a:ext cx="6795436" cy="523220"/>
          </a:xfrm>
          <a:prstGeom prst="rect">
            <a:avLst/>
          </a:prstGeom>
          <a:noFill/>
        </p:spPr>
        <p:txBody>
          <a:bodyPr wrap="square" rtlCol="0">
            <a:spAutoFit/>
          </a:bodyPr>
          <a:lstStyle/>
          <a:p>
            <a:pPr algn="r"/>
            <a:r>
              <a:rPr lang="en-US" sz="1400" dirty="0"/>
              <a:t>The above is a sample from the TAC Emergency Conditions List; for the full list see:  </a:t>
            </a:r>
            <a:r>
              <a:rPr lang="en-US" sz="1400" dirty="0">
                <a:hlinkClick r:id="rId2"/>
              </a:rPr>
              <a:t>http://www.ercot.com/committee/tac</a:t>
            </a:r>
            <a:endParaRPr lang="en-US" sz="1400" dirty="0"/>
          </a:p>
        </p:txBody>
      </p:sp>
    </p:spTree>
    <p:extLst>
      <p:ext uri="{BB962C8B-B14F-4D97-AF65-F5344CB8AC3E}">
        <p14:creationId xmlns:p14="http://schemas.microsoft.com/office/powerpoint/2010/main" val="3808180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Previous Years: Winter Spot Checks </a:t>
            </a:r>
          </a:p>
        </p:txBody>
      </p:sp>
      <p:sp>
        <p:nvSpPr>
          <p:cNvPr id="3" name="Content Placeholder 2"/>
          <p:cNvSpPr>
            <a:spLocks noGrp="1"/>
          </p:cNvSpPr>
          <p:nvPr>
            <p:ph idx="1"/>
          </p:nvPr>
        </p:nvSpPr>
        <p:spPr/>
        <p:txBody>
          <a:bodyPr/>
          <a:lstStyle/>
          <a:p>
            <a:r>
              <a:rPr lang="en-US" sz="2400" dirty="0"/>
              <a:t>In previous years, ERCOT performed on-site visits of generation units to help plant personnel verify winter readiness and share industry best practices.</a:t>
            </a:r>
          </a:p>
          <a:p>
            <a:pPr lvl="1"/>
            <a:r>
              <a:rPr lang="en-US" sz="2000" dirty="0"/>
              <a:t>ERCOT visited approximately 80 units per year.</a:t>
            </a:r>
          </a:p>
          <a:p>
            <a:pPr lvl="1"/>
            <a:r>
              <a:rPr lang="en-US" sz="2000" dirty="0"/>
              <a:t>Spot checks occurred from approximately mid-November through the end of February.</a:t>
            </a:r>
          </a:p>
          <a:p>
            <a:pPr lvl="1"/>
            <a:r>
              <a:rPr lang="en-US" sz="2000" dirty="0"/>
              <a:t>Winter 2020-2021 visits were held virtually due to COVID concerns.</a:t>
            </a:r>
          </a:p>
          <a:p>
            <a:endParaRPr lang="en-US" sz="2400" dirty="0"/>
          </a:p>
          <a:p>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pic>
        <p:nvPicPr>
          <p:cNvPr id="5" name="Content Placeholder 4">
            <a:extLst>
              <a:ext uri="{FF2B5EF4-FFF2-40B4-BE49-F238E27FC236}">
                <a16:creationId xmlns:a16="http://schemas.microsoft.com/office/drawing/2014/main" id="{0FE11575-1500-4E5A-8D33-12CBE53A908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2148" y="3733800"/>
            <a:ext cx="2377123" cy="23771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Content Placeholder 4">
            <a:extLst>
              <a:ext uri="{FF2B5EF4-FFF2-40B4-BE49-F238E27FC236}">
                <a16:creationId xmlns:a16="http://schemas.microsoft.com/office/drawing/2014/main" id="{DE140238-F405-4564-86AD-E37552C2099F}"/>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61548" y="3733800"/>
            <a:ext cx="2829702" cy="23771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9" name="Content Placeholder 7">
            <a:extLst>
              <a:ext uri="{FF2B5EF4-FFF2-40B4-BE49-F238E27FC236}">
                <a16:creationId xmlns:a16="http://schemas.microsoft.com/office/drawing/2014/main" id="{7CFB94D8-E84D-48B5-83ED-D5B52FA0D2DD}"/>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33527" y="3733799"/>
            <a:ext cx="1724673" cy="23771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13175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3A4E1-DA02-4D57-A300-83201856B570}"/>
              </a:ext>
            </a:extLst>
          </p:cNvPr>
          <p:cNvSpPr>
            <a:spLocks noGrp="1"/>
          </p:cNvSpPr>
          <p:nvPr>
            <p:ph type="title"/>
          </p:nvPr>
        </p:nvSpPr>
        <p:spPr>
          <a:xfrm>
            <a:off x="381000" y="243682"/>
            <a:ext cx="8458200" cy="518318"/>
          </a:xfrm>
        </p:spPr>
        <p:txBody>
          <a:bodyPr/>
          <a:lstStyle/>
          <a:p>
            <a:r>
              <a:rPr lang="en-US" dirty="0"/>
              <a:t>Regulatory Changes</a:t>
            </a:r>
          </a:p>
        </p:txBody>
      </p:sp>
      <p:sp>
        <p:nvSpPr>
          <p:cNvPr id="3" name="Content Placeholder 2">
            <a:extLst>
              <a:ext uri="{FF2B5EF4-FFF2-40B4-BE49-F238E27FC236}">
                <a16:creationId xmlns:a16="http://schemas.microsoft.com/office/drawing/2014/main" id="{CB0C8B89-2BB5-4273-947B-A989C8BD43B4}"/>
              </a:ext>
            </a:extLst>
          </p:cNvPr>
          <p:cNvSpPr>
            <a:spLocks noGrp="1"/>
          </p:cNvSpPr>
          <p:nvPr>
            <p:ph idx="1"/>
          </p:nvPr>
        </p:nvSpPr>
        <p:spPr>
          <a:xfrm>
            <a:off x="304800" y="990600"/>
            <a:ext cx="8534400" cy="5052221"/>
          </a:xfrm>
        </p:spPr>
        <p:txBody>
          <a:bodyPr>
            <a:normAutofit fontScale="85000" lnSpcReduction="20000"/>
          </a:bodyPr>
          <a:lstStyle/>
          <a:p>
            <a:r>
              <a:rPr lang="en-US" dirty="0"/>
              <a:t>Earlier this year the Legislature passed Senate Bill 3 (SB3), which was signed into law on June 8, 2021.</a:t>
            </a:r>
          </a:p>
          <a:p>
            <a:r>
              <a:rPr lang="en-US" dirty="0"/>
              <a:t>Among other things, SB3 requires the following:</a:t>
            </a:r>
          </a:p>
          <a:p>
            <a:pPr lvl="1"/>
            <a:r>
              <a:rPr lang="en-US" dirty="0"/>
              <a:t>The Public Utility Commission (PUC) to develop mandatory weatherization reliability standards for generation and transmission facilities within six months.</a:t>
            </a:r>
          </a:p>
          <a:p>
            <a:pPr lvl="1"/>
            <a:r>
              <a:rPr lang="en-US" dirty="0"/>
              <a:t>ERCOT, as the Independent Organization, to perform inspections of these facilities for compliance to these standards.</a:t>
            </a:r>
          </a:p>
          <a:p>
            <a:pPr lvl="1"/>
            <a:r>
              <a:rPr lang="en-US" dirty="0"/>
              <a:t>Failure to comply with the standards can result in a fine of up to $1 million per day.</a:t>
            </a:r>
          </a:p>
          <a:p>
            <a:r>
              <a:rPr lang="en-US" dirty="0"/>
              <a:t>The PUC decided to split the standard development into two phases.</a:t>
            </a:r>
          </a:p>
          <a:p>
            <a:r>
              <a:rPr lang="en-US" dirty="0"/>
              <a:t>On August 26, the PUC posted a “Proposal for Publication” or PFP describing the Phase 1 draft weatherization rule changes.</a:t>
            </a:r>
          </a:p>
          <a:p>
            <a:pPr lvl="1"/>
            <a:r>
              <a:rPr lang="en-US" dirty="0">
                <a:hlinkClick r:id="rId2"/>
              </a:rPr>
              <a:t>https://interchange.puc.texas.gov/search/documents/?controlNumber=51840&amp;itemNumber=68</a:t>
            </a:r>
            <a:endParaRPr lang="en-US" dirty="0"/>
          </a:p>
          <a:p>
            <a:pPr lvl="1"/>
            <a:endParaRPr lang="en-US" dirty="0"/>
          </a:p>
        </p:txBody>
      </p:sp>
      <p:sp>
        <p:nvSpPr>
          <p:cNvPr id="4" name="Slide Number Placeholder 3">
            <a:extLst>
              <a:ext uri="{FF2B5EF4-FFF2-40B4-BE49-F238E27FC236}">
                <a16:creationId xmlns:a16="http://schemas.microsoft.com/office/drawing/2014/main" id="{279098F7-6C08-41DD-8D08-0EA163F09E1F}"/>
              </a:ext>
            </a:extLst>
          </p:cNvPr>
          <p:cNvSpPr>
            <a:spLocks noGrp="1"/>
          </p:cNvSpPr>
          <p:nvPr>
            <p:ph type="sldNum" sz="quarter" idx="4"/>
          </p:nvPr>
        </p:nvSpPr>
        <p:spPr>
          <a:xfrm>
            <a:off x="8534400" y="6561138"/>
            <a:ext cx="533400" cy="220662"/>
          </a:xfrm>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415062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0D800-426B-4DAF-BC75-4A73D6C5018A}"/>
              </a:ext>
            </a:extLst>
          </p:cNvPr>
          <p:cNvSpPr>
            <a:spLocks noGrp="1"/>
          </p:cNvSpPr>
          <p:nvPr>
            <p:ph type="title"/>
          </p:nvPr>
        </p:nvSpPr>
        <p:spPr/>
        <p:txBody>
          <a:bodyPr/>
          <a:lstStyle/>
          <a:p>
            <a:r>
              <a:rPr lang="en-US" dirty="0"/>
              <a:t>Highlights of </a:t>
            </a:r>
            <a:r>
              <a:rPr lang="en-US" i="1" dirty="0"/>
              <a:t>Draft</a:t>
            </a:r>
            <a:r>
              <a:rPr lang="en-US" dirty="0"/>
              <a:t> PUC Weatherization Rule for Phase 1</a:t>
            </a:r>
          </a:p>
        </p:txBody>
      </p:sp>
      <p:sp>
        <p:nvSpPr>
          <p:cNvPr id="3" name="Content Placeholder 2">
            <a:extLst>
              <a:ext uri="{FF2B5EF4-FFF2-40B4-BE49-F238E27FC236}">
                <a16:creationId xmlns:a16="http://schemas.microsoft.com/office/drawing/2014/main" id="{57F55253-4E72-4753-9EC4-2B4093FFEFAF}"/>
              </a:ext>
            </a:extLst>
          </p:cNvPr>
          <p:cNvSpPr>
            <a:spLocks noGrp="1"/>
          </p:cNvSpPr>
          <p:nvPr>
            <p:ph idx="1"/>
          </p:nvPr>
        </p:nvSpPr>
        <p:spPr/>
        <p:txBody>
          <a:bodyPr/>
          <a:lstStyle/>
          <a:p>
            <a:r>
              <a:rPr lang="en-US" sz="2000" dirty="0"/>
              <a:t>Includes Phase 1 weatherization requirements for winter 2021-2022.  </a:t>
            </a:r>
          </a:p>
          <a:p>
            <a:pPr lvl="1"/>
            <a:r>
              <a:rPr lang="en-US" sz="2000" dirty="0"/>
              <a:t>Phase 2 requirements and timeline are TBD.</a:t>
            </a:r>
          </a:p>
          <a:p>
            <a:r>
              <a:rPr lang="en-US" sz="2000" dirty="0"/>
              <a:t>Requires all generators to:</a:t>
            </a:r>
          </a:p>
          <a:p>
            <a:pPr lvl="1"/>
            <a:r>
              <a:rPr lang="en-US" sz="2000" dirty="0"/>
              <a:t>Perform certain winter readiness preparations, </a:t>
            </a:r>
          </a:p>
          <a:p>
            <a:pPr lvl="1"/>
            <a:r>
              <a:rPr lang="en-US" sz="2000" dirty="0"/>
              <a:t>Submit a winter readiness report to the PUC and ERCOT by December 1, and</a:t>
            </a:r>
          </a:p>
          <a:p>
            <a:pPr lvl="1"/>
            <a:r>
              <a:rPr lang="en-US" sz="2000" dirty="0"/>
              <a:t>Submit a winter readiness attestation to the PUC and ERCOT by December 1.</a:t>
            </a:r>
          </a:p>
          <a:p>
            <a:r>
              <a:rPr lang="en-US" sz="2000" dirty="0"/>
              <a:t>Requires ERCOT to:</a:t>
            </a:r>
          </a:p>
          <a:p>
            <a:pPr lvl="1"/>
            <a:r>
              <a:rPr lang="en-US" sz="2000" dirty="0"/>
              <a:t>Report to the PUC on generator (and transmission service provider) compliance with December 1 deadline, and</a:t>
            </a:r>
          </a:p>
          <a:p>
            <a:pPr lvl="1"/>
            <a:r>
              <a:rPr lang="en-US" sz="2000" dirty="0"/>
              <a:t>Inspect generators (and transmission service providers) for compliance with preparation requirements.</a:t>
            </a:r>
          </a:p>
          <a:p>
            <a:pPr lvl="1"/>
            <a:endParaRPr lang="en-US" dirty="0"/>
          </a:p>
        </p:txBody>
      </p:sp>
      <p:sp>
        <p:nvSpPr>
          <p:cNvPr id="4" name="Slide Number Placeholder 3">
            <a:extLst>
              <a:ext uri="{FF2B5EF4-FFF2-40B4-BE49-F238E27FC236}">
                <a16:creationId xmlns:a16="http://schemas.microsoft.com/office/drawing/2014/main" id="{7927D052-5657-41C8-9DB1-971578018701}"/>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1851448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FAAA3-5500-4DA5-BC4D-CD53A79D6EAF}"/>
              </a:ext>
            </a:extLst>
          </p:cNvPr>
          <p:cNvSpPr>
            <a:spLocks noGrp="1"/>
          </p:cNvSpPr>
          <p:nvPr>
            <p:ph type="title"/>
          </p:nvPr>
        </p:nvSpPr>
        <p:spPr/>
        <p:txBody>
          <a:bodyPr/>
          <a:lstStyle/>
          <a:p>
            <a:r>
              <a:rPr lang="en-US" i="1" dirty="0"/>
              <a:t>Draft</a:t>
            </a:r>
            <a:r>
              <a:rPr lang="en-US" dirty="0"/>
              <a:t> PUC Weatherization Standard for Generation</a:t>
            </a:r>
          </a:p>
        </p:txBody>
      </p:sp>
      <p:sp>
        <p:nvSpPr>
          <p:cNvPr id="3" name="Content Placeholder 2">
            <a:extLst>
              <a:ext uri="{FF2B5EF4-FFF2-40B4-BE49-F238E27FC236}">
                <a16:creationId xmlns:a16="http://schemas.microsoft.com/office/drawing/2014/main" id="{CDE778E9-67C9-4011-AB13-F9AD6442888E}"/>
              </a:ext>
            </a:extLst>
          </p:cNvPr>
          <p:cNvSpPr>
            <a:spLocks noGrp="1"/>
          </p:cNvSpPr>
          <p:nvPr>
            <p:ph idx="1"/>
          </p:nvPr>
        </p:nvSpPr>
        <p:spPr/>
        <p:txBody>
          <a:bodyPr/>
          <a:lstStyle/>
          <a:p>
            <a:pPr marL="0" indent="0">
              <a:buNone/>
            </a:pPr>
            <a:r>
              <a:rPr lang="en-US" dirty="0"/>
              <a:t>Draft PUC Substantive Rule 25.55 (c)(1):</a:t>
            </a:r>
          </a:p>
          <a:p>
            <a:pPr marL="288925" indent="-288925">
              <a:buNone/>
            </a:pPr>
            <a:r>
              <a:rPr lang="en-US" sz="1400" dirty="0"/>
              <a:t>(1)	By December 1, 2021, a generation entity must complete the following winter weather emergency preparations for each resource under its control:</a:t>
            </a:r>
          </a:p>
          <a:p>
            <a:pPr marL="625475" indent="-336550">
              <a:buNone/>
            </a:pPr>
            <a:r>
              <a:rPr lang="en-US" sz="1400" dirty="0"/>
              <a:t>(A)	All preparations necessary to ensure the sustained operation of all cold weather critical components during winter weather conditions, such as chemicals, auxiliary fuels, and other materials, and personnel required to operate the resource;</a:t>
            </a:r>
          </a:p>
          <a:p>
            <a:pPr marL="625475" indent="-336550">
              <a:buNone/>
            </a:pPr>
            <a:r>
              <a:rPr lang="en-US" sz="1400" dirty="0"/>
              <a:t>(B)	Installation of adequate wind breaks for resources susceptible to outages or derates caused by wind; enclosure of sensors for cold weather critical components; inspection of thermal insulation for damage or degradation and repair of any damaged or degraded insulation; confirmation of the operability of instrument air moisture prevention systems; maintenance of freeze protection components for all equipment, </a:t>
            </a:r>
            <a:r>
              <a:rPr lang="en-US" sz="1400" dirty="0">
                <a:solidFill>
                  <a:srgbClr val="FF0000"/>
                </a:solidFill>
              </a:rPr>
              <a:t>including fuel delivery systems</a:t>
            </a:r>
            <a:r>
              <a:rPr lang="en-US" sz="1400" dirty="0"/>
              <a:t>, the failure of which could cause an outage or derate, and establishment of a schedule for testing of such freeze protection components on an ongoing monthly basis; and the installation of monitoring systems for cold weather critical components, including circuitry providing freeze protection or preventing instrument air moisture;</a:t>
            </a:r>
          </a:p>
          <a:p>
            <a:pPr marL="625475" indent="-336550">
              <a:buNone/>
            </a:pPr>
            <a:r>
              <a:rPr lang="en-US" sz="1400" dirty="0"/>
              <a:t>(C)	All actions necessary to prevent a reoccurrence of any cold weather critical component failure that occurred in the period between November 30, 2020, and March 1, 2021;</a:t>
            </a:r>
          </a:p>
          <a:p>
            <a:pPr marL="625475" indent="-336550">
              <a:buNone/>
            </a:pPr>
            <a:r>
              <a:rPr lang="en-US" sz="1400" dirty="0"/>
              <a:t>(D)	Provision of training on winter weather preparations to operational personnel; and</a:t>
            </a:r>
          </a:p>
          <a:p>
            <a:pPr marL="625475" indent="-336550">
              <a:buNone/>
            </a:pPr>
            <a:r>
              <a:rPr lang="en-US" sz="1400" dirty="0"/>
              <a:t>(E)	Determination of minimum design temperature, minimum operating temperature, and other operating limitations based on temperature, precipitation, humidity, wind speed, and wind direction.</a:t>
            </a:r>
            <a:endParaRPr lang="en-US" dirty="0"/>
          </a:p>
          <a:p>
            <a:endParaRPr lang="en-US" dirty="0"/>
          </a:p>
        </p:txBody>
      </p:sp>
      <p:sp>
        <p:nvSpPr>
          <p:cNvPr id="4" name="Slide Number Placeholder 3">
            <a:extLst>
              <a:ext uri="{FF2B5EF4-FFF2-40B4-BE49-F238E27FC236}">
                <a16:creationId xmlns:a16="http://schemas.microsoft.com/office/drawing/2014/main" id="{60C420D6-D22F-46B4-870E-83B382D2F521}"/>
              </a:ext>
            </a:extLst>
          </p:cNvPr>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1506712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B8175-429A-4216-AA94-940546402982}"/>
              </a:ext>
            </a:extLst>
          </p:cNvPr>
          <p:cNvSpPr>
            <a:spLocks noGrp="1"/>
          </p:cNvSpPr>
          <p:nvPr>
            <p:ph type="title"/>
          </p:nvPr>
        </p:nvSpPr>
        <p:spPr/>
        <p:txBody>
          <a:bodyPr/>
          <a:lstStyle/>
          <a:p>
            <a:r>
              <a:rPr lang="en-US" dirty="0"/>
              <a:t>ERCOT 2021-2022 Winter Inspections</a:t>
            </a:r>
          </a:p>
        </p:txBody>
      </p:sp>
      <p:sp>
        <p:nvSpPr>
          <p:cNvPr id="3" name="Content Placeholder 2">
            <a:extLst>
              <a:ext uri="{FF2B5EF4-FFF2-40B4-BE49-F238E27FC236}">
                <a16:creationId xmlns:a16="http://schemas.microsoft.com/office/drawing/2014/main" id="{DE121181-F702-4BE7-B752-BBD4C4C79F49}"/>
              </a:ext>
            </a:extLst>
          </p:cNvPr>
          <p:cNvSpPr>
            <a:spLocks noGrp="1"/>
          </p:cNvSpPr>
          <p:nvPr>
            <p:ph idx="1"/>
          </p:nvPr>
        </p:nvSpPr>
        <p:spPr/>
        <p:txBody>
          <a:bodyPr>
            <a:normAutofit lnSpcReduction="10000"/>
          </a:bodyPr>
          <a:lstStyle/>
          <a:p>
            <a:r>
              <a:rPr lang="en-US" dirty="0"/>
              <a:t>ERCOT will inspect facilities on site and in accordance with the PUC rule. </a:t>
            </a:r>
          </a:p>
          <a:p>
            <a:r>
              <a:rPr lang="en-US" dirty="0"/>
              <a:t>ERCOT is targeting the following based on the draft PUC rule:</a:t>
            </a:r>
          </a:p>
          <a:p>
            <a:pPr lvl="1"/>
            <a:r>
              <a:rPr lang="en-US" dirty="0"/>
              <a:t>Complete all inspections between December 6-24</a:t>
            </a:r>
          </a:p>
          <a:p>
            <a:pPr lvl="1"/>
            <a:r>
              <a:rPr lang="en-US" dirty="0"/>
              <a:t>Complete any inspection follow-up in January</a:t>
            </a:r>
          </a:p>
          <a:p>
            <a:pPr lvl="1"/>
            <a:r>
              <a:rPr lang="en-US" dirty="0"/>
              <a:t>Expecting to complete </a:t>
            </a:r>
            <a:r>
              <a:rPr lang="en-US"/>
              <a:t>approximately 250 </a:t>
            </a:r>
            <a:r>
              <a:rPr lang="en-US" dirty="0"/>
              <a:t>unit inspections</a:t>
            </a:r>
          </a:p>
          <a:p>
            <a:pPr lvl="2"/>
            <a:r>
              <a:rPr lang="en-US" dirty="0"/>
              <a:t>Based on risk, including facilities that tripped during weather emergencies</a:t>
            </a:r>
          </a:p>
          <a:p>
            <a:pPr lvl="2"/>
            <a:r>
              <a:rPr lang="en-US" dirty="0"/>
              <a:t>Could include wind and solar units</a:t>
            </a:r>
          </a:p>
          <a:p>
            <a:r>
              <a:rPr lang="en-US" dirty="0"/>
              <a:t>ERCOT issued a Request For Proposal to obtain contractor help with timely completion of inspections.</a:t>
            </a:r>
          </a:p>
        </p:txBody>
      </p:sp>
      <p:sp>
        <p:nvSpPr>
          <p:cNvPr id="4" name="Slide Number Placeholder 3">
            <a:extLst>
              <a:ext uri="{FF2B5EF4-FFF2-40B4-BE49-F238E27FC236}">
                <a16:creationId xmlns:a16="http://schemas.microsoft.com/office/drawing/2014/main" id="{CF3B2BDA-7385-4F63-BFFB-58B178233380}"/>
              </a:ext>
            </a:extLst>
          </p:cNvPr>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681611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97F54-1824-403B-819A-BD6CCAF1F8D0}"/>
              </a:ext>
            </a:extLst>
          </p:cNvPr>
          <p:cNvSpPr>
            <a:spLocks noGrp="1"/>
          </p:cNvSpPr>
          <p:nvPr>
            <p:ph type="title"/>
          </p:nvPr>
        </p:nvSpPr>
        <p:spPr/>
        <p:txBody>
          <a:bodyPr/>
          <a:lstStyle/>
          <a:p>
            <a:r>
              <a:rPr lang="en-US" dirty="0"/>
              <a:t>Looking Ahead</a:t>
            </a:r>
          </a:p>
        </p:txBody>
      </p:sp>
      <p:sp>
        <p:nvSpPr>
          <p:cNvPr id="3" name="Content Placeholder 2">
            <a:extLst>
              <a:ext uri="{FF2B5EF4-FFF2-40B4-BE49-F238E27FC236}">
                <a16:creationId xmlns:a16="http://schemas.microsoft.com/office/drawing/2014/main" id="{87C80036-5EE7-4801-AC4A-D6B4B77ABD78}"/>
              </a:ext>
            </a:extLst>
          </p:cNvPr>
          <p:cNvSpPr>
            <a:spLocks noGrp="1"/>
          </p:cNvSpPr>
          <p:nvPr>
            <p:ph idx="1"/>
          </p:nvPr>
        </p:nvSpPr>
        <p:spPr/>
        <p:txBody>
          <a:bodyPr/>
          <a:lstStyle/>
          <a:p>
            <a:r>
              <a:rPr lang="en-US" dirty="0"/>
              <a:t>The PUC is will finalize the Phase 1 weatherization rules in November and begin drafting Phase 2 weatherization rules shortly thereafter.</a:t>
            </a:r>
          </a:p>
          <a:p>
            <a:r>
              <a:rPr lang="en-US" dirty="0"/>
              <a:t>At the request of the PUC, ERCOT is conducting a weather study to identify historic weather statistics by region (weather zone).</a:t>
            </a:r>
          </a:p>
          <a:p>
            <a:r>
              <a:rPr lang="en-US" dirty="0"/>
              <a:t>ERCOT is adding staff to be able to handle a larger inspection program going forward.</a:t>
            </a:r>
          </a:p>
        </p:txBody>
      </p:sp>
      <p:sp>
        <p:nvSpPr>
          <p:cNvPr id="4" name="Slide Number Placeholder 3">
            <a:extLst>
              <a:ext uri="{FF2B5EF4-FFF2-40B4-BE49-F238E27FC236}">
                <a16:creationId xmlns:a16="http://schemas.microsoft.com/office/drawing/2014/main" id="{FD91CEC8-AAE7-4A2A-93DA-5219BB28C8B3}"/>
              </a:ext>
            </a:extLst>
          </p:cNvPr>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6599530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
        <p:nvSpPr>
          <p:cNvPr id="5" name="Title 1"/>
          <p:cNvSpPr>
            <a:spLocks noGrp="1"/>
          </p:cNvSpPr>
          <p:nvPr>
            <p:ph type="title"/>
          </p:nvPr>
        </p:nvSpPr>
        <p:spPr>
          <a:xfrm>
            <a:off x="3048000" y="2667000"/>
            <a:ext cx="3124200" cy="518318"/>
          </a:xfrm>
        </p:spPr>
        <p:txBody>
          <a:bodyPr/>
          <a:lstStyle/>
          <a:p>
            <a:r>
              <a:rPr lang="en-US" sz="4000" dirty="0"/>
              <a:t>Questions?</a:t>
            </a:r>
          </a:p>
        </p:txBody>
      </p:sp>
    </p:spTree>
    <p:extLst>
      <p:ext uri="{BB962C8B-B14F-4D97-AF65-F5344CB8AC3E}">
        <p14:creationId xmlns:p14="http://schemas.microsoft.com/office/powerpoint/2010/main" val="1275537125"/>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16249</TotalTime>
  <Words>925</Words>
  <Application>Microsoft Office PowerPoint</Application>
  <PresentationFormat>On-screen Show (4:3)</PresentationFormat>
  <Paragraphs>82</Paragraphs>
  <Slides>9</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9</vt:i4>
      </vt:variant>
    </vt:vector>
  </HeadingPairs>
  <TitlesOfParts>
    <vt:vector size="13" baseType="lpstr">
      <vt:lpstr>Arial</vt:lpstr>
      <vt:lpstr>Calibri</vt:lpstr>
      <vt:lpstr>1_Custom Design</vt:lpstr>
      <vt:lpstr>Office Theme</vt:lpstr>
      <vt:lpstr>PowerPoint Presentation</vt:lpstr>
      <vt:lpstr>ERCOT Stakeholder Process Response to Uri</vt:lpstr>
      <vt:lpstr>Previous Years: Winter Spot Checks </vt:lpstr>
      <vt:lpstr>Regulatory Changes</vt:lpstr>
      <vt:lpstr>Highlights of Draft PUC Weatherization Rule for Phase 1</vt:lpstr>
      <vt:lpstr>Draft PUC Weatherization Standard for Generation</vt:lpstr>
      <vt:lpstr>ERCOT 2021-2022 Winter Inspections</vt:lpstr>
      <vt:lpstr>Looking Ahead</vt:lpstr>
      <vt:lpstr>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Jeff Billo</cp:lastModifiedBy>
  <cp:revision>298</cp:revision>
  <cp:lastPrinted>2016-01-21T20:53:15Z</cp:lastPrinted>
  <dcterms:created xsi:type="dcterms:W3CDTF">2016-01-21T15:20:31Z</dcterms:created>
  <dcterms:modified xsi:type="dcterms:W3CDTF">2021-09-23T17:56:40Z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