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700" r:id="rId2"/>
    <p:sldMasterId id="2147483702" r:id="rId3"/>
  </p:sldMasterIdLst>
  <p:notesMasterIdLst>
    <p:notesMasterId r:id="rId11"/>
  </p:notesMasterIdLst>
  <p:handoutMasterIdLst>
    <p:handoutMasterId r:id="rId12"/>
  </p:handoutMasterIdLst>
  <p:sldIdLst>
    <p:sldId id="270" r:id="rId4"/>
    <p:sldId id="613" r:id="rId5"/>
    <p:sldId id="2470" r:id="rId6"/>
    <p:sldId id="2471" r:id="rId7"/>
    <p:sldId id="2472" r:id="rId8"/>
    <p:sldId id="2473" r:id="rId9"/>
    <p:sldId id="29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uthor" initials="A" lastIdx="2" clrIdx="0"/>
  <p:cmAuthor id="1" name="Du, Pengwei" initials="DP" lastIdx="3" clrIdx="1">
    <p:extLst>
      <p:ext uri="{19B8F6BF-5375-455C-9EA6-DF929625EA0E}">
        <p15:presenceInfo xmlns:p15="http://schemas.microsoft.com/office/powerpoint/2012/main" userId="S-1-5-21-639947351-343809578-3807592339-42176" providerId="AD"/>
      </p:ext>
    </p:extLst>
  </p:cmAuthor>
  <p:cmAuthor id="2" name="Mago, Nitika" initials="NVM" lastIdx="25" clrIdx="2">
    <p:extLst>
      <p:ext uri="{19B8F6BF-5375-455C-9EA6-DF929625EA0E}">
        <p15:presenceInfo xmlns:p15="http://schemas.microsoft.com/office/powerpoint/2012/main" userId="Mago, Nitika" providerId="None"/>
      </p:ext>
    </p:extLst>
  </p:cmAuthor>
  <p:cmAuthor id="3" name="Steffan, Nick" initials="SN" lastIdx="3" clrIdx="3">
    <p:extLst>
      <p:ext uri="{19B8F6BF-5375-455C-9EA6-DF929625EA0E}">
        <p15:presenceInfo xmlns:p15="http://schemas.microsoft.com/office/powerpoint/2012/main" userId="S-1-5-21-639947351-343809578-3807592339-42285" providerId="AD"/>
      </p:ext>
    </p:extLst>
  </p:cmAuthor>
  <p:cmAuthor id="4" name="Littlefield, Jennifer" initials="LJ" lastIdx="2" clrIdx="4">
    <p:extLst>
      <p:ext uri="{19B8F6BF-5375-455C-9EA6-DF929625EA0E}">
        <p15:presenceInfo xmlns:p15="http://schemas.microsoft.com/office/powerpoint/2012/main" userId="S-1-5-21-639947351-343809578-3807592339-51623" providerId="AD"/>
      </p:ext>
    </p:extLst>
  </p:cmAuthor>
  <p:cmAuthor id="5" name="Li, Weifeng" initials="LW" lastIdx="10" clrIdx="5">
    <p:extLst>
      <p:ext uri="{19B8F6BF-5375-455C-9EA6-DF929625EA0E}">
        <p15:presenceInfo xmlns:p15="http://schemas.microsoft.com/office/powerpoint/2012/main" userId="S-1-5-21-639947351-343809578-3807592339-55239" providerId="AD"/>
      </p:ext>
    </p:extLst>
  </p:cmAuthor>
  <p:cmAuthor id="6" name="Lee, Raymund" initials="LR" lastIdx="1" clrIdx="6">
    <p:extLst>
      <p:ext uri="{19B8F6BF-5375-455C-9EA6-DF929625EA0E}">
        <p15:presenceInfo xmlns:p15="http://schemas.microsoft.com/office/powerpoint/2012/main" userId="S::Raymund.Lee@ercot.com::98f7a3e9-c10a-456d-96d3-9fd5eda081d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E89F"/>
    <a:srgbClr val="73C8FD"/>
    <a:srgbClr val="50BC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88" autoAdjust="0"/>
    <p:restoredTop sz="85547" autoAdjust="0"/>
  </p:normalViewPr>
  <p:slideViewPr>
    <p:cSldViewPr snapToGrid="0">
      <p:cViewPr varScale="1">
        <p:scale>
          <a:sx n="111" d="100"/>
          <a:sy n="111" d="100"/>
        </p:scale>
        <p:origin x="1392" y="108"/>
      </p:cViewPr>
      <p:guideLst>
        <p:guide orient="horz" pos="2160"/>
        <p:guide pos="2880"/>
      </p:guideLst>
    </p:cSldViewPr>
  </p:slideViewPr>
  <p:notesTextViewPr>
    <p:cViewPr>
      <p:scale>
        <a:sx n="3" d="2"/>
        <a:sy n="3" d="2"/>
      </p:scale>
      <p:origin x="0" y="0"/>
    </p:cViewPr>
  </p:notesTextViewPr>
  <p:sorterViewPr>
    <p:cViewPr>
      <p:scale>
        <a:sx n="60" d="100"/>
        <a:sy n="60" d="100"/>
      </p:scale>
      <p:origin x="0" y="0"/>
    </p:cViewPr>
  </p:sorterViewPr>
  <p:notesViewPr>
    <p:cSldViewPr snapToGrid="0" showGuides="1">
      <p:cViewPr varScale="1">
        <p:scale>
          <a:sx n="98" d="100"/>
          <a:sy n="98" d="100"/>
        </p:scale>
        <p:origin x="3516"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commentAuthors" Target="commentAuthor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FADBA4A-CF1B-46AC-9045-2B6612C0624C}" type="datetimeFigureOut">
              <a:rPr lang="en-US" smtClean="0"/>
              <a:t>9/21/2021</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46EE2B4-D30B-4D65-BC1C-DE57E4765049}" type="slidenum">
              <a:rPr lang="en-US" smtClean="0"/>
              <a:t>‹#›</a:t>
            </a:fld>
            <a:endParaRPr lang="en-US"/>
          </a:p>
        </p:txBody>
      </p:sp>
    </p:spTree>
    <p:extLst>
      <p:ext uri="{BB962C8B-B14F-4D97-AF65-F5344CB8AC3E}">
        <p14:creationId xmlns:p14="http://schemas.microsoft.com/office/powerpoint/2010/main" val="2079121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3C6F44-CB68-48CB-8188-A47D4423899A}" type="datetimeFigureOut">
              <a:rPr lang="en-US" smtClean="0"/>
              <a:t>9/21/2021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72613F-3576-4EE9-945C-25503B987A39}" type="slidenum">
              <a:rPr lang="en-US" smtClean="0"/>
              <a:t>‹#›</a:t>
            </a:fld>
            <a:endParaRPr lang="en-US"/>
          </a:p>
        </p:txBody>
      </p:sp>
    </p:spTree>
    <p:extLst>
      <p:ext uri="{BB962C8B-B14F-4D97-AF65-F5344CB8AC3E}">
        <p14:creationId xmlns:p14="http://schemas.microsoft.com/office/powerpoint/2010/main" val="1739948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72613F-3576-4EE9-945C-25503B987A39}" type="slidenum">
              <a:rPr lang="en-US" smtClean="0"/>
              <a:t>1</a:t>
            </a:fld>
            <a:endParaRPr lang="en-US"/>
          </a:p>
        </p:txBody>
      </p:sp>
    </p:spTree>
    <p:extLst>
      <p:ext uri="{BB962C8B-B14F-4D97-AF65-F5344CB8AC3E}">
        <p14:creationId xmlns:p14="http://schemas.microsoft.com/office/powerpoint/2010/main" val="30871059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772613F-3576-4EE9-945C-25503B987A39}" type="slidenum">
              <a:rPr lang="en-US" smtClean="0"/>
              <a:t>2</a:t>
            </a:fld>
            <a:endParaRPr lang="en-US"/>
          </a:p>
        </p:txBody>
      </p:sp>
    </p:spTree>
    <p:extLst>
      <p:ext uri="{BB962C8B-B14F-4D97-AF65-F5344CB8AC3E}">
        <p14:creationId xmlns:p14="http://schemas.microsoft.com/office/powerpoint/2010/main" val="1202111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t>ERCOT Nodal Protocols Section 3.1.2  “Each Resource Entity shall use reasonable efforts, consistent with Good Utility Practice, to continually update its Outage Schedule.”</a:t>
            </a:r>
          </a:p>
          <a:p>
            <a:r>
              <a:rPr lang="en-US" sz="1200" dirty="0"/>
              <a:t> </a:t>
            </a:r>
          </a:p>
          <a:p>
            <a:endParaRPr lang="en-US" dirty="0"/>
          </a:p>
        </p:txBody>
      </p:sp>
      <p:sp>
        <p:nvSpPr>
          <p:cNvPr id="4" name="Slide Number Placeholder 3"/>
          <p:cNvSpPr>
            <a:spLocks noGrp="1"/>
          </p:cNvSpPr>
          <p:nvPr>
            <p:ph type="sldNum" sz="quarter" idx="5"/>
          </p:nvPr>
        </p:nvSpPr>
        <p:spPr/>
        <p:txBody>
          <a:bodyPr/>
          <a:lstStyle/>
          <a:p>
            <a:fld id="{A772613F-3576-4EE9-945C-25503B987A39}" type="slidenum">
              <a:rPr lang="en-US" smtClean="0"/>
              <a:t>3</a:t>
            </a:fld>
            <a:endParaRPr lang="en-US"/>
          </a:p>
        </p:txBody>
      </p:sp>
    </p:spTree>
    <p:extLst>
      <p:ext uri="{BB962C8B-B14F-4D97-AF65-F5344CB8AC3E}">
        <p14:creationId xmlns:p14="http://schemas.microsoft.com/office/powerpoint/2010/main" val="37604665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1.ERCOT</a:t>
            </a:r>
            <a:r>
              <a:rPr lang="en-US" baseline="0" dirty="0"/>
              <a:t> will automatically populate cop </a:t>
            </a:r>
            <a:r>
              <a:rPr lang="en-US" baseline="0" dirty="0" err="1"/>
              <a:t>hsl</a:t>
            </a:r>
            <a:r>
              <a:rPr lang="en-US" baseline="0" dirty="0"/>
              <a:t> from latest forecast.</a:t>
            </a:r>
          </a:p>
          <a:p>
            <a:r>
              <a:rPr lang="en-US" baseline="0" dirty="0"/>
              <a:t>2. QSE have opportunity to override.</a:t>
            </a:r>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7</a:t>
            </a:fld>
            <a:endParaRPr lang="en-US"/>
          </a:p>
        </p:txBody>
      </p:sp>
    </p:spTree>
    <p:extLst>
      <p:ext uri="{BB962C8B-B14F-4D97-AF65-F5344CB8AC3E}">
        <p14:creationId xmlns:p14="http://schemas.microsoft.com/office/powerpoint/2010/main" val="772563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Slide">
    <p:bg>
      <p:bgPr>
        <a:solidFill>
          <a:schemeClr val="bg1"/>
        </a:solid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r>
              <a:rPr lang="en-US" dirty="0">
                <a:solidFill>
                  <a:prstClr val="black">
                    <a:tint val="75000"/>
                  </a:prstClr>
                </a:solidFill>
              </a:rPr>
              <a:t>Footer text goes here.</a:t>
            </a:r>
          </a:p>
        </p:txBody>
      </p:sp>
      <p:sp>
        <p:nvSpPr>
          <p:cNvPr id="7" name="Slide Number Placeholder 5"/>
          <p:cNvSpPr>
            <a:spLocks noGrp="1"/>
          </p:cNvSpPr>
          <p:nvPr>
            <p:ph type="sldNum" sz="quarter" idx="4"/>
          </p:nvPr>
        </p:nvSpPr>
        <p:spPr>
          <a:xfrm>
            <a:off x="8229600" y="6569075"/>
            <a:ext cx="457200" cy="212725"/>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8" name="Straight Connector 7"/>
          <p:cNvCxnSpPr/>
          <p:nvPr userDrawn="1"/>
        </p:nvCxnSpPr>
        <p:spPr>
          <a:xfrm>
            <a:off x="1428750" y="2625326"/>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userDrawn="1"/>
        </p:nvCxnSpPr>
        <p:spPr>
          <a:xfrm>
            <a:off x="1428750" y="4232673"/>
            <a:ext cx="6286500" cy="0"/>
          </a:xfrm>
          <a:prstGeom prst="line">
            <a:avLst/>
          </a:prstGeom>
          <a:ln>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0" name="Content Placeholder 2"/>
          <p:cNvSpPr>
            <a:spLocks noGrp="1"/>
          </p:cNvSpPr>
          <p:nvPr>
            <p:ph idx="16"/>
          </p:nvPr>
        </p:nvSpPr>
        <p:spPr>
          <a:xfrm>
            <a:off x="1428750" y="2895600"/>
            <a:ext cx="6286500" cy="990600"/>
          </a:xfrm>
          <a:prstGeom prst="rect">
            <a:avLst/>
          </a:prstGeom>
        </p:spPr>
        <p:txBody>
          <a:bodyPr/>
          <a:lstStyle>
            <a:lvl1pPr marL="0" indent="0" algn="ctr">
              <a:buNone/>
              <a:defRPr sz="3200" b="1" cap="small"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p:txBody>
      </p:sp>
    </p:spTree>
    <p:extLst>
      <p:ext uri="{BB962C8B-B14F-4D97-AF65-F5344CB8AC3E}">
        <p14:creationId xmlns:p14="http://schemas.microsoft.com/office/powerpoint/2010/main" val="2564814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855406"/>
            <a:ext cx="853440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219768" y="6553200"/>
            <a:ext cx="457200" cy="212725"/>
          </a:xfrm>
          <a:prstGeom prst="rect">
            <a:avLst/>
          </a:prstGeom>
        </p:spPr>
        <p:txBody>
          <a:bodyPr vert="horz" lIns="91440" tIns="45720" rIns="91440" bIns="45720" rtlCol="0" anchor="ctr"/>
          <a:lstStyle>
            <a:lvl1pPr algn="ctr">
              <a:defRPr sz="900">
                <a:solidFill>
                  <a:schemeClr val="bg1"/>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342695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5" name="Slide Number Placeholder 4"/>
          <p:cNvSpPr>
            <a:spLocks noGrp="1"/>
          </p:cNvSpPr>
          <p:nvPr>
            <p:ph type="sldNum" sz="quarter" idx="10"/>
          </p:nvPr>
        </p:nvSpPr>
        <p:spPr/>
        <p:txBody>
          <a:bodyPr/>
          <a:lstStyle>
            <a:lvl1pPr>
              <a:defRPr>
                <a:solidFill>
                  <a:schemeClr val="bg1"/>
                </a:solidFill>
              </a:defRPr>
            </a:lvl1pPr>
          </a:lstStyle>
          <a:p>
            <a:fld id="{CDB75BAC-74D7-43DA-9DE7-3912ED22B407}" type="slidenum">
              <a:rPr lang="en-US" smtClean="0"/>
              <a:pPr/>
              <a:t>‹#›</a:t>
            </a:fld>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p:cNvSpPr>
            <a:spLocks noGrp="1"/>
          </p:cNvSpPr>
          <p:nvPr>
            <p:ph idx="13"/>
          </p:nvPr>
        </p:nvSpPr>
        <p:spPr>
          <a:xfrm>
            <a:off x="4636008" y="863346"/>
            <a:ext cx="420624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2"/>
          <p:cNvSpPr>
            <a:spLocks noGrp="1"/>
          </p:cNvSpPr>
          <p:nvPr>
            <p:ph idx="1"/>
          </p:nvPr>
        </p:nvSpPr>
        <p:spPr>
          <a:xfrm>
            <a:off x="304800" y="855406"/>
            <a:ext cx="420624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a:t>Click to edit Master title style</a:t>
            </a:r>
          </a:p>
        </p:txBody>
      </p:sp>
      <p:sp>
        <p:nvSpPr>
          <p:cNvPr id="13" name="Footer Placeholder 4"/>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spTree>
    <p:extLst>
      <p:ext uri="{BB962C8B-B14F-4D97-AF65-F5344CB8AC3E}">
        <p14:creationId xmlns:p14="http://schemas.microsoft.com/office/powerpoint/2010/main" val="2374833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lvl1pPr>
              <a:defRPr>
                <a:solidFill>
                  <a:schemeClr val="bg1"/>
                </a:solidFill>
              </a:defRPr>
            </a:lvl1pPr>
          </a:lstStyle>
          <a:p>
            <a:fld id="{0E7085C4-D6A8-46D9-A1BA-F87C2DEFFCDB}" type="slidenum">
              <a:rPr lang="en-US" smtClean="0"/>
              <a:pPr/>
              <a:t>‹#›</a:t>
            </a:fld>
            <a:endParaRPr lang="en-US" dirty="0"/>
          </a:p>
        </p:txBody>
      </p:sp>
      <p:sp>
        <p:nvSpPr>
          <p:cNvPr id="10" name="Rectangle 9"/>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11" name="Straight Connector 10"/>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3"/>
          </p:nvPr>
        </p:nvSpPr>
        <p:spPr>
          <a:xfrm>
            <a:off x="4636008" y="1695200"/>
            <a:ext cx="4206240" cy="423277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Content Placeholder 2"/>
          <p:cNvSpPr>
            <a:spLocks noGrp="1"/>
          </p:cNvSpPr>
          <p:nvPr>
            <p:ph idx="14"/>
          </p:nvPr>
        </p:nvSpPr>
        <p:spPr>
          <a:xfrm>
            <a:off x="304800" y="1695200"/>
            <a:ext cx="4206240" cy="4224833"/>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Content Placeholder 2"/>
          <p:cNvSpPr>
            <a:spLocks noGrp="1"/>
          </p:cNvSpPr>
          <p:nvPr>
            <p:ph idx="15"/>
          </p:nvPr>
        </p:nvSpPr>
        <p:spPr>
          <a:xfrm>
            <a:off x="4636008" y="863347"/>
            <a:ext cx="4206240" cy="730506"/>
          </a:xfrm>
          <a:prstGeom prst="rect">
            <a:avLst/>
          </a:prstGeom>
        </p:spPr>
        <p:txBody>
          <a:bodyPr/>
          <a:lstStyle>
            <a:lvl1pPr marL="0" marR="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sz="18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marL="0" marR="0" lvl="0" indent="0" algn="l" defTabSz="6858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dirty="0"/>
              <a:t>Click to edit Master text styles</a:t>
            </a:r>
          </a:p>
        </p:txBody>
      </p:sp>
      <p:sp>
        <p:nvSpPr>
          <p:cNvPr id="16" name="Content Placeholder 2"/>
          <p:cNvSpPr>
            <a:spLocks noGrp="1"/>
          </p:cNvSpPr>
          <p:nvPr>
            <p:ph idx="16"/>
          </p:nvPr>
        </p:nvSpPr>
        <p:spPr>
          <a:xfrm>
            <a:off x="304800" y="855407"/>
            <a:ext cx="4206240" cy="730506"/>
          </a:xfrm>
          <a:prstGeom prst="rect">
            <a:avLst/>
          </a:prstGeom>
        </p:spPr>
        <p:txBody>
          <a:bodyPr/>
          <a:lstStyle>
            <a:lvl1pPr marL="0" indent="0">
              <a:buNone/>
              <a:defRPr sz="1800" b="1"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p:txBody>
      </p:sp>
      <p:sp>
        <p:nvSpPr>
          <p:cNvPr id="17" name="Footer Placeholder 4"/>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sp>
        <p:nvSpPr>
          <p:cNvPr id="18"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a:t>Click to edit Master title style</a:t>
            </a:r>
          </a:p>
        </p:txBody>
      </p:sp>
    </p:spTree>
    <p:extLst>
      <p:ext uri="{BB962C8B-B14F-4D97-AF65-F5344CB8AC3E}">
        <p14:creationId xmlns:p14="http://schemas.microsoft.com/office/powerpoint/2010/main" val="3161896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Bullets">
    <p:spTree>
      <p:nvGrpSpPr>
        <p:cNvPr id="1" name=""/>
        <p:cNvGrpSpPr/>
        <p:nvPr/>
      </p:nvGrpSpPr>
      <p:grpSpPr>
        <a:xfrm>
          <a:off x="0" y="0"/>
          <a:ext cx="0" cy="0"/>
          <a:chOff x="0" y="0"/>
          <a:chExt cx="0" cy="0"/>
        </a:xfrm>
      </p:grpSpPr>
      <p:sp>
        <p:nvSpPr>
          <p:cNvPr id="5" name="Rectangle 4"/>
          <p:cNvSpPr/>
          <p:nvPr userDrawn="1"/>
        </p:nvSpPr>
        <p:spPr>
          <a:xfrm>
            <a:off x="2814561" y="266304"/>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cxnSp>
        <p:nvCxnSpPr>
          <p:cNvPr id="6" name="Straight Connector 5"/>
          <p:cNvCxnSpPr/>
          <p:nvPr userDrawn="1"/>
        </p:nvCxnSpPr>
        <p:spPr>
          <a:xfrm>
            <a:off x="2814561" y="266304"/>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Title 1"/>
          <p:cNvSpPr txBox="1">
            <a:spLocks/>
          </p:cNvSpPr>
          <p:nvPr userDrawn="1"/>
        </p:nvSpPr>
        <p:spPr>
          <a:xfrm>
            <a:off x="2898648" y="243682"/>
            <a:ext cx="6016752" cy="518318"/>
          </a:xfrm>
          <a:prstGeom prst="rect">
            <a:avLst/>
          </a:prstGeom>
        </p:spPr>
        <p:txBody>
          <a:bodyPr/>
          <a:lstStyle>
            <a:lvl1pPr algn="l" defTabSz="685800" rtl="0" eaLnBrk="1" latinLnBrk="0" hangingPunct="1">
              <a:spcBef>
                <a:spcPct val="0"/>
              </a:spcBef>
              <a:buNone/>
              <a:defRPr sz="3200" b="1" kern="1200">
                <a:solidFill>
                  <a:schemeClr val="accent1"/>
                </a:solidFill>
                <a:latin typeface="+mj-lt"/>
                <a:ea typeface="+mj-ea"/>
                <a:cs typeface="+mj-cs"/>
              </a:defRPr>
            </a:lvl1pPr>
          </a:lstStyle>
          <a:p>
            <a:r>
              <a:rPr lang="en-US" dirty="0"/>
              <a:t>Click to edit Master title style</a:t>
            </a:r>
          </a:p>
        </p:txBody>
      </p:sp>
      <p:sp>
        <p:nvSpPr>
          <p:cNvPr id="8" name="Content Placeholder 2"/>
          <p:cNvSpPr>
            <a:spLocks noGrp="1"/>
          </p:cNvSpPr>
          <p:nvPr>
            <p:ph idx="13"/>
          </p:nvPr>
        </p:nvSpPr>
        <p:spPr>
          <a:xfrm>
            <a:off x="301752" y="859536"/>
            <a:ext cx="8531352" cy="5065776"/>
          </a:xfrm>
          <a:prstGeom prst="rect">
            <a:avLst/>
          </a:prstGeom>
        </p:spPr>
        <p:txBody>
          <a:bodyPr/>
          <a:lstStyle>
            <a:lvl1pPr>
              <a:defRPr sz="1800" baseline="0">
                <a:solidFill>
                  <a:schemeClr val="tx2"/>
                </a:solidFill>
              </a:defRPr>
            </a:lvl1pPr>
            <a:lvl2pPr marL="557213" indent="-214313">
              <a:buClr>
                <a:schemeClr val="accent1"/>
              </a:buClr>
              <a:buFont typeface="Wingdings" panose="05000000000000000000" pitchFamily="2" charset="2"/>
              <a:buChar char="§"/>
              <a:defRPr sz="1800" baseline="0">
                <a:solidFill>
                  <a:schemeClr val="tx2"/>
                </a:solidFill>
              </a:defRPr>
            </a:lvl2pPr>
            <a:lvl3pPr marL="857250" indent="-171450">
              <a:buClr>
                <a:schemeClr val="tx2"/>
              </a:buClr>
              <a:buFont typeface="Courier New" panose="02070309020205020404" pitchFamily="49" charset="0"/>
              <a:buChar char="o"/>
              <a:defRPr sz="1600" baseline="0">
                <a:solidFill>
                  <a:schemeClr val="tx2"/>
                </a:solidFill>
              </a:defRPr>
            </a:lvl3pPr>
            <a:lvl4pPr>
              <a:buClr>
                <a:schemeClr val="accent1"/>
              </a:buCl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198977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p:txBody>
          <a:bodyPr/>
          <a:lstStyle/>
          <a:p>
            <a:fld id="{FEAADF85-6D3F-4B2C-AE14-2801E2BCAF20}" type="datetimeFigureOut">
              <a:rPr lang="en-US" smtClean="0"/>
              <a:t>9/21/2021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AAAD28-A934-4F33-A7CB-CF2F728611C6}" type="slidenum">
              <a:rPr lang="en-US" smtClean="0"/>
              <a:t>‹#›</a:t>
            </a:fld>
            <a:endParaRPr lang="en-US"/>
          </a:p>
        </p:txBody>
      </p:sp>
    </p:spTree>
    <p:extLst>
      <p:ext uri="{BB962C8B-B14F-4D97-AF65-F5344CB8AC3E}">
        <p14:creationId xmlns:p14="http://schemas.microsoft.com/office/powerpoint/2010/main" val="38954723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5" name="Text Placeholder 4"/>
          <p:cNvSpPr>
            <a:spLocks noGrp="1"/>
          </p:cNvSpPr>
          <p:nvPr>
            <p:ph type="body" sz="quarter" idx="3"/>
          </p:nvPr>
        </p:nvSpPr>
        <p:spPr>
          <a:xfrm>
            <a:off x="3550883" y="4837176"/>
            <a:ext cx="4465283" cy="649224"/>
          </a:xfrm>
          <a:prstGeom prst="rect">
            <a:avLst/>
          </a:prstGeom>
        </p:spPr>
        <p:txBody>
          <a:bodyPr anchor="t" anchorCtr="0">
            <a:noAutofit/>
          </a:bodyPr>
          <a:lstStyle>
            <a:lvl1pPr marL="0" indent="0">
              <a:lnSpc>
                <a:spcPct val="100000"/>
              </a:lnSpc>
              <a:spcBef>
                <a:spcPts val="0"/>
              </a:spcBef>
              <a:buNone/>
              <a:defRPr sz="18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Text Placeholder 4"/>
          <p:cNvSpPr>
            <a:spLocks noGrp="1"/>
          </p:cNvSpPr>
          <p:nvPr>
            <p:ph type="body" sz="quarter" idx="10"/>
          </p:nvPr>
        </p:nvSpPr>
        <p:spPr>
          <a:xfrm>
            <a:off x="3547872" y="3429000"/>
            <a:ext cx="4465283" cy="923544"/>
          </a:xfrm>
          <a:prstGeom prst="rect">
            <a:avLst/>
          </a:prstGeom>
        </p:spPr>
        <p:txBody>
          <a:bodyPr anchor="t" anchorCtr="0">
            <a:noAutofit/>
          </a:bodyPr>
          <a:lstStyle>
            <a:lvl1pPr marL="0" indent="0">
              <a:lnSpc>
                <a:spcPct val="100000"/>
              </a:lnSpc>
              <a:spcBef>
                <a:spcPts val="0"/>
              </a:spcBef>
              <a:buNone/>
              <a:defRPr sz="1800" b="0" cap="none"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8" name="Text Placeholder 4"/>
          <p:cNvSpPr>
            <a:spLocks noGrp="1"/>
          </p:cNvSpPr>
          <p:nvPr>
            <p:ph type="body" sz="quarter" idx="11"/>
          </p:nvPr>
        </p:nvSpPr>
        <p:spPr>
          <a:xfrm>
            <a:off x="3547872" y="1325880"/>
            <a:ext cx="5519928" cy="2304288"/>
          </a:xfrm>
          <a:prstGeom prst="rect">
            <a:avLst/>
          </a:prstGeom>
        </p:spPr>
        <p:txBody>
          <a:bodyPr anchor="t" anchorCtr="0">
            <a:noAutofit/>
          </a:bodyPr>
          <a:lstStyle>
            <a:lvl1pPr marL="0" indent="0">
              <a:lnSpc>
                <a:spcPct val="100000"/>
              </a:lnSpc>
              <a:spcBef>
                <a:spcPts val="0"/>
              </a:spcBef>
              <a:buNone/>
              <a:defRPr sz="3600" b="1" cap="sm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Tree>
    <p:extLst>
      <p:ext uri="{BB962C8B-B14F-4D97-AF65-F5344CB8AC3E}">
        <p14:creationId xmlns:p14="http://schemas.microsoft.com/office/powerpoint/2010/main" val="3193213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3200" b="1">
                <a:solidFill>
                  <a:schemeClr val="accent1"/>
                </a:solidFill>
              </a:defRPr>
            </a:lvl1pPr>
          </a:lstStyle>
          <a:p>
            <a:r>
              <a:rPr lang="en-US" dirty="0"/>
              <a:t>Click to edit Master title style</a:t>
            </a:r>
          </a:p>
        </p:txBody>
      </p:sp>
      <p:sp>
        <p:nvSpPr>
          <p:cNvPr id="3" name="Content Placeholder 2"/>
          <p:cNvSpPr>
            <a:spLocks noGrp="1"/>
          </p:cNvSpPr>
          <p:nvPr>
            <p:ph idx="1"/>
          </p:nvPr>
        </p:nvSpPr>
        <p:spPr>
          <a:xfrm>
            <a:off x="304800" y="855406"/>
            <a:ext cx="8534400" cy="5064627"/>
          </a:xfrm>
          <a:prstGeom prst="rect">
            <a:avLst/>
          </a:prstGeom>
        </p:spPr>
        <p:txBody>
          <a:bodyPr/>
          <a:lstStyle>
            <a:lvl1pPr>
              <a:defRPr sz="1800" baseline="0">
                <a:solidFill>
                  <a:schemeClr val="tx2"/>
                </a:solidFill>
              </a:defRPr>
            </a:lvl1pPr>
            <a:lvl2pPr>
              <a:defRPr sz="1800" baseline="0">
                <a:solidFill>
                  <a:schemeClr val="tx2"/>
                </a:solidFill>
              </a:defRPr>
            </a:lvl2pPr>
            <a:lvl3pPr>
              <a:defRPr sz="1600" baseline="0">
                <a:solidFill>
                  <a:schemeClr val="tx2"/>
                </a:solidFill>
              </a:defRPr>
            </a:lvl3pPr>
            <a:lvl4pPr>
              <a:defRPr sz="1600" baseline="0">
                <a:solidFill>
                  <a:schemeClr val="tx2"/>
                </a:solidFill>
              </a:defRPr>
            </a:lvl4pPr>
            <a:lvl5pPr>
              <a:defRPr sz="1400" baseline="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dirty="0">
              <a:solidFill>
                <a:srgbClr val="FFFFFF"/>
              </a:solidFill>
            </a:endParaRPr>
          </a:p>
        </p:txBody>
      </p:sp>
      <p:sp>
        <p:nvSpPr>
          <p:cNvPr id="8" name="Footer Placeholder 4"/>
          <p:cNvSpPr>
            <a:spLocks noGrp="1"/>
          </p:cNvSpPr>
          <p:nvPr>
            <p:ph type="ftr" sz="quarter" idx="11"/>
          </p:nvPr>
        </p:nvSpPr>
        <p:spPr>
          <a:xfrm>
            <a:off x="2743200" y="6553200"/>
            <a:ext cx="4038600" cy="228600"/>
          </a:xfrm>
        </p:spPr>
        <p:txBody>
          <a:bodyPr/>
          <a:lstStyle/>
          <a:p>
            <a:r>
              <a:rPr lang="en-US" dirty="0">
                <a:solidFill>
                  <a:prstClr val="black">
                    <a:tint val="75000"/>
                  </a:prstClr>
                </a:solidFill>
              </a:rPr>
              <a:t>Footer text goes here.</a:t>
            </a:r>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219768" y="6553200"/>
            <a:ext cx="457200" cy="212725"/>
          </a:xfrm>
          <a:prstGeom prst="rect">
            <a:avLst/>
          </a:prstGeom>
        </p:spPr>
        <p:txBody>
          <a:bodyPr vert="horz" lIns="91440" tIns="45720" rIns="91440" bIns="45720" rtlCol="0" anchor="ctr"/>
          <a:lstStyle>
            <a:lvl1pPr algn="ctr">
              <a:defRPr sz="900">
                <a:solidFill>
                  <a:schemeClr val="bg1"/>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3384827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lvl1pPr>
              <a:defRPr sz="1800">
                <a:solidFill>
                  <a:schemeClr val="tx2"/>
                </a:solidFill>
              </a:defRPr>
            </a:lvl1pPr>
            <a:lvl2pPr>
              <a:defRPr sz="1800">
                <a:solidFill>
                  <a:schemeClr val="tx2"/>
                </a:solidFill>
              </a:defRPr>
            </a:lvl2pPr>
            <a:lvl3pPr>
              <a:defRPr sz="1600">
                <a:solidFill>
                  <a:schemeClr val="tx2"/>
                </a:solidFill>
              </a:defRPr>
            </a:lvl3pPr>
            <a:lvl4pPr>
              <a:defRPr sz="1600">
                <a:solidFill>
                  <a:schemeClr val="tx2"/>
                </a:solidFill>
              </a:defRPr>
            </a:lvl4pPr>
            <a:lvl5pPr>
              <a:defRPr sz="14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04023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900">
                <a:solidFill>
                  <a:schemeClr val="tx1">
                    <a:tint val="75000"/>
                  </a:schemeClr>
                </a:solidFill>
              </a:defRPr>
            </a:lvl1pPr>
          </a:lstStyle>
          <a:p>
            <a:r>
              <a:rPr lang="en-US" dirty="0">
                <a:solidFill>
                  <a:prstClr val="black">
                    <a:tint val="75000"/>
                  </a:prstClr>
                </a:solidFill>
              </a:rPr>
              <a:t>Footer text goes here.</a:t>
            </a:r>
          </a:p>
        </p:txBody>
      </p:sp>
      <p:sp>
        <p:nvSpPr>
          <p:cNvPr id="6" name="Slide Number Placeholder 5"/>
          <p:cNvSpPr>
            <a:spLocks noGrp="1"/>
          </p:cNvSpPr>
          <p:nvPr>
            <p:ph type="sldNum" sz="quarter" idx="4"/>
          </p:nvPr>
        </p:nvSpPr>
        <p:spPr>
          <a:xfrm>
            <a:off x="8207477" y="6561137"/>
            <a:ext cx="457200" cy="220663"/>
          </a:xfrm>
          <a:prstGeom prst="rect">
            <a:avLst/>
          </a:prstGeom>
        </p:spPr>
        <p:txBody>
          <a:bodyPr vert="horz" lIns="91440" tIns="45720" rIns="91440" bIns="45720" rtlCol="0" anchor="ctr"/>
          <a:lstStyle>
            <a:lvl1pPr algn="ctr">
              <a:defRPr sz="900">
                <a:solidFill>
                  <a:schemeClr val="tx1">
                    <a:tint val="75000"/>
                  </a:schemeClr>
                </a:solidFill>
              </a:defRPr>
            </a:lvl1pPr>
          </a:lstStyle>
          <a:p>
            <a:fld id="{1D93BD3E-1E9A-4970-A6F7-E7AC52762E0C}" type="slidenum">
              <a:rPr lang="en-US" smtClean="0">
                <a:solidFill>
                  <a:prstClr val="black">
                    <a:tint val="75000"/>
                  </a:prstClr>
                </a:solidFill>
              </a:rPr>
              <a:pPr/>
              <a:t>‹#›</a:t>
            </a:fld>
            <a:endParaRPr lang="en-US" dirty="0">
              <a:solidFill>
                <a:prstClr val="black">
                  <a:tint val="75000"/>
                </a:prstClr>
              </a:solidFill>
            </a:endParaRPr>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2"/>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6" y="6553201"/>
            <a:ext cx="707325" cy="207749"/>
          </a:xfrm>
          <a:prstGeom prst="rect">
            <a:avLst/>
          </a:prstGeom>
          <a:noFill/>
        </p:spPr>
        <p:txBody>
          <a:bodyPr wrap="square" rtlCol="0">
            <a:spAutoFit/>
          </a:bodyPr>
          <a:lstStyle/>
          <a:p>
            <a:r>
              <a:rPr lang="en-US" sz="750" b="1" dirty="0">
                <a:solidFill>
                  <a:srgbClr val="5B6770"/>
                </a:solidFill>
              </a:rPr>
              <a:t>PUBLIC</a:t>
            </a:r>
          </a:p>
        </p:txBody>
      </p:sp>
      <p:sp>
        <p:nvSpPr>
          <p:cNvPr id="11" name="Slide Number Placeholder 8"/>
          <p:cNvSpPr txBox="1">
            <a:spLocks/>
          </p:cNvSpPr>
          <p:nvPr userDrawn="1"/>
        </p:nvSpPr>
        <p:spPr>
          <a:xfrm>
            <a:off x="8664677" y="6561137"/>
            <a:ext cx="387883" cy="2127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0E7085C4-D6A8-46D9-A1BA-F87C2DEFFCDB}" type="slidenum">
              <a:rPr lang="en-US" sz="900" smtClean="0">
                <a:solidFill>
                  <a:schemeClr val="bg1">
                    <a:lumMod val="75000"/>
                  </a:schemeClr>
                </a:solidFill>
              </a:rPr>
              <a:pPr/>
              <a:t>‹#›</a:t>
            </a:fld>
            <a:endParaRPr lang="en-US" sz="900" dirty="0">
              <a:solidFill>
                <a:schemeClr val="bg1">
                  <a:lumMod val="75000"/>
                </a:schemeClr>
              </a:solidFill>
            </a:endParaRPr>
          </a:p>
        </p:txBody>
      </p:sp>
    </p:spTree>
    <p:extLst>
      <p:ext uri="{BB962C8B-B14F-4D97-AF65-F5344CB8AC3E}">
        <p14:creationId xmlns:p14="http://schemas.microsoft.com/office/powerpoint/2010/main" val="1500750949"/>
      </p:ext>
    </p:extLst>
  </p:cSld>
  <p:clrMap bg1="lt1" tx1="dk1" bg2="lt2" tx2="dk2" accent1="accent1" accent2="accent2" accent3="accent3" accent4="accent4" accent5="accent5" accent6="accent6" hlink="hlink" folHlink="folHlink"/>
  <p:sldLayoutIdLst>
    <p:sldLayoutId id="2147483698" r:id="rId1"/>
    <p:sldLayoutId id="2147483664" r:id="rId2"/>
    <p:sldLayoutId id="2147483690" r:id="rId3"/>
    <p:sldLayoutId id="2147483691" r:id="rId4"/>
    <p:sldLayoutId id="2147483682" r:id="rId5"/>
    <p:sldLayoutId id="2147483704" r:id="rId6"/>
  </p:sldLayoutIdLst>
  <p:hf hdr="0" ft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3638841176"/>
      </p:ext>
    </p:extLst>
  </p:cSld>
  <p:clrMap bg1="lt1" tx1="dk1" bg2="lt2" tx2="dk2" accent1="accent1" accent2="accent2" accent3="accent3" accent4="accent4" accent5="accent5" accent6="accent6" hlink="hlink" folHlink="folHlink"/>
  <p:sldLayoutIdLst>
    <p:sldLayoutId id="2147483701" r:id="rId1"/>
    <p:sldLayoutId id="2147483705" r:id="rId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7503856"/>
      </p:ext>
    </p:extLst>
  </p:cSld>
  <p:clrMap bg1="lt1" tx1="dk1" bg2="lt2" tx2="dk2" accent1="accent1" accent2="accent2" accent3="accent3" accent4="accent4" accent5="accent5" accent6="accent6" hlink="hlink" folHlink="folHlink"/>
  <p:sldLayoutIdLst>
    <p:sldLayoutId id="2147483703" r:id="rId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57734C6-3A14-4349-A2F5-717D78F6B597}"/>
              </a:ext>
            </a:extLst>
          </p:cNvPr>
          <p:cNvSpPr>
            <a:spLocks noGrp="1"/>
          </p:cNvSpPr>
          <p:nvPr>
            <p:ph type="body" sz="quarter" idx="3"/>
          </p:nvPr>
        </p:nvSpPr>
        <p:spPr/>
        <p:txBody>
          <a:bodyPr/>
          <a:lstStyle/>
          <a:p>
            <a:r>
              <a:rPr lang="en-US" dirty="0"/>
              <a:t>September 22, 2022</a:t>
            </a:r>
          </a:p>
          <a:p>
            <a:r>
              <a:rPr lang="en-US" dirty="0"/>
              <a:t>WMWG</a:t>
            </a:r>
          </a:p>
        </p:txBody>
      </p:sp>
      <p:sp>
        <p:nvSpPr>
          <p:cNvPr id="4" name="Text Placeholder 3"/>
          <p:cNvSpPr>
            <a:spLocks noGrp="1"/>
          </p:cNvSpPr>
          <p:nvPr>
            <p:ph type="body" sz="quarter" idx="10"/>
          </p:nvPr>
        </p:nvSpPr>
        <p:spPr/>
        <p:txBody>
          <a:bodyPr/>
          <a:lstStyle/>
          <a:p>
            <a:r>
              <a:rPr lang="en-US" dirty="0"/>
              <a:t>ERCOT Staff</a:t>
            </a:r>
          </a:p>
        </p:txBody>
      </p:sp>
      <p:sp>
        <p:nvSpPr>
          <p:cNvPr id="5" name="Text Placeholder 4"/>
          <p:cNvSpPr>
            <a:spLocks noGrp="1"/>
          </p:cNvSpPr>
          <p:nvPr>
            <p:ph type="body" sz="quarter" idx="11"/>
          </p:nvPr>
        </p:nvSpPr>
        <p:spPr/>
        <p:txBody>
          <a:bodyPr/>
          <a:lstStyle/>
          <a:p>
            <a:r>
              <a:rPr lang="en-US" sz="3200" dirty="0"/>
              <a:t>Summer 2021 </a:t>
            </a:r>
          </a:p>
          <a:p>
            <a:r>
              <a:rPr lang="en-US" sz="3200" dirty="0"/>
              <a:t>Over-forecast Analysis</a:t>
            </a:r>
          </a:p>
        </p:txBody>
      </p:sp>
    </p:spTree>
    <p:extLst>
      <p:ext uri="{BB962C8B-B14F-4D97-AF65-F5344CB8AC3E}">
        <p14:creationId xmlns:p14="http://schemas.microsoft.com/office/powerpoint/2010/main" val="2188054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a:xfrm>
            <a:off x="304801" y="855407"/>
            <a:ext cx="4671724" cy="5343092"/>
          </a:xfrm>
        </p:spPr>
        <p:txBody>
          <a:bodyPr/>
          <a:lstStyle/>
          <a:p>
            <a:r>
              <a:rPr lang="en-US" sz="1400" dirty="0"/>
              <a:t>At the last WMS meeting, ERCOT received some questions regarding an over-forecast bias in ERCOT’s hourly active Solar forecast for June, July, and August 2021.</a:t>
            </a:r>
          </a:p>
          <a:p>
            <a:endParaRPr lang="en-US" sz="1400" dirty="0"/>
          </a:p>
          <a:p>
            <a:r>
              <a:rPr lang="en-US" sz="1400" dirty="0"/>
              <a:t>In conjunction with the solar forecast vendor, ERCOT has analyzed individual resource forecasts vs actual HSL to understand the underlying cause for this issue. </a:t>
            </a:r>
          </a:p>
          <a:p>
            <a:endParaRPr lang="en-US" sz="1400" dirty="0"/>
          </a:p>
          <a:p>
            <a:r>
              <a:rPr lang="en-US" sz="1400" dirty="0"/>
              <a:t>In our assessment, two issues are likely causing the forecast models to not have accurate estimation of a few resource’s future availability and/or capability. (~14 out of 70 solar units). </a:t>
            </a:r>
          </a:p>
          <a:p>
            <a:pPr lvl="1"/>
            <a:r>
              <a:rPr lang="en-US" sz="1400" dirty="0"/>
              <a:t>Some resources failed to properly update the outage scheduler to reflect their true availability during this period (6 units)</a:t>
            </a:r>
          </a:p>
          <a:p>
            <a:pPr lvl="2"/>
            <a:r>
              <a:rPr lang="en-US" sz="1200" dirty="0"/>
              <a:t>ERCOT has been actively reaching out solar resources throughout Summer on this issue.</a:t>
            </a:r>
          </a:p>
          <a:p>
            <a:pPr lvl="1"/>
            <a:r>
              <a:rPr lang="en-US" sz="1400" dirty="0"/>
              <a:t>Some resources are demonstrating a systematic reduction in their overall capability. (8 units)</a:t>
            </a:r>
          </a:p>
          <a:p>
            <a:pPr lvl="2"/>
            <a:r>
              <a:rPr lang="en-US" sz="1200" dirty="0"/>
              <a:t>ERCOT will be reaching out to these individual resources to better understand the underlying driver for this behavior.</a:t>
            </a: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pic>
        <p:nvPicPr>
          <p:cNvPr id="13" name="Picture 12">
            <a:extLst>
              <a:ext uri="{FF2B5EF4-FFF2-40B4-BE49-F238E27FC236}">
                <a16:creationId xmlns:a16="http://schemas.microsoft.com/office/drawing/2014/main" id="{B8D48D7A-F9E1-4E5F-8CA3-0E628395CD6A}"/>
              </a:ext>
            </a:extLst>
          </p:cNvPr>
          <p:cNvPicPr>
            <a:picLocks noChangeAspect="1"/>
          </p:cNvPicPr>
          <p:nvPr/>
        </p:nvPicPr>
        <p:blipFill>
          <a:blip r:embed="rId3"/>
          <a:stretch>
            <a:fillRect/>
          </a:stretch>
        </p:blipFill>
        <p:spPr>
          <a:xfrm>
            <a:off x="5001561" y="92075"/>
            <a:ext cx="3969911" cy="2259937"/>
          </a:xfrm>
          <a:prstGeom prst="rect">
            <a:avLst/>
          </a:prstGeom>
        </p:spPr>
      </p:pic>
      <p:pic>
        <p:nvPicPr>
          <p:cNvPr id="14" name="Picture 13">
            <a:extLst>
              <a:ext uri="{FF2B5EF4-FFF2-40B4-BE49-F238E27FC236}">
                <a16:creationId xmlns:a16="http://schemas.microsoft.com/office/drawing/2014/main" id="{9947ECA9-F407-45CF-B53D-AA125095EB60}"/>
              </a:ext>
            </a:extLst>
          </p:cNvPr>
          <p:cNvPicPr>
            <a:picLocks noChangeAspect="1"/>
          </p:cNvPicPr>
          <p:nvPr/>
        </p:nvPicPr>
        <p:blipFill>
          <a:blip r:embed="rId4"/>
          <a:stretch>
            <a:fillRect/>
          </a:stretch>
        </p:blipFill>
        <p:spPr>
          <a:xfrm>
            <a:off x="5001561" y="2098452"/>
            <a:ext cx="3969911" cy="2259937"/>
          </a:xfrm>
          <a:prstGeom prst="rect">
            <a:avLst/>
          </a:prstGeom>
        </p:spPr>
      </p:pic>
      <p:pic>
        <p:nvPicPr>
          <p:cNvPr id="12" name="Picture 11">
            <a:extLst>
              <a:ext uri="{FF2B5EF4-FFF2-40B4-BE49-F238E27FC236}">
                <a16:creationId xmlns:a16="http://schemas.microsoft.com/office/drawing/2014/main" id="{A82B9CB4-6AE0-40F0-9993-2C82963E1A20}"/>
              </a:ext>
            </a:extLst>
          </p:cNvPr>
          <p:cNvPicPr>
            <a:picLocks noChangeAspect="1"/>
          </p:cNvPicPr>
          <p:nvPr/>
        </p:nvPicPr>
        <p:blipFill>
          <a:blip r:embed="rId5"/>
          <a:stretch>
            <a:fillRect/>
          </a:stretch>
        </p:blipFill>
        <p:spPr>
          <a:xfrm>
            <a:off x="5001773" y="4124160"/>
            <a:ext cx="3962106" cy="2255494"/>
          </a:xfrm>
          <a:prstGeom prst="rect">
            <a:avLst/>
          </a:prstGeom>
        </p:spPr>
      </p:pic>
    </p:spTree>
    <p:extLst>
      <p:ext uri="{BB962C8B-B14F-4D97-AF65-F5344CB8AC3E}">
        <p14:creationId xmlns:p14="http://schemas.microsoft.com/office/powerpoint/2010/main" val="22945228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3B7AE-1CD7-4FBC-B7BF-707DC1D040A7}"/>
              </a:ext>
            </a:extLst>
          </p:cNvPr>
          <p:cNvSpPr>
            <a:spLocks noGrp="1"/>
          </p:cNvSpPr>
          <p:nvPr>
            <p:ph type="title"/>
          </p:nvPr>
        </p:nvSpPr>
        <p:spPr/>
        <p:txBody>
          <a:bodyPr/>
          <a:lstStyle/>
          <a:p>
            <a:r>
              <a:rPr lang="en-US" sz="2400" dirty="0"/>
              <a:t>Example: Impact of Late Outage Submission on Forecast</a:t>
            </a:r>
          </a:p>
        </p:txBody>
      </p:sp>
      <p:sp>
        <p:nvSpPr>
          <p:cNvPr id="4" name="Slide Number Placeholder 3">
            <a:extLst>
              <a:ext uri="{FF2B5EF4-FFF2-40B4-BE49-F238E27FC236}">
                <a16:creationId xmlns:a16="http://schemas.microsoft.com/office/drawing/2014/main" id="{17AE4C18-A0FB-45DF-9931-DD8889F4443D}"/>
              </a:ext>
            </a:extLst>
          </p:cNvPr>
          <p:cNvSpPr>
            <a:spLocks noGrp="1"/>
          </p:cNvSpPr>
          <p:nvPr>
            <p:ph type="sldNum" sz="quarter" idx="4"/>
          </p:nvPr>
        </p:nvSpPr>
        <p:spPr/>
        <p:txBody>
          <a:bodyPr/>
          <a:lstStyle/>
          <a:p>
            <a:fld id="{1D93BD3E-1E9A-4970-A6F7-E7AC52762E0C}" type="slidenum">
              <a:rPr lang="en-US" smtClean="0"/>
              <a:pPr/>
              <a:t>3</a:t>
            </a:fld>
            <a:endParaRPr lang="en-US" dirty="0"/>
          </a:p>
        </p:txBody>
      </p:sp>
      <p:sp>
        <p:nvSpPr>
          <p:cNvPr id="30" name="Content Placeholder 2">
            <a:extLst>
              <a:ext uri="{FF2B5EF4-FFF2-40B4-BE49-F238E27FC236}">
                <a16:creationId xmlns:a16="http://schemas.microsoft.com/office/drawing/2014/main" id="{E0B97487-339D-4617-834A-F01201CA1345}"/>
              </a:ext>
            </a:extLst>
          </p:cNvPr>
          <p:cNvSpPr>
            <a:spLocks noGrp="1"/>
          </p:cNvSpPr>
          <p:nvPr>
            <p:ph idx="1"/>
          </p:nvPr>
        </p:nvSpPr>
        <p:spPr>
          <a:xfrm>
            <a:off x="304800" y="855407"/>
            <a:ext cx="8534400" cy="2030732"/>
          </a:xfrm>
        </p:spPr>
        <p:txBody>
          <a:bodyPr/>
          <a:lstStyle/>
          <a:p>
            <a:r>
              <a:rPr lang="en-US" sz="1400" dirty="0"/>
              <a:t>ERCOT’s solar forecast vendor uses a snapshot of the most recent outage data submitted in ERCOT’s Outage Scheduler to determine future solar resource availability in its forecasting process. </a:t>
            </a:r>
          </a:p>
          <a:p>
            <a:pPr lvl="1"/>
            <a:r>
              <a:rPr lang="en-US" sz="1200" dirty="0"/>
              <a:t>ERCOT expects solar resources to accurately report the resource’s availability and/or capability changes in ERCOT Outage Scheduler.</a:t>
            </a:r>
            <a:endParaRPr lang="en-US" sz="600" dirty="0"/>
          </a:p>
          <a:p>
            <a:r>
              <a:rPr lang="en-US" sz="1400" dirty="0"/>
              <a:t>Many of the units that had issues with outage submissions are new units that are still in the commissioning process. </a:t>
            </a:r>
          </a:p>
          <a:p>
            <a:pPr lvl="1"/>
            <a:r>
              <a:rPr lang="en-US" sz="1200" dirty="0"/>
              <a:t>ERCOT expects new resources to report availability and/or capability changes in ERCOT Outage Scheduler while in the commissioning phase.</a:t>
            </a:r>
          </a:p>
          <a:p>
            <a:r>
              <a:rPr lang="en-US" sz="1400" dirty="0"/>
              <a:t>Below is an example of the impact outages have on the Day Ahead solar forecast for a resource.</a:t>
            </a:r>
          </a:p>
        </p:txBody>
      </p:sp>
      <p:grpSp>
        <p:nvGrpSpPr>
          <p:cNvPr id="12" name="Group 11">
            <a:extLst>
              <a:ext uri="{FF2B5EF4-FFF2-40B4-BE49-F238E27FC236}">
                <a16:creationId xmlns:a16="http://schemas.microsoft.com/office/drawing/2014/main" id="{7D2100A7-8D63-426D-9E49-569570DA5A7C}"/>
              </a:ext>
            </a:extLst>
          </p:cNvPr>
          <p:cNvGrpSpPr/>
          <p:nvPr/>
        </p:nvGrpSpPr>
        <p:grpSpPr>
          <a:xfrm>
            <a:off x="923533" y="2979546"/>
            <a:ext cx="6937949" cy="3241377"/>
            <a:chOff x="923533" y="2979546"/>
            <a:chExt cx="6937949" cy="3241377"/>
          </a:xfrm>
        </p:grpSpPr>
        <p:pic>
          <p:nvPicPr>
            <p:cNvPr id="6" name="Picture 5">
              <a:extLst>
                <a:ext uri="{FF2B5EF4-FFF2-40B4-BE49-F238E27FC236}">
                  <a16:creationId xmlns:a16="http://schemas.microsoft.com/office/drawing/2014/main" id="{B625240B-7D7D-4191-9EB1-A1A05DF20AE5}"/>
                </a:ext>
              </a:extLst>
            </p:cNvPr>
            <p:cNvPicPr>
              <a:picLocks noChangeAspect="1"/>
            </p:cNvPicPr>
            <p:nvPr/>
          </p:nvPicPr>
          <p:blipFill>
            <a:blip r:embed="rId3"/>
            <a:stretch>
              <a:fillRect/>
            </a:stretch>
          </p:blipFill>
          <p:spPr>
            <a:xfrm>
              <a:off x="923533" y="2979546"/>
              <a:ext cx="6937949" cy="3241377"/>
            </a:xfrm>
            <a:prstGeom prst="rect">
              <a:avLst/>
            </a:prstGeom>
          </p:spPr>
        </p:pic>
        <p:sp>
          <p:nvSpPr>
            <p:cNvPr id="8" name="Rectangle 7">
              <a:extLst>
                <a:ext uri="{FF2B5EF4-FFF2-40B4-BE49-F238E27FC236}">
                  <a16:creationId xmlns:a16="http://schemas.microsoft.com/office/drawing/2014/main" id="{D35E4322-71BD-4018-83D9-A5DCFC63E26F}"/>
                </a:ext>
              </a:extLst>
            </p:cNvPr>
            <p:cNvSpPr/>
            <p:nvPr/>
          </p:nvSpPr>
          <p:spPr>
            <a:xfrm>
              <a:off x="4593029" y="3036634"/>
              <a:ext cx="2351232" cy="73427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Day Ahead forecast for 6/10 built using the 6/9@14:00 snapshot assumes full availability. Results in up to </a:t>
              </a:r>
              <a:r>
                <a:rPr lang="en-US" sz="1050" b="1" dirty="0"/>
                <a:t>~200MW over-forecast error</a:t>
              </a:r>
            </a:p>
          </p:txBody>
        </p:sp>
        <p:cxnSp>
          <p:nvCxnSpPr>
            <p:cNvPr id="10" name="Straight Connector 9">
              <a:extLst>
                <a:ext uri="{FF2B5EF4-FFF2-40B4-BE49-F238E27FC236}">
                  <a16:creationId xmlns:a16="http://schemas.microsoft.com/office/drawing/2014/main" id="{A8AB23DE-A471-4CC5-9D24-A32002A46E3B}"/>
                </a:ext>
              </a:extLst>
            </p:cNvPr>
            <p:cNvCxnSpPr>
              <a:cxnSpLocks/>
            </p:cNvCxnSpPr>
            <p:nvPr/>
          </p:nvCxnSpPr>
          <p:spPr>
            <a:xfrm>
              <a:off x="4392508" y="3058272"/>
              <a:ext cx="0" cy="2564901"/>
            </a:xfrm>
            <a:prstGeom prst="line">
              <a:avLst/>
            </a:prstGeom>
            <a:ln w="19050">
              <a:solidFill>
                <a:schemeClr val="accent6"/>
              </a:solidFill>
              <a:prstDash val="dash"/>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FAFE28BE-8910-4272-A575-C4A3A9EE81E3}"/>
                </a:ext>
              </a:extLst>
            </p:cNvPr>
            <p:cNvCxnSpPr>
              <a:cxnSpLocks/>
            </p:cNvCxnSpPr>
            <p:nvPr/>
          </p:nvCxnSpPr>
          <p:spPr>
            <a:xfrm>
              <a:off x="2815634" y="3209026"/>
              <a:ext cx="0" cy="2414147"/>
            </a:xfrm>
            <a:prstGeom prst="line">
              <a:avLst/>
            </a:prstGeom>
            <a:ln w="19050">
              <a:solidFill>
                <a:schemeClr val="accent5"/>
              </a:solidFill>
              <a:prstDash val="dash"/>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B2DE539D-F3F8-4A12-A836-108264F0C537}"/>
                </a:ext>
              </a:extLst>
            </p:cNvPr>
            <p:cNvCxnSpPr>
              <a:cxnSpLocks/>
            </p:cNvCxnSpPr>
            <p:nvPr/>
          </p:nvCxnSpPr>
          <p:spPr>
            <a:xfrm>
              <a:off x="2543902" y="3140015"/>
              <a:ext cx="0" cy="2472919"/>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0306ED85-7330-4B1A-8C71-5967CF44C119}"/>
                </a:ext>
              </a:extLst>
            </p:cNvPr>
            <p:cNvSpPr/>
            <p:nvPr/>
          </p:nvSpPr>
          <p:spPr>
            <a:xfrm>
              <a:off x="1397483" y="3066646"/>
              <a:ext cx="1224733" cy="70425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On 6/9 at 14:00</a:t>
              </a:r>
            </a:p>
            <a:p>
              <a:pPr algn="ctr"/>
              <a:r>
                <a:rPr lang="en-US" sz="1050" dirty="0"/>
                <a:t>Day Ahead Snapshot for 6/10</a:t>
              </a:r>
            </a:p>
          </p:txBody>
        </p:sp>
        <p:sp>
          <p:nvSpPr>
            <p:cNvPr id="7" name="Rectangle 6">
              <a:extLst>
                <a:ext uri="{FF2B5EF4-FFF2-40B4-BE49-F238E27FC236}">
                  <a16:creationId xmlns:a16="http://schemas.microsoft.com/office/drawing/2014/main" id="{7902D809-0B9D-4685-A434-98C1185C0865}"/>
                </a:ext>
              </a:extLst>
            </p:cNvPr>
            <p:cNvSpPr/>
            <p:nvPr/>
          </p:nvSpPr>
          <p:spPr>
            <a:xfrm>
              <a:off x="2744423" y="3066646"/>
              <a:ext cx="1115952" cy="712631"/>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dirty="0"/>
                <a:t>On 6/9 at 16:00 a new Derate to 20 MVA Submitted</a:t>
              </a:r>
            </a:p>
          </p:txBody>
        </p:sp>
        <p:sp>
          <p:nvSpPr>
            <p:cNvPr id="20" name="Rectangle 19">
              <a:extLst>
                <a:ext uri="{FF2B5EF4-FFF2-40B4-BE49-F238E27FC236}">
                  <a16:creationId xmlns:a16="http://schemas.microsoft.com/office/drawing/2014/main" id="{D014EE5E-E75D-49DA-B05B-EB8143DD6ECB}"/>
                </a:ext>
              </a:extLst>
            </p:cNvPr>
            <p:cNvSpPr/>
            <p:nvPr/>
          </p:nvSpPr>
          <p:spPr>
            <a:xfrm>
              <a:off x="6297711" y="4098051"/>
              <a:ext cx="1441694" cy="55684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Day Ahead forecast for 6/11 captures the Outage amount in the forecast.</a:t>
              </a:r>
            </a:p>
          </p:txBody>
        </p:sp>
        <p:cxnSp>
          <p:nvCxnSpPr>
            <p:cNvPr id="21" name="Straight Connector 20">
              <a:extLst>
                <a:ext uri="{FF2B5EF4-FFF2-40B4-BE49-F238E27FC236}">
                  <a16:creationId xmlns:a16="http://schemas.microsoft.com/office/drawing/2014/main" id="{BDAAAD95-C473-4FD3-B6E9-9C4822342C39}"/>
                </a:ext>
              </a:extLst>
            </p:cNvPr>
            <p:cNvCxnSpPr>
              <a:cxnSpLocks/>
            </p:cNvCxnSpPr>
            <p:nvPr/>
          </p:nvCxnSpPr>
          <p:spPr>
            <a:xfrm>
              <a:off x="6380468" y="4216846"/>
              <a:ext cx="0" cy="1406327"/>
            </a:xfrm>
            <a:prstGeom prst="line">
              <a:avLst/>
            </a:prstGeom>
            <a:ln w="19050">
              <a:solidFill>
                <a:schemeClr val="accent4"/>
              </a:solidFill>
              <a:prstDash val="dash"/>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2D944416-BC2D-4D8A-ACCC-A93D1FFD901C}"/>
                </a:ext>
              </a:extLst>
            </p:cNvPr>
            <p:cNvCxnSpPr>
              <a:cxnSpLocks/>
            </p:cNvCxnSpPr>
            <p:nvPr/>
          </p:nvCxnSpPr>
          <p:spPr>
            <a:xfrm>
              <a:off x="4713799" y="4216846"/>
              <a:ext cx="0" cy="1396088"/>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B3EDEBCB-64FB-41BD-A6DF-C654CEA90C1B}"/>
                </a:ext>
              </a:extLst>
            </p:cNvPr>
            <p:cNvSpPr/>
            <p:nvPr/>
          </p:nvSpPr>
          <p:spPr>
            <a:xfrm>
              <a:off x="4698657" y="4072780"/>
              <a:ext cx="1109625" cy="55684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On 6/10 at 14:00</a:t>
              </a:r>
            </a:p>
            <a:p>
              <a:pPr algn="ctr"/>
              <a:r>
                <a:rPr lang="en-US" sz="900" dirty="0"/>
                <a:t>Day Ahead Snapshot for 6/11</a:t>
              </a:r>
            </a:p>
          </p:txBody>
        </p:sp>
      </p:grpSp>
    </p:spTree>
    <p:extLst>
      <p:ext uri="{BB962C8B-B14F-4D97-AF65-F5344CB8AC3E}">
        <p14:creationId xmlns:p14="http://schemas.microsoft.com/office/powerpoint/2010/main" val="12864139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49E589-C50F-4277-9C8F-17E518851D32}"/>
              </a:ext>
            </a:extLst>
          </p:cNvPr>
          <p:cNvSpPr>
            <a:spLocks noGrp="1"/>
          </p:cNvSpPr>
          <p:nvPr>
            <p:ph type="title"/>
          </p:nvPr>
        </p:nvSpPr>
        <p:spPr/>
        <p:txBody>
          <a:bodyPr/>
          <a:lstStyle/>
          <a:p>
            <a:r>
              <a:rPr lang="en-US" sz="2800" dirty="0"/>
              <a:t>Example: Systematic Reduction in Capability</a:t>
            </a:r>
          </a:p>
        </p:txBody>
      </p:sp>
      <p:sp>
        <p:nvSpPr>
          <p:cNvPr id="3" name="Content Placeholder 2">
            <a:extLst>
              <a:ext uri="{FF2B5EF4-FFF2-40B4-BE49-F238E27FC236}">
                <a16:creationId xmlns:a16="http://schemas.microsoft.com/office/drawing/2014/main" id="{0B3F49B3-3E83-43E2-B583-4647C4DE2203}"/>
              </a:ext>
            </a:extLst>
          </p:cNvPr>
          <p:cNvSpPr>
            <a:spLocks noGrp="1"/>
          </p:cNvSpPr>
          <p:nvPr>
            <p:ph idx="1"/>
          </p:nvPr>
        </p:nvSpPr>
        <p:spPr/>
        <p:txBody>
          <a:bodyPr/>
          <a:lstStyle/>
          <a:p>
            <a:r>
              <a:rPr lang="en-US" sz="1400" dirty="0"/>
              <a:t>Some resources are demonstrating a systematic reduction in their overall capability.</a:t>
            </a:r>
          </a:p>
          <a:p>
            <a:pPr lvl="1"/>
            <a:r>
              <a:rPr lang="en-US" sz="1400" dirty="0"/>
              <a:t>ERCOT will be reaching out to these individual resources to better understand the underlying driver for this behavior.</a:t>
            </a:r>
          </a:p>
          <a:p>
            <a:pPr lvl="1"/>
            <a:r>
              <a:rPr lang="en-US" sz="1400" dirty="0"/>
              <a:t>ERCOT is also working with its solar vendor ensure that going forward improvements are put in place such that the solar forecast models automatically adapt to the recent resource behavior. This should help in improving the overall solar forecast performance.</a:t>
            </a:r>
          </a:p>
          <a:p>
            <a:endParaRPr lang="en-US" sz="1400" dirty="0"/>
          </a:p>
          <a:p>
            <a:r>
              <a:rPr lang="en-US" sz="1400" dirty="0"/>
              <a:t>Below is an example that compares the forecasts generated for a solar resource with its actual HSL on a sunny day.</a:t>
            </a:r>
            <a:br>
              <a:rPr lang="en-US" sz="1400" dirty="0"/>
            </a:br>
            <a:endParaRPr lang="en-US" sz="1400" dirty="0"/>
          </a:p>
          <a:p>
            <a:pPr lvl="1"/>
            <a:endParaRPr lang="en-US" dirty="0"/>
          </a:p>
        </p:txBody>
      </p:sp>
      <p:sp>
        <p:nvSpPr>
          <p:cNvPr id="4" name="Slide Number Placeholder 3">
            <a:extLst>
              <a:ext uri="{FF2B5EF4-FFF2-40B4-BE49-F238E27FC236}">
                <a16:creationId xmlns:a16="http://schemas.microsoft.com/office/drawing/2014/main" id="{9A19EC7E-8440-434C-9BF0-DE5AC1329376}"/>
              </a:ext>
            </a:extLst>
          </p:cNvPr>
          <p:cNvSpPr>
            <a:spLocks noGrp="1"/>
          </p:cNvSpPr>
          <p:nvPr>
            <p:ph type="sldNum" sz="quarter" idx="4"/>
          </p:nvPr>
        </p:nvSpPr>
        <p:spPr/>
        <p:txBody>
          <a:bodyPr/>
          <a:lstStyle/>
          <a:p>
            <a:fld id="{1D93BD3E-1E9A-4970-A6F7-E7AC52762E0C}" type="slidenum">
              <a:rPr lang="en-US" smtClean="0"/>
              <a:pPr/>
              <a:t>4</a:t>
            </a:fld>
            <a:endParaRPr lang="en-US" dirty="0"/>
          </a:p>
        </p:txBody>
      </p:sp>
      <p:sp>
        <p:nvSpPr>
          <p:cNvPr id="7" name="TextBox 6">
            <a:extLst>
              <a:ext uri="{FF2B5EF4-FFF2-40B4-BE49-F238E27FC236}">
                <a16:creationId xmlns:a16="http://schemas.microsoft.com/office/drawing/2014/main" id="{B9002BE5-56CE-4812-92F4-B828669CA769}"/>
              </a:ext>
            </a:extLst>
          </p:cNvPr>
          <p:cNvSpPr txBox="1"/>
          <p:nvPr/>
        </p:nvSpPr>
        <p:spPr>
          <a:xfrm rot="16200000">
            <a:off x="-104338" y="4359040"/>
            <a:ext cx="702251" cy="369332"/>
          </a:xfrm>
          <a:prstGeom prst="rect">
            <a:avLst/>
          </a:prstGeom>
          <a:noFill/>
        </p:spPr>
        <p:txBody>
          <a:bodyPr wrap="square" rtlCol="0">
            <a:spAutoFit/>
          </a:bodyPr>
          <a:lstStyle/>
          <a:p>
            <a:pPr algn="ctr"/>
            <a:r>
              <a:rPr lang="en-US" dirty="0"/>
              <a:t>MW</a:t>
            </a:r>
          </a:p>
        </p:txBody>
      </p:sp>
      <p:pic>
        <p:nvPicPr>
          <p:cNvPr id="12" name="Picture 11">
            <a:extLst>
              <a:ext uri="{FF2B5EF4-FFF2-40B4-BE49-F238E27FC236}">
                <a16:creationId xmlns:a16="http://schemas.microsoft.com/office/drawing/2014/main" id="{B548EA1D-C1C1-4C78-85E6-AB169A6F9C8D}"/>
              </a:ext>
            </a:extLst>
          </p:cNvPr>
          <p:cNvPicPr>
            <a:picLocks noChangeAspect="1"/>
          </p:cNvPicPr>
          <p:nvPr/>
        </p:nvPicPr>
        <p:blipFill>
          <a:blip r:embed="rId2"/>
          <a:stretch>
            <a:fillRect/>
          </a:stretch>
        </p:blipFill>
        <p:spPr>
          <a:xfrm>
            <a:off x="445698" y="3299074"/>
            <a:ext cx="8393502" cy="2620959"/>
          </a:xfrm>
          <a:prstGeom prst="rect">
            <a:avLst/>
          </a:prstGeom>
        </p:spPr>
      </p:pic>
    </p:spTree>
    <p:extLst>
      <p:ext uri="{BB962C8B-B14F-4D97-AF65-F5344CB8AC3E}">
        <p14:creationId xmlns:p14="http://schemas.microsoft.com/office/powerpoint/2010/main" val="3473012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4E091-FE72-4085-AD97-7B1BB5E52BDD}"/>
              </a:ext>
            </a:extLst>
          </p:cNvPr>
          <p:cNvSpPr>
            <a:spLocks noGrp="1"/>
          </p:cNvSpPr>
          <p:nvPr>
            <p:ph type="title"/>
          </p:nvPr>
        </p:nvSpPr>
        <p:spPr/>
        <p:txBody>
          <a:bodyPr/>
          <a:lstStyle/>
          <a:p>
            <a:r>
              <a:rPr lang="en-US" dirty="0"/>
              <a:t>Summary &amp; Next Steps</a:t>
            </a:r>
          </a:p>
        </p:txBody>
      </p:sp>
      <p:sp>
        <p:nvSpPr>
          <p:cNvPr id="4" name="Slide Number Placeholder 3">
            <a:extLst>
              <a:ext uri="{FF2B5EF4-FFF2-40B4-BE49-F238E27FC236}">
                <a16:creationId xmlns:a16="http://schemas.microsoft.com/office/drawing/2014/main" id="{ED5CAA0C-942A-436D-8AE9-6E44B15B9CFB}"/>
              </a:ext>
            </a:extLst>
          </p:cNvPr>
          <p:cNvSpPr>
            <a:spLocks noGrp="1"/>
          </p:cNvSpPr>
          <p:nvPr>
            <p:ph type="sldNum" sz="quarter" idx="4"/>
          </p:nvPr>
        </p:nvSpPr>
        <p:spPr/>
        <p:txBody>
          <a:bodyPr/>
          <a:lstStyle/>
          <a:p>
            <a:fld id="{1D93BD3E-1E9A-4970-A6F7-E7AC52762E0C}" type="slidenum">
              <a:rPr lang="en-US" smtClean="0"/>
              <a:pPr/>
              <a:t>5</a:t>
            </a:fld>
            <a:endParaRPr lang="en-US" dirty="0"/>
          </a:p>
        </p:txBody>
      </p:sp>
      <p:sp>
        <p:nvSpPr>
          <p:cNvPr id="7" name="Content Placeholder 6">
            <a:extLst>
              <a:ext uri="{FF2B5EF4-FFF2-40B4-BE49-F238E27FC236}">
                <a16:creationId xmlns:a16="http://schemas.microsoft.com/office/drawing/2014/main" id="{15A1AE09-9F14-4B17-8D9B-02C855FA1ADB}"/>
              </a:ext>
            </a:extLst>
          </p:cNvPr>
          <p:cNvSpPr>
            <a:spLocks noGrp="1"/>
          </p:cNvSpPr>
          <p:nvPr>
            <p:ph idx="1"/>
          </p:nvPr>
        </p:nvSpPr>
        <p:spPr/>
        <p:txBody>
          <a:bodyPr/>
          <a:lstStyle/>
          <a:p>
            <a:r>
              <a:rPr lang="en-US" sz="1400" dirty="0"/>
              <a:t>The over-forecast bias in the hourly solar forecast during Summer  2021 was mostly driven by inaccurate future availability and/or capability information for certain resources in the solar forecast models. </a:t>
            </a:r>
          </a:p>
          <a:p>
            <a:pPr lvl="1"/>
            <a:r>
              <a:rPr lang="en-US" sz="1400" dirty="0"/>
              <a:t>ERCOT will continue to work with its solar vendor and solar resources on this issue.</a:t>
            </a:r>
          </a:p>
          <a:p>
            <a:pPr lvl="1"/>
            <a:endParaRPr lang="en-US" sz="1400" dirty="0"/>
          </a:p>
          <a:p>
            <a:pPr lvl="1"/>
            <a:r>
              <a:rPr lang="en-US" sz="1400" dirty="0"/>
              <a:t>In Fall 2021, the solar vendor is planning to conduct a systematic refresh of the solar forecast models to better adapt them to the recent resource behavior. This should help in improving the hourly solar forecast performance.</a:t>
            </a:r>
          </a:p>
          <a:p>
            <a:endParaRPr lang="en-US" sz="1400" dirty="0"/>
          </a:p>
        </p:txBody>
      </p:sp>
    </p:spTree>
    <p:extLst>
      <p:ext uri="{BB962C8B-B14F-4D97-AF65-F5344CB8AC3E}">
        <p14:creationId xmlns:p14="http://schemas.microsoft.com/office/powerpoint/2010/main" val="16964167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C38DC8C0-AB78-48E8-A93E-BA7792B5F59B}"/>
              </a:ext>
            </a:extLst>
          </p:cNvPr>
          <p:cNvSpPr>
            <a:spLocks noGrp="1"/>
          </p:cNvSpPr>
          <p:nvPr>
            <p:ph type="sldNum" sz="quarter" idx="4"/>
          </p:nvPr>
        </p:nvSpPr>
        <p:spPr/>
        <p:txBody>
          <a:bodyPr/>
          <a:lstStyle/>
          <a:p>
            <a:fld id="{1D93BD3E-1E9A-4970-A6F7-E7AC52762E0C}" type="slidenum">
              <a:rPr lang="en-US" smtClean="0"/>
              <a:pPr/>
              <a:t>6</a:t>
            </a:fld>
            <a:endParaRPr lang="en-US" dirty="0"/>
          </a:p>
        </p:txBody>
      </p:sp>
      <p:sp>
        <p:nvSpPr>
          <p:cNvPr id="5" name="Content Placeholder 4">
            <a:extLst>
              <a:ext uri="{FF2B5EF4-FFF2-40B4-BE49-F238E27FC236}">
                <a16:creationId xmlns:a16="http://schemas.microsoft.com/office/drawing/2014/main" id="{DF60215A-57A8-4738-B5D2-1B4315548242}"/>
              </a:ext>
            </a:extLst>
          </p:cNvPr>
          <p:cNvSpPr>
            <a:spLocks noGrp="1"/>
          </p:cNvSpPr>
          <p:nvPr>
            <p:ph idx="16"/>
          </p:nvPr>
        </p:nvSpPr>
        <p:spPr/>
        <p:txBody>
          <a:bodyPr/>
          <a:lstStyle/>
          <a:p>
            <a:r>
              <a:rPr lang="en-US" dirty="0"/>
              <a:t>Discussion</a:t>
            </a:r>
          </a:p>
        </p:txBody>
      </p:sp>
    </p:spTree>
    <p:extLst>
      <p:ext uri="{BB962C8B-B14F-4D97-AF65-F5344CB8AC3E}">
        <p14:creationId xmlns:p14="http://schemas.microsoft.com/office/powerpoint/2010/main" val="33128082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Forecasting Impacts Operations</a:t>
            </a:r>
          </a:p>
        </p:txBody>
      </p:sp>
      <p:sp>
        <p:nvSpPr>
          <p:cNvPr id="3" name="Content Placeholder 2"/>
          <p:cNvSpPr>
            <a:spLocks noGrp="1"/>
          </p:cNvSpPr>
          <p:nvPr>
            <p:ph idx="1"/>
          </p:nvPr>
        </p:nvSpPr>
        <p:spPr/>
        <p:txBody>
          <a:bodyPr/>
          <a:lstStyle/>
          <a:p>
            <a:r>
              <a:rPr lang="en-US" dirty="0"/>
              <a:t>Current Operating Plans (COP) for Wind &amp; Solar resources are limited to be up to their most recent STWPF/STPPF.</a:t>
            </a:r>
          </a:p>
          <a:p>
            <a:pPr lvl="1"/>
            <a:r>
              <a:rPr lang="en-US" sz="1600" dirty="0"/>
              <a:t>Used in ERCOT’s Look Ahead studies (e.g. Day Ahead Market (DAM),  Day Ahead Reliability Unit Commitment (DRUC), Hourly Reliability Unit Commitment (HRUC), etc.). </a:t>
            </a:r>
          </a:p>
          <a:p>
            <a:endParaRPr lang="en-US" dirty="0"/>
          </a:p>
          <a:p>
            <a:r>
              <a:rPr lang="en-US" dirty="0"/>
              <a:t>The intra-hour IRR forecasts help determine the Generation to be Dispatched, provided to SCED every 5 minutes.</a:t>
            </a:r>
          </a:p>
          <a:p>
            <a:endParaRPr lang="en-US" dirty="0"/>
          </a:p>
          <a:p>
            <a:r>
              <a:rPr lang="en-US" dirty="0"/>
              <a:t>When renewables are over-forecast, there is a potential for insufficient resources being committed or dispatched.</a:t>
            </a:r>
          </a:p>
          <a:p>
            <a:endParaRPr lang="en-US" dirty="0"/>
          </a:p>
          <a:p>
            <a:r>
              <a:rPr lang="en-US" dirty="0"/>
              <a:t>When renewables are under-forecast, there is a potential of over commitment or dispatch of conventional resources, which can lead to curtailments and other market inefficiencies. </a:t>
            </a:r>
          </a:p>
          <a:p>
            <a:endParaRPr lang="en-US" sz="20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dirty="0"/>
          </a:p>
        </p:txBody>
      </p:sp>
    </p:spTree>
    <p:extLst>
      <p:ext uri="{BB962C8B-B14F-4D97-AF65-F5344CB8AC3E}">
        <p14:creationId xmlns:p14="http://schemas.microsoft.com/office/powerpoint/2010/main" val="1490656128"/>
      </p:ext>
    </p:extLst>
  </p:cSld>
  <p:clrMapOvr>
    <a:masterClrMapping/>
  </p:clrMapOvr>
</p:sld>
</file>

<file path=ppt/theme/theme1.xml><?xml version="1.0" encoding="utf-8"?>
<a:theme xmlns:a="http://schemas.openxmlformats.org/drawingml/2006/main" name="1_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42452</TotalTime>
  <Words>737</Words>
  <Application>Microsoft Office PowerPoint</Application>
  <PresentationFormat>On-screen Show (4:3)</PresentationFormat>
  <Paragraphs>64</Paragraphs>
  <Slides>7</Slides>
  <Notes>4</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7</vt:i4>
      </vt:variant>
    </vt:vector>
  </HeadingPairs>
  <TitlesOfParts>
    <vt:vector size="14" baseType="lpstr">
      <vt:lpstr>Arial</vt:lpstr>
      <vt:lpstr>Calibri</vt:lpstr>
      <vt:lpstr>Courier New</vt:lpstr>
      <vt:lpstr>Wingdings</vt:lpstr>
      <vt:lpstr>1_Office Theme</vt:lpstr>
      <vt:lpstr>2_Custom Design</vt:lpstr>
      <vt:lpstr>3_Custom Design</vt:lpstr>
      <vt:lpstr>PowerPoint Presentation</vt:lpstr>
      <vt:lpstr>Introduction</vt:lpstr>
      <vt:lpstr>Example: Impact of Late Outage Submission on Forecast</vt:lpstr>
      <vt:lpstr>Example: Systematic Reduction in Capability</vt:lpstr>
      <vt:lpstr>Summary &amp; Next Steps</vt:lpstr>
      <vt:lpstr>PowerPoint Presentation</vt:lpstr>
      <vt:lpstr>How Forecasting Impacts Operations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Matevosjana, Julia</dc:creator>
  <cp:lastModifiedBy>Lee, Raymund</cp:lastModifiedBy>
  <cp:revision>765</cp:revision>
  <dcterms:created xsi:type="dcterms:W3CDTF">2016-04-16T13:25:21Z</dcterms:created>
  <dcterms:modified xsi:type="dcterms:W3CDTF">2021-09-21T20:39:39Z</dcterms:modified>
</cp:coreProperties>
</file>