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22"/>
  </p:notesMasterIdLst>
  <p:handoutMasterIdLst>
    <p:handoutMasterId r:id="rId23"/>
  </p:handoutMasterIdLst>
  <p:sldIdLst>
    <p:sldId id="445" r:id="rId7"/>
    <p:sldId id="463" r:id="rId8"/>
    <p:sldId id="491" r:id="rId9"/>
    <p:sldId id="541" r:id="rId10"/>
    <p:sldId id="534" r:id="rId11"/>
    <p:sldId id="542" r:id="rId12"/>
    <p:sldId id="339" r:id="rId13"/>
    <p:sldId id="543" r:id="rId14"/>
    <p:sldId id="544" r:id="rId15"/>
    <p:sldId id="545" r:id="rId16"/>
    <p:sldId id="539" r:id="rId17"/>
    <p:sldId id="538" r:id="rId18"/>
    <p:sldId id="540" r:id="rId19"/>
    <p:sldId id="454" r:id="rId20"/>
    <p:sldId id="464" r:id="rId2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kerson, Woody" initials="RW" lastIdx="1" clrIdx="0">
    <p:extLst>
      <p:ext uri="{19B8F6BF-5375-455C-9EA6-DF929625EA0E}">
        <p15:presenceInfo xmlns:p15="http://schemas.microsoft.com/office/powerpoint/2012/main" userId="S-1-5-21-639947351-343809578-3807592339-4404" providerId="AD"/>
      </p:ext>
    </p:extLst>
  </p:cmAuthor>
  <p:cmAuthor id="2" name="Teixeira, Jay" initials="TJ" lastIdx="4" clrIdx="1">
    <p:extLst>
      <p:ext uri="{19B8F6BF-5375-455C-9EA6-DF929625EA0E}">
        <p15:presenceInfo xmlns:p15="http://schemas.microsoft.com/office/powerpoint/2012/main" userId="S-1-5-21-639947351-343809578-3807592339-4441" providerId="AD"/>
      </p:ext>
    </p:extLst>
  </p:cmAuthor>
  <p:cmAuthor id="3" name="Jay Teixeira" initials="JT" lastIdx="2" clrIdx="2">
    <p:extLst>
      <p:ext uri="{19B8F6BF-5375-455C-9EA6-DF929625EA0E}">
        <p15:presenceInfo xmlns:p15="http://schemas.microsoft.com/office/powerpoint/2012/main" userId="e3c21acb6147413a" providerId="Windows Live"/>
      </p:ext>
    </p:extLst>
  </p:cmAuthor>
  <p:cmAuthor id="4" name="Teixeira, Jay" initials="TJ [2]" lastIdx="1" clrIdx="3">
    <p:extLst>
      <p:ext uri="{19B8F6BF-5375-455C-9EA6-DF929625EA0E}">
        <p15:presenceInfo xmlns:p15="http://schemas.microsoft.com/office/powerpoint/2012/main" userId="Teixeira, Ja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0485" autoAdjust="0"/>
  </p:normalViewPr>
  <p:slideViewPr>
    <p:cSldViewPr showGuides="1">
      <p:cViewPr varScale="1">
        <p:scale>
          <a:sx n="147" d="100"/>
          <a:sy n="147" d="100"/>
        </p:scale>
        <p:origin x="369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6" d="100"/>
          <a:sy n="96" d="100"/>
        </p:scale>
        <p:origin x="351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13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863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03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04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8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298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0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807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4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6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05761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3"/>
            <a:ext cx="112776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884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7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574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7600" y="6527713"/>
            <a:ext cx="8128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08467" y="0"/>
            <a:ext cx="7883533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5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ercot.com/services/rq/integration" TargetMode="Externa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ResourceIntegrationDepartment@ercot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936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Resource Integration Topics </a:t>
            </a:r>
          </a:p>
          <a:p>
            <a:endParaRPr lang="en-US" dirty="0"/>
          </a:p>
          <a:p>
            <a:r>
              <a:rPr lang="en-US" dirty="0"/>
              <a:t>Jay Teixeira</a:t>
            </a:r>
          </a:p>
          <a:p>
            <a:endParaRPr lang="en-US" dirty="0"/>
          </a:p>
          <a:p>
            <a:r>
              <a:rPr lang="en-US" dirty="0"/>
              <a:t>ERCOT</a:t>
            </a:r>
          </a:p>
          <a:p>
            <a:r>
              <a:rPr lang="en-US" dirty="0"/>
              <a:t>Resource Integration Working Group</a:t>
            </a:r>
            <a:r>
              <a:rPr lang="en-US" b="1" dirty="0"/>
              <a:t> </a:t>
            </a:r>
          </a:p>
          <a:p>
            <a:r>
              <a:rPr lang="en-US" dirty="0"/>
              <a:t>September 23, 2021</a:t>
            </a:r>
          </a:p>
        </p:txBody>
      </p:sp>
    </p:spTree>
    <p:extLst>
      <p:ext uri="{BB962C8B-B14F-4D97-AF65-F5344CB8AC3E}">
        <p14:creationId xmlns:p14="http://schemas.microsoft.com/office/powerpoint/2010/main" val="3872258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Data Updates for Transformer Vector Group Identifiers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987336"/>
            <a:ext cx="9829800" cy="65125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Vector Group Identifier Choices: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0768F1-C469-4451-ACB3-2155721AFD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04" y="1659493"/>
            <a:ext cx="5154192" cy="33667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0A096E5-E376-4BC8-8F42-50C580FEEE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0" y="1691861"/>
            <a:ext cx="6007315" cy="3334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303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657759"/>
          </a:xfrm>
        </p:spPr>
        <p:txBody>
          <a:bodyPr/>
          <a:lstStyle/>
          <a:p>
            <a:r>
              <a:rPr lang="en-US" dirty="0"/>
              <a:t>New AVR Template Posted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8F3F082-DAA2-4556-90CB-FFCECA9137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6032" y="1752600"/>
            <a:ext cx="5414258" cy="23881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BAA8DD-FC39-4219-8E61-E4F7A41064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6830" y="2602039"/>
            <a:ext cx="5719138" cy="326536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07947DE-97EB-45FC-BDCF-81D1175A8447}"/>
              </a:ext>
            </a:extLst>
          </p:cNvPr>
          <p:cNvSpPr/>
          <p:nvPr/>
        </p:nvSpPr>
        <p:spPr>
          <a:xfrm>
            <a:off x="5974018" y="3417240"/>
            <a:ext cx="5544770" cy="7228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7225CFE8-39D1-41FC-8B53-62CDB72274F1}"/>
              </a:ext>
            </a:extLst>
          </p:cNvPr>
          <p:cNvSpPr txBox="1">
            <a:spLocks/>
          </p:cNvSpPr>
          <p:nvPr/>
        </p:nvSpPr>
        <p:spPr>
          <a:xfrm>
            <a:off x="381000" y="1222203"/>
            <a:ext cx="4851400" cy="50509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Combined AVR Template: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D7E8B06F-8A9D-4055-B1DF-EC0947A52147}"/>
              </a:ext>
            </a:extLst>
          </p:cNvPr>
          <p:cNvSpPr txBox="1">
            <a:spLocks/>
          </p:cNvSpPr>
          <p:nvPr/>
        </p:nvSpPr>
        <p:spPr>
          <a:xfrm>
            <a:off x="5964862" y="1716642"/>
            <a:ext cx="5719138" cy="722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Template Location:  </a:t>
            </a:r>
            <a:r>
              <a:rPr lang="en-US" sz="2000" dirty="0">
                <a:hlinkClick r:id="rId5"/>
              </a:rPr>
              <a:t>http://www.ercot.com/services/rq/integration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492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43682"/>
            <a:ext cx="9829800" cy="975518"/>
          </a:xfrm>
        </p:spPr>
        <p:txBody>
          <a:bodyPr/>
          <a:lstStyle/>
          <a:p>
            <a:r>
              <a:rPr lang="en-US" dirty="0"/>
              <a:t>Active RR’s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01441"/>
            <a:ext cx="10134600" cy="5638800"/>
          </a:xfrm>
        </p:spPr>
        <p:txBody>
          <a:bodyPr/>
          <a:lstStyle/>
          <a:p>
            <a:r>
              <a:rPr lang="en-US" sz="2400" dirty="0"/>
              <a:t>PGRR091, FIS Application Completion 60-Day Limit.  Approved by PUCT 08/19/2021.  Language active.</a:t>
            </a:r>
          </a:p>
          <a:p>
            <a:r>
              <a:rPr lang="en-US" sz="2400" dirty="0"/>
              <a:t>NOGRR223, Add Phasor Measurement Recording Equipment Requirement to Modified Generating Facilities in Interconnection Process.  </a:t>
            </a:r>
            <a:r>
              <a:rPr lang="en-US" sz="2400" b="1" dirty="0"/>
              <a:t>ROS IA approved 9/2/2021.  Next at TAC.</a:t>
            </a:r>
          </a:p>
          <a:p>
            <a:r>
              <a:rPr lang="en-US" sz="2400" dirty="0"/>
              <a:t>NOGRR227, Add Phasor Measurement Recording Equipment Location for Main Power Transformer for Intermittent Renewable Resource (IRR). </a:t>
            </a:r>
            <a:r>
              <a:rPr lang="en-US" sz="2400" b="1" dirty="0"/>
              <a:t>TAC approved 8/27/2021.  Next at PUCT.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30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E68AF-40E9-4C38-9953-45D084930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DGR Workshop XII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D47184-506E-423F-B433-6EB549602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D82753B-AAE3-48CA-A75E-1E12EA591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October 14, 2021 after PRS meeting</a:t>
            </a:r>
          </a:p>
          <a:p>
            <a:r>
              <a:rPr lang="en-US" dirty="0"/>
              <a:t>Topics for Discussion (Tentative)</a:t>
            </a:r>
          </a:p>
          <a:p>
            <a:pPr lvl="1"/>
            <a:r>
              <a:rPr lang="en-US" dirty="0"/>
              <a:t>Unboxing PGRR082 language</a:t>
            </a:r>
          </a:p>
          <a:p>
            <a:pPr lvl="1"/>
            <a:r>
              <a:rPr lang="en-US" dirty="0"/>
              <a:t>Timeline for lifting moratorium</a:t>
            </a:r>
          </a:p>
          <a:p>
            <a:pPr lvl="1"/>
            <a:r>
              <a:rPr lang="en-US" dirty="0"/>
              <a:t>What will RE’s need to have ready for January 4, 2022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79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43682"/>
            <a:ext cx="9753600" cy="670718"/>
          </a:xfrm>
        </p:spPr>
        <p:txBody>
          <a:bodyPr/>
          <a:lstStyle/>
          <a:p>
            <a:r>
              <a:rPr lang="en-US" dirty="0"/>
              <a:t>Other 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8534400" cy="4511040"/>
          </a:xfrm>
        </p:spPr>
        <p:txBody>
          <a:bodyPr/>
          <a:lstStyle/>
          <a:p>
            <a:r>
              <a:rPr lang="en-US" dirty="0">
                <a:hlinkClick r:id="rId3"/>
              </a:rPr>
              <a:t>ResourceIntegrationDepartment@ercot.com</a:t>
            </a:r>
            <a:r>
              <a:rPr lang="en-US" dirty="0"/>
              <a:t> is distribution list for Resource Integration department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sz="2400" dirty="0"/>
              <a:t>RESOURCE_INTEGRATION@LISTS.ERCOT.COM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8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938274"/>
            <a:ext cx="5517497" cy="4624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86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066801"/>
            <a:ext cx="11379200" cy="55625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</a:t>
            </a:r>
          </a:p>
          <a:p>
            <a:r>
              <a:rPr lang="en-US" sz="2800" dirty="0"/>
              <a:t>Next Deadline for QSA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If a GINR is not included in QSA, its Initial Synchronization date will be automatically delayed to the next quarter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347588"/>
              </p:ext>
            </p:extLst>
          </p:nvPr>
        </p:nvGraphicFramePr>
        <p:xfrm>
          <a:off x="2209800" y="2362200"/>
          <a:ext cx="7467600" cy="2519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1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All-Inclusive Generation Resource Initial Synchronization Date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Last Day for an IE to meet prerequisites as listed in paragraph (4) below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Completion of Quarterly Stability Assessment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January, February, March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August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October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April, May, June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Prior November 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January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July, August, September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February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End of April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Upcoming October, November, December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Prior May 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End of July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1231392" y="3379724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931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Quarterly Stability Assessment (QSA)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95995"/>
            <a:ext cx="11379200" cy="58334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Planning Guide 5.9, Quarterly Stability Assessment</a:t>
            </a:r>
          </a:p>
          <a:p>
            <a:r>
              <a:rPr lang="en-US" sz="2800" dirty="0"/>
              <a:t>Issue’s seen in previous QSA’s</a:t>
            </a:r>
          </a:p>
          <a:p>
            <a:pPr lvl="1"/>
            <a:r>
              <a:rPr lang="en-US" sz="2400" dirty="0"/>
              <a:t>10 day comment period for FIS</a:t>
            </a:r>
          </a:p>
          <a:p>
            <a:pPr lvl="2"/>
            <a:r>
              <a:rPr lang="en-US" sz="2000" dirty="0"/>
              <a:t>Needs to be complete before QSA deadline</a:t>
            </a:r>
          </a:p>
          <a:p>
            <a:pPr lvl="2"/>
            <a:r>
              <a:rPr lang="en-US" sz="2000" dirty="0"/>
              <a:t>TSPs need to plan for it</a:t>
            </a:r>
          </a:p>
          <a:p>
            <a:pPr lvl="1"/>
            <a:r>
              <a:rPr lang="en-US" sz="2400" dirty="0"/>
              <a:t>Dynamic Model Review</a:t>
            </a:r>
          </a:p>
          <a:p>
            <a:pPr lvl="2"/>
            <a:r>
              <a:rPr lang="en-US" sz="2000" dirty="0"/>
              <a:t>Dependent on FIS Stability study</a:t>
            </a:r>
          </a:p>
          <a:p>
            <a:pPr lvl="2"/>
            <a:r>
              <a:rPr lang="en-US" sz="2000" dirty="0"/>
              <a:t>Need to meet PG 6.9 15 to 30 days prior to QSA deadline</a:t>
            </a:r>
          </a:p>
          <a:p>
            <a:r>
              <a:rPr lang="en-US" sz="2800" dirty="0"/>
              <a:t>PSSE Model Quality Test Required</a:t>
            </a:r>
          </a:p>
          <a:p>
            <a:r>
              <a:rPr lang="en-US" sz="2800" dirty="0"/>
              <a:t>PSCAD Model Quality Test and Unit Model Validation required for </a:t>
            </a:r>
            <a:r>
              <a:rPr lang="en-US" sz="2800" dirty="0">
                <a:solidFill>
                  <a:srgbClr val="FF0000"/>
                </a:solidFill>
              </a:rPr>
              <a:t>November 1, 2021 </a:t>
            </a:r>
            <a:r>
              <a:rPr lang="en-US" sz="2800" dirty="0"/>
              <a:t>QSA</a:t>
            </a:r>
          </a:p>
          <a:p>
            <a:r>
              <a:rPr lang="en-US" sz="2800" dirty="0"/>
              <a:t>TSAT Model Required – If PSSE model is UDM, then TSAT model should be UDM </a:t>
            </a:r>
            <a:r>
              <a:rPr lang="en-US" sz="2800" dirty="0">
                <a:solidFill>
                  <a:srgbClr val="FF0000"/>
                </a:solidFill>
              </a:rPr>
              <a:t>by November 1, 2021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04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Interconnection Facilities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795995"/>
            <a:ext cx="11379200" cy="58334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Model Load Calendar:</a:t>
            </a:r>
          </a:p>
          <a:p>
            <a:r>
              <a:rPr lang="en-US" sz="2800" dirty="0"/>
              <a:t>Applies to both TSPs and REs</a:t>
            </a:r>
          </a:p>
          <a:p>
            <a:r>
              <a:rPr lang="en-US" sz="2800" dirty="0"/>
              <a:t>REs need to keep in mind that TSPs may need RE facilities to be submitted prior to submitting their interconnection facilities</a:t>
            </a:r>
          </a:p>
          <a:p>
            <a:r>
              <a:rPr lang="en-US" sz="2800" dirty="0"/>
              <a:t>Some TSPs are sensitive to submitting Interim Updates</a:t>
            </a:r>
          </a:p>
          <a:p>
            <a:r>
              <a:rPr lang="en-US" sz="2800" dirty="0"/>
              <a:t>Work with your TSP</a:t>
            </a:r>
          </a:p>
          <a:p>
            <a:r>
              <a:rPr lang="en-US" sz="2800" dirty="0"/>
              <a:t>Could cause one month slip in MRD/PLD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73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GINR Time Line (Fastest)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777712"/>
            <a:ext cx="8001000" cy="6083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Technology Types for Battery Energy Storage</a:t>
            </a:r>
            <a:br>
              <a:rPr lang="en-US" dirty="0"/>
            </a:b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F57984-E1B5-4988-97B3-8044F4CA76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000" y="990600"/>
            <a:ext cx="9011908" cy="4410691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688FC6-9BC3-4F3D-AD6C-6652D4A33A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4711" y="5362504"/>
            <a:ext cx="4305901" cy="1009791"/>
          </a:xfrm>
          <a:prstGeom prst="rect">
            <a:avLst/>
          </a:prstGeom>
        </p:spPr>
      </p:pic>
      <p:pic>
        <p:nvPicPr>
          <p:cNvPr id="10" name="Graphic 9" descr="Badge Tick1 with solid fill">
            <a:extLst>
              <a:ext uri="{FF2B5EF4-FFF2-40B4-BE49-F238E27FC236}">
                <a16:creationId xmlns:a16="http://schemas.microsoft.com/office/drawing/2014/main" id="{5CF2AD58-3F3C-46E8-B78A-3A25CF22DD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58400" y="3810000"/>
            <a:ext cx="914400" cy="914400"/>
          </a:xfrm>
          <a:prstGeom prst="rect">
            <a:avLst/>
          </a:prstGeom>
        </p:spPr>
      </p:pic>
      <p:pic>
        <p:nvPicPr>
          <p:cNvPr id="12" name="Graphic 11" descr="Badge Cross with solid fill">
            <a:extLst>
              <a:ext uri="{FF2B5EF4-FFF2-40B4-BE49-F238E27FC236}">
                <a16:creationId xmlns:a16="http://schemas.microsoft.com/office/drawing/2014/main" id="{1F7861FF-FA71-4FFD-947B-CAACE684A8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058400" y="54578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36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Redacted FIS Stability Report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99536"/>
            <a:ext cx="9829800" cy="4873887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Dynamic models should be removed from the redacted version of FIS stability reports. They are contained in</a:t>
            </a:r>
          </a:p>
          <a:p>
            <a:pPr marL="457200" indent="-457200" fontAlgn="ctr">
              <a:spcBef>
                <a:spcPts val="0"/>
              </a:spcBef>
            </a:pPr>
            <a:r>
              <a:rPr lang="en-US" sz="2800" dirty="0"/>
              <a:t>model parameters in report bodies</a:t>
            </a:r>
          </a:p>
          <a:p>
            <a:pPr marL="457200" indent="-457200" fontAlgn="ctr">
              <a:spcBef>
                <a:spcPts val="0"/>
              </a:spcBef>
            </a:pPr>
            <a:r>
              <a:rPr lang="en-US" sz="2800" dirty="0"/>
              <a:t>.</a:t>
            </a:r>
            <a:r>
              <a:rPr lang="en-US" sz="2800" dirty="0" err="1"/>
              <a:t>dyr</a:t>
            </a:r>
            <a:r>
              <a:rPr lang="en-US" sz="2800" dirty="0"/>
              <a:t> and .</a:t>
            </a:r>
            <a:r>
              <a:rPr lang="en-US" sz="2800" dirty="0" err="1"/>
              <a:t>snp</a:t>
            </a:r>
            <a:r>
              <a:rPr lang="en-US" sz="2800" dirty="0"/>
              <a:t> files attached in report appendix</a:t>
            </a:r>
          </a:p>
          <a:p>
            <a:pPr marL="0" indent="0">
              <a:buNone/>
            </a:pPr>
            <a:r>
              <a:rPr lang="en-US" sz="2800" dirty="0"/>
              <a:t>ERCOT found that dynamic models were included in zipped files embedded in the appendix of redacted FIS stability reports. </a:t>
            </a:r>
          </a:p>
          <a:p>
            <a:pPr marL="0" indent="0">
              <a:buNone/>
            </a:pPr>
            <a:r>
              <a:rPr lang="en-US" sz="2800" dirty="0"/>
              <a:t>Suggestions:</a:t>
            </a:r>
          </a:p>
          <a:p>
            <a:r>
              <a:rPr lang="en-US" sz="2800" dirty="0"/>
              <a:t>Avoid zipping and embedding files in report appendix</a:t>
            </a:r>
          </a:p>
          <a:p>
            <a:r>
              <a:rPr lang="en-US" sz="2800" dirty="0"/>
              <a:t>Convert the redacted FIS stability reports to PDF format </a:t>
            </a:r>
          </a:p>
          <a:p>
            <a:pPr lvl="1"/>
            <a:endParaRPr lang="en-US" sz="22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211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Curtailments Tests for IRRs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2056"/>
            <a:ext cx="9829800" cy="487388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Clarification of requirement for interconnections that have already received Part 2</a:t>
            </a:r>
          </a:p>
          <a:p>
            <a:pPr>
              <a:defRPr/>
            </a:pP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Procedure started in November 2020 for IRRs due to number of commissioned resources that were not able to follow basepoint with the proper telemetry</a:t>
            </a:r>
          </a:p>
          <a:p>
            <a:pPr>
              <a:defRPr/>
            </a:pP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Any IRR interconnection requesting Part 3 approval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 after November 1, 2020</a:t>
            </a: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 will be required to pass the curtailment test before receiving approval</a:t>
            </a:r>
          </a:p>
          <a:p>
            <a:pPr>
              <a:defRPr/>
            </a:pP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Interconnections normally required to pass curtailment test before receiving Part 2 &gt; 20 MVA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241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Data Updates for Transformer Vector Group Identifiers</a:t>
            </a:r>
            <a:br>
              <a:rPr lang="en-US" dirty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9829800" cy="487388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There are 3 new Vector Group Identifiers:</a:t>
            </a:r>
          </a:p>
          <a:p>
            <a:pPr>
              <a:defRPr/>
            </a:pPr>
            <a:r>
              <a:rPr lang="en-US" sz="2800" dirty="0" err="1">
                <a:solidFill>
                  <a:srgbClr val="5B6770"/>
                </a:solidFill>
                <a:latin typeface="Arial" panose="020B0604020202020204"/>
              </a:rPr>
              <a:t>Dynyn</a:t>
            </a: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 – 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NEW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Vector Group 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Identifier</a:t>
            </a:r>
          </a:p>
          <a:p>
            <a:pPr>
              <a:defRPr/>
            </a:pPr>
            <a:r>
              <a:rPr lang="en-US" sz="2800" dirty="0" err="1">
                <a:solidFill>
                  <a:srgbClr val="5B6770"/>
                </a:solidFill>
                <a:latin typeface="Arial" panose="020B0604020202020204"/>
              </a:rPr>
              <a:t>Yndd</a:t>
            </a: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 – Replaces 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Yndd1</a:t>
            </a:r>
          </a:p>
          <a:p>
            <a:pPr>
              <a:defRPr/>
            </a:pPr>
            <a:r>
              <a:rPr lang="en-US" sz="2800" dirty="0" err="1">
                <a:solidFill>
                  <a:srgbClr val="5B6770"/>
                </a:solidFill>
                <a:latin typeface="Arial" panose="020B0604020202020204"/>
              </a:rPr>
              <a:t>YNynd</a:t>
            </a: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 – Replaces </a:t>
            </a:r>
            <a:r>
              <a:rPr lang="en-US" sz="2800" dirty="0">
                <a:solidFill>
                  <a:srgbClr val="FF0000"/>
                </a:solidFill>
                <a:latin typeface="Arial" panose="020B0604020202020204"/>
              </a:rPr>
              <a:t>YNyn0d1</a:t>
            </a: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 </a:t>
            </a:r>
          </a:p>
          <a:p>
            <a:pPr>
              <a:defRPr/>
            </a:pP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There will no longer be phase shifts represented in the Resource Data (RARF and RIOO-RS)</a:t>
            </a:r>
          </a:p>
          <a:p>
            <a:pPr>
              <a:defRPr/>
            </a:pPr>
            <a:r>
              <a:rPr lang="en-US" sz="2800" dirty="0">
                <a:solidFill>
                  <a:srgbClr val="5B6770"/>
                </a:solidFill>
                <a:latin typeface="Arial" panose="020B0604020202020204"/>
              </a:rPr>
              <a:t>These will cause errors and exceptions in RIOO-RS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200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D6933135-FA74-4199-91D5-29F71F2AA5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62882</TotalTime>
  <Words>701</Words>
  <Application>Microsoft Office PowerPoint</Application>
  <PresentationFormat>Widescreen</PresentationFormat>
  <Paragraphs>116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1_Custom Design</vt:lpstr>
      <vt:lpstr>Inside pages</vt:lpstr>
      <vt:lpstr>2_Custom Design</vt:lpstr>
      <vt:lpstr>PowerPoint Presentation</vt:lpstr>
      <vt:lpstr>Quarterly Stability Assessment (QSA)  </vt:lpstr>
      <vt:lpstr>Quarterly Stability Assessment (QSA)  </vt:lpstr>
      <vt:lpstr>Modeling Interconnection Facilities </vt:lpstr>
      <vt:lpstr>GINR Time Line (Fastest)</vt:lpstr>
      <vt:lpstr>RIOO Technology Types for Battery Energy Storage </vt:lpstr>
      <vt:lpstr>Redacted FIS Stability Report </vt:lpstr>
      <vt:lpstr>Curtailments Tests for IRRs </vt:lpstr>
      <vt:lpstr>Resource Data Updates for Transformer Vector Group Identifiers </vt:lpstr>
      <vt:lpstr>Resource Data Updates for Transformer Vector Group Identifiers </vt:lpstr>
      <vt:lpstr>New AVR Template Posted</vt:lpstr>
      <vt:lpstr>Active RR’s</vt:lpstr>
      <vt:lpstr>DGR Workshop XII</vt:lpstr>
      <vt:lpstr>Other contact information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JJT</cp:lastModifiedBy>
  <cp:revision>660</cp:revision>
  <cp:lastPrinted>2018-07-25T14:31:19Z</cp:lastPrinted>
  <dcterms:created xsi:type="dcterms:W3CDTF">2016-01-21T15:20:31Z</dcterms:created>
  <dcterms:modified xsi:type="dcterms:W3CDTF">2021-09-22T15:22:59Z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