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8"/>
  </p:notesMasterIdLst>
  <p:sldIdLst>
    <p:sldId id="337" r:id="rId3"/>
    <p:sldId id="343" r:id="rId4"/>
    <p:sldId id="350" r:id="rId5"/>
    <p:sldId id="365" r:id="rId6"/>
    <p:sldId id="361" r:id="rId7"/>
    <p:sldId id="366" r:id="rId8"/>
    <p:sldId id="367" r:id="rId9"/>
    <p:sldId id="344" r:id="rId10"/>
    <p:sldId id="345" r:id="rId11"/>
    <p:sldId id="346" r:id="rId12"/>
    <p:sldId id="363" r:id="rId13"/>
    <p:sldId id="368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41" r:id="rId24"/>
    <p:sldId id="362" r:id="rId25"/>
    <p:sldId id="348" r:id="rId26"/>
    <p:sldId id="339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ERCOT Public</a:t>
            </a: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rcot.com/services/rq/integration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.ercot.com/rioo-rs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7306" y="1256639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- 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23 Sept 2021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How do I know if I have access?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This user only has access to RIOO-RS since RIOO-IS is greyed out.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I have multiple email addresses, how should my access be set up?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If you intend to use multiple addresses then your USA has to provide the </a:t>
            </a:r>
            <a:r>
              <a:rPr lang="en-US" sz="1800" dirty="0" err="1"/>
              <a:t>RIOO_M_Operator</a:t>
            </a:r>
            <a:r>
              <a:rPr lang="en-US" sz="1800" dirty="0"/>
              <a:t> for each email address in addition to associating the DUNs for each Resource with the email address.  Once this is done, each email account must go through the verification process.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Can Dynamic Model files be submitted via RIOO?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Yes, RIOO has a section that accepts attachments.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7" y="1610432"/>
            <a:ext cx="9206022" cy="14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469550"/>
          </a:xfrm>
        </p:spPr>
        <p:txBody>
          <a:bodyPr/>
          <a:lstStyle/>
          <a:p>
            <a:r>
              <a:rPr lang="en-US" dirty="0"/>
              <a:t>RIOO-RS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413248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 have not been able to set up access,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Can’t access the system:  Contact the Help Desk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Questions:  </a:t>
            </a:r>
            <a:r>
              <a:rPr lang="en-US" sz="1800" dirty="0">
                <a:hlinkClick r:id="rId2"/>
              </a:rPr>
              <a:t>RIOO-HELP@ercot.com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/>
              <a:t>We can also set up a WebEx to trouble-shoot the issue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My phone number has changed,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Send an email to </a:t>
            </a:r>
            <a:r>
              <a:rPr lang="en-US" sz="1800" dirty="0">
                <a:hlinkClick r:id="rId2"/>
              </a:rPr>
              <a:t>RIOO-HELP@ercot.com</a:t>
            </a:r>
            <a:r>
              <a:rPr lang="en-US" sz="1800" dirty="0"/>
              <a:t>; let us know your number has changed.  You may also reach out to your account manager.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Multi-Factor Authentication (MFA) associated with your phone number will need to be re-set.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Once MFA is reset, you will receive an email with an </a:t>
            </a:r>
            <a:r>
              <a:rPr lang="en-US" sz="1800" b="1" dirty="0"/>
              <a:t>ENROLL YOUR DEVICE </a:t>
            </a:r>
            <a:r>
              <a:rPr lang="en-US" sz="1800" dirty="0"/>
              <a:t>button that you click to display the ERCOT Authentication Method page and set up your MFA app and device again.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I’m getting a weird error?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Please send a screen shot to </a:t>
            </a:r>
            <a:r>
              <a:rPr lang="en-US" sz="1800" dirty="0">
                <a:hlinkClick r:id="rId2"/>
              </a:rPr>
              <a:t>RIOO-HELP@ercot.com</a:t>
            </a:r>
            <a:r>
              <a:rPr lang="en-US" sz="1800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9E20-D98C-40D4-8E87-230C264D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694285"/>
          </a:xfrm>
        </p:spPr>
        <p:txBody>
          <a:bodyPr/>
          <a:lstStyle/>
          <a:p>
            <a:r>
              <a:rPr lang="en-US" dirty="0"/>
              <a:t>RIOO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68FF4-9CDC-4E04-9EAE-3C26A6E4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368" y="2302764"/>
            <a:ext cx="6811264" cy="2252471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tx2"/>
                </a:solidFill>
              </a:rPr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3704-CB7E-402E-8058-9A155E182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0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msiebold\AppData\Local\Temp\SNAGHTML1382c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847726"/>
            <a:ext cx="11379200" cy="56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0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Create Set Project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3" y="731520"/>
            <a:ext cx="7218847" cy="57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9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Existing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40423"/>
            <a:ext cx="10228571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Existing Flow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66" y="731520"/>
            <a:ext cx="547460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8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Section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22" y="773229"/>
            <a:ext cx="7581535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Details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13" y="850232"/>
            <a:ext cx="8641491" cy="4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-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91" y="731520"/>
            <a:ext cx="6725464" cy="54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 RS is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All updates required to be submitted in RIOO-RS starting 11/13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RARFs for updates to Resource Registration data will no longer be accepted.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Exceptions may be granted in certain cases.</a:t>
            </a: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New Resources, SODGs, or Load Resources will continue to use the RARF spreadsheet and submit as a Service Request through the MIS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RIOO Create phase effort has been initiated – this will allow new generators to submit their data via the on-line application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– Form with Phase Key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12" y="699535"/>
            <a:ext cx="6151835" cy="53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 IS  - Substation Details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4" y="867879"/>
            <a:ext cx="9328484" cy="4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1186456"/>
            <a:ext cx="6966060" cy="4360904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  <a:p>
            <a:endParaRPr lang="en-US" sz="4800" b="1" dirty="0">
              <a:solidFill>
                <a:schemeClr val="tx2"/>
              </a:solidFill>
            </a:endParaRPr>
          </a:p>
          <a:p>
            <a:r>
              <a:rPr lang="en-US" sz="4800" b="1" dirty="0">
                <a:solidFill>
                  <a:schemeClr val="tx2"/>
                </a:solidFill>
              </a:rPr>
              <a:t>Backup slides follow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20EDC0-9235-480D-8C68-5636E9D669AB}"/>
              </a:ext>
            </a:extLst>
          </p:cNvPr>
          <p:cNvCxnSpPr/>
          <p:nvPr/>
        </p:nvCxnSpPr>
        <p:spPr>
          <a:xfrm>
            <a:off x="3706368" y="4242816"/>
            <a:ext cx="42915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RIOO-IS and RIOO-RS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RIOO-IS – Interconnection Services  (sa.ercot.com/</a:t>
            </a:r>
            <a:r>
              <a:rPr lang="en-US" sz="2000" dirty="0" err="1"/>
              <a:t>ginr</a:t>
            </a:r>
            <a:r>
              <a:rPr lang="en-US" sz="2000" dirty="0"/>
              <a:t>/)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Allows users to start the interconnection process.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Access – email / password and MFA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Interconnecting Entities (IEs) must self-register</a:t>
            </a:r>
            <a:br>
              <a:rPr lang="en-US" sz="1700" dirty="0"/>
            </a:br>
            <a:endParaRPr lang="en-US" sz="1700" dirty="0"/>
          </a:p>
          <a:p>
            <a:pPr>
              <a:spcBef>
                <a:spcPts val="600"/>
              </a:spcBef>
            </a:pPr>
            <a:r>
              <a:rPr lang="en-US" sz="2000" dirty="0"/>
              <a:t>RIOO-RS – Resource Service  (sa.ercot.com/</a:t>
            </a:r>
            <a:r>
              <a:rPr lang="en-US" sz="2000" dirty="0" err="1"/>
              <a:t>rioo-rs</a:t>
            </a:r>
            <a:r>
              <a:rPr lang="en-US" sz="2000" dirty="0"/>
              <a:t>/)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Allows REs to update data for generators that are already interconnected to the ERCOT grid.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Access - email / password and MFA  (NOT a digital certificate)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REs – Role from USA: </a:t>
            </a:r>
            <a:r>
              <a:rPr lang="en-US" sz="1800" b="1" dirty="0" err="1"/>
              <a:t>RIOO_M_Operator</a:t>
            </a:r>
            <a:r>
              <a:rPr lang="en-US" sz="1800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77953"/>
          </a:xfrm>
        </p:spPr>
        <p:txBody>
          <a:bodyPr/>
          <a:lstStyle/>
          <a:p>
            <a:r>
              <a:rPr lang="en-US" dirty="0"/>
              <a:t>RIOO- RS is live – how do I get access?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1634"/>
            <a:ext cx="11379200" cy="5393635"/>
          </a:xfrm>
        </p:spPr>
        <p:txBody>
          <a:bodyPr/>
          <a:lstStyle/>
          <a:p>
            <a:r>
              <a:rPr lang="en-US" dirty="0"/>
              <a:t>The RIOO-RS sign-up reference is available here:  </a:t>
            </a:r>
            <a:r>
              <a:rPr lang="en-US" dirty="0">
                <a:hlinkClick r:id="rId2"/>
              </a:rPr>
              <a:t>http://www.ercot.com/services/rq/integration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158" t="6488"/>
          <a:stretch/>
        </p:blipFill>
        <p:spPr bwMode="auto">
          <a:xfrm>
            <a:off x="702366" y="1815548"/>
            <a:ext cx="10058400" cy="4399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9748504">
            <a:off x="5049282" y="5125920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4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/>
              <a:t>How to get access -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</a:t>
            </a:r>
            <a:r>
              <a:rPr lang="en-US" sz="1600" b="1" dirty="0">
                <a:solidFill>
                  <a:srgbClr val="FF0000"/>
                </a:solidFill>
              </a:rPr>
              <a:t>RIOORS_M_OPERATOR</a:t>
            </a:r>
            <a:r>
              <a:rPr lang="en-US" sz="1600" dirty="0"/>
              <a:t>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RIOO- RS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2/26 Update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JOU ownership changes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Combined Cycle Configuration and Transition add / delete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CC flag – single point of failure</a:t>
            </a: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4/23 Update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View a substation without having to start a Change Request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Export to a CVS file 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This means that users no longer need to initiate a Change Request to see their data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000" b="1" dirty="0"/>
              <a:t>10/8 Update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Defect fixes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RIOO-Create  - Next major RIOO release in late 2021 / early 2022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RIOO Create Release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Interconnection Entities (IE) will no longer upload RARFs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IE will provide and update RARF information in RIOO-IS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In-flight INRs information will be pre-loaded into the system using the most recent RARF found in RIOO-IS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September RARF Attestation – Time to ensure correct information is in RIOO-IS</a:t>
            </a:r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r>
              <a:rPr lang="en-US" sz="1600" dirty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Existing Generator Upgrade, SODGs, or Load Resources will continue to use the RARF spreadsheet and submit as a Service Request through the MIS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TSPs will get RARF information from the Export All file found in INR attachments</a:t>
            </a: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RIOO-IS to RIOO-RS Transition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122" y="201405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 submits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4173522" y="1892399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172736" y="3472981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4194731" y="5139007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RIOO-RS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526917" y="20204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RARF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336" y="346662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526131" y="3472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RARF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31" y="520809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26131" y="52144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RSCR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122" y="1424237"/>
            <a:ext cx="639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Initial RIOO-IS Application to PG 6.9 RARF for QSA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198" y="297243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full RARF submittal to establish PLD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366" y="4674043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 PLD, all changes/attachments made in RIOO-RS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899" y="5792408"/>
            <a:ext cx="458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RIOO-RS problems prevent making a CR, provide RARF as a RIOO-RS attachment (NOT via MIS)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C219B-574A-450F-92DD-791AA9C0A0BB}"/>
              </a:ext>
            </a:extLst>
          </p:cNvPr>
          <p:cNvSpPr txBox="1"/>
          <p:nvPr/>
        </p:nvSpPr>
        <p:spPr>
          <a:xfrm>
            <a:off x="591336" y="991303"/>
            <a:ext cx="111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……………..…..….... Now ………..………..…....                            ………….. After Create Release …………..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B3CC4-6D2D-4BC9-8D55-4835CC5A05A0}"/>
              </a:ext>
            </a:extLst>
          </p:cNvPr>
          <p:cNvSpPr txBox="1"/>
          <p:nvPr/>
        </p:nvSpPr>
        <p:spPr>
          <a:xfrm>
            <a:off x="7036272" y="201545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 submits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A5F67787-00C1-4682-A9A0-C5F6E9F5FF6D}"/>
              </a:ext>
            </a:extLst>
          </p:cNvPr>
          <p:cNvSpPr/>
          <p:nvPr/>
        </p:nvSpPr>
        <p:spPr>
          <a:xfrm>
            <a:off x="10617672" y="1893797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22" name="Right Arrow 8">
            <a:extLst>
              <a:ext uri="{FF2B5EF4-FFF2-40B4-BE49-F238E27FC236}">
                <a16:creationId xmlns:a16="http://schemas.microsoft.com/office/drawing/2014/main" id="{214103F4-4EBB-47B5-A9B5-C9028655166C}"/>
              </a:ext>
            </a:extLst>
          </p:cNvPr>
          <p:cNvSpPr/>
          <p:nvPr/>
        </p:nvSpPr>
        <p:spPr>
          <a:xfrm>
            <a:off x="8971067" y="20218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40965-81DE-4B96-8397-57A0FC076FBE}"/>
              </a:ext>
            </a:extLst>
          </p:cNvPr>
          <p:cNvSpPr txBox="1"/>
          <p:nvPr/>
        </p:nvSpPr>
        <p:spPr>
          <a:xfrm>
            <a:off x="7037670" y="347653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0FFFC188-B4F6-4BDD-93E7-C7FDD90C88E0}"/>
              </a:ext>
            </a:extLst>
          </p:cNvPr>
          <p:cNvSpPr/>
          <p:nvPr/>
        </p:nvSpPr>
        <p:spPr>
          <a:xfrm>
            <a:off x="10619070" y="3354881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RIOO-IS</a:t>
            </a:r>
          </a:p>
        </p:txBody>
      </p:sp>
      <p:sp>
        <p:nvSpPr>
          <p:cNvPr id="25" name="Right Arrow 8">
            <a:extLst>
              <a:ext uri="{FF2B5EF4-FFF2-40B4-BE49-F238E27FC236}">
                <a16:creationId xmlns:a16="http://schemas.microsoft.com/office/drawing/2014/main" id="{711AC474-E6CB-4BBA-A823-7CDC95F60E5F}"/>
              </a:ext>
            </a:extLst>
          </p:cNvPr>
          <p:cNvSpPr/>
          <p:nvPr/>
        </p:nvSpPr>
        <p:spPr>
          <a:xfrm>
            <a:off x="8972465" y="34828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INR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86D73253-E67A-4FAE-8B8A-A6E0029AD220}"/>
              </a:ext>
            </a:extLst>
          </p:cNvPr>
          <p:cNvSpPr/>
          <p:nvPr/>
        </p:nvSpPr>
        <p:spPr>
          <a:xfrm>
            <a:off x="10622103" y="5140405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RIOO-RS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69E00-10E9-4B84-ACAB-626F42DC26F8}"/>
              </a:ext>
            </a:extLst>
          </p:cNvPr>
          <p:cNvSpPr txBox="1"/>
          <p:nvPr/>
        </p:nvSpPr>
        <p:spPr>
          <a:xfrm>
            <a:off x="6968403" y="52094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 submits</a:t>
            </a:r>
          </a:p>
        </p:txBody>
      </p:sp>
      <p:sp>
        <p:nvSpPr>
          <p:cNvPr id="28" name="Right Arrow 13">
            <a:extLst>
              <a:ext uri="{FF2B5EF4-FFF2-40B4-BE49-F238E27FC236}">
                <a16:creationId xmlns:a16="http://schemas.microsoft.com/office/drawing/2014/main" id="{7E408A36-D8CC-4E57-8969-542DDA24D523}"/>
              </a:ext>
            </a:extLst>
          </p:cNvPr>
          <p:cNvSpPr/>
          <p:nvPr/>
        </p:nvSpPr>
        <p:spPr>
          <a:xfrm>
            <a:off x="8953503" y="52158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RSCR</a:t>
            </a:r>
          </a:p>
        </p:txBody>
      </p:sp>
    </p:spTree>
    <p:extLst>
      <p:ext uri="{BB962C8B-B14F-4D97-AF65-F5344CB8AC3E}">
        <p14:creationId xmlns:p14="http://schemas.microsoft.com/office/powerpoint/2010/main" val="11696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/>
              <a:t>Export All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br>
              <a:rPr lang="en-US" dirty="0"/>
            </a:b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53C7C-E536-4683-811C-466FCFE9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92" y="857640"/>
            <a:ext cx="5092299" cy="3358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FEDCE-C98B-40C6-9781-0A98F896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21074"/>
            <a:ext cx="3370031" cy="1925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6B62A-1686-4760-B5A5-067EC63FB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247" y="251920"/>
            <a:ext cx="4270805" cy="392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F6763B-8040-4B53-BE3A-83970FB98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033" y="4164057"/>
            <a:ext cx="6202517" cy="22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15CE-6E92-4182-B1E8-8A7A34B1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97566"/>
          </a:xfrm>
        </p:spPr>
        <p:txBody>
          <a:bodyPr/>
          <a:lstStyle/>
          <a:p>
            <a:r>
              <a:rPr lang="en-US" dirty="0"/>
              <a:t>TSP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6D23-5CAF-4791-BFAD-0EC97C30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24712"/>
            <a:ext cx="11379200" cy="478840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Need similar view as ERCOT; includes ability to export data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Capability to export attachments (multiple if possible)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Notifications by substation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Filter by TSP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Contracted TSP (DSP) vs. interconnected TSP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Ownership and operatorship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970DE-33D9-4D9F-83C8-E1C87792B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7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RIOO- RS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is the link to RIOO-RS?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link for RIOO-RS is located on ercot.com and is:  </a:t>
            </a:r>
            <a:r>
              <a:rPr lang="en-US" sz="1800" dirty="0">
                <a:hlinkClick r:id="rId2"/>
              </a:rPr>
              <a:t>https://sa.ercot.com/rioo-rs/</a:t>
            </a:r>
            <a:r>
              <a:rPr lang="en-US" sz="1800" dirty="0"/>
              <a:t> 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Does RIOO-RS use a digital certificate?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No.  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/>
              <a:t>What role do I need and how do I get it?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Your company USA should provide the </a:t>
            </a:r>
            <a:r>
              <a:rPr lang="en-US" sz="1800" dirty="0" err="1"/>
              <a:t>RIOO_M_Operator</a:t>
            </a:r>
            <a:r>
              <a:rPr lang="en-US" sz="1800" dirty="0"/>
              <a:t> in order to gain access to RIOO-RS.</a:t>
            </a:r>
            <a:br>
              <a:rPr lang="en-US" sz="1700" dirty="0"/>
            </a:br>
            <a:endParaRPr lang="en-US" sz="17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4"/>
          <a:stretch/>
        </p:blipFill>
        <p:spPr>
          <a:xfrm>
            <a:off x="289152" y="1732990"/>
            <a:ext cx="11598047" cy="1727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0308" y="3038622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RIOO-RS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794675"/>
            <a:ext cx="10928350" cy="5328592"/>
          </a:xfrm>
        </p:spPr>
        <p:txBody>
          <a:bodyPr>
            <a:noAutofit/>
          </a:bodyPr>
          <a:lstStyle/>
          <a:p>
            <a:r>
              <a:rPr lang="en-US" sz="2000" dirty="0"/>
              <a:t>Why do I have errors on things I did not change?</a:t>
            </a:r>
          </a:p>
          <a:p>
            <a:pPr lvl="1"/>
            <a:r>
              <a:rPr lang="en-US" dirty="0"/>
              <a:t>May have errors on first Change Request in the system </a:t>
            </a:r>
          </a:p>
          <a:p>
            <a:pPr lvl="1"/>
            <a:r>
              <a:rPr lang="en-US" dirty="0"/>
              <a:t>Caused by update validation rules and migrated data</a:t>
            </a:r>
            <a:br>
              <a:rPr lang="en-US" dirty="0"/>
            </a:b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/>
              <a:t>What do I do if I can’t see my resources?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Check with your USA, ensure </a:t>
            </a:r>
            <a:r>
              <a:rPr lang="en-US" dirty="0" err="1"/>
              <a:t>RIOO_M_Operator</a:t>
            </a:r>
            <a:r>
              <a:rPr lang="en-US" dirty="0"/>
              <a:t> role has been added to desired DUNS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 need to use two emails if have more than 15-20 DUNs numbers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Still can’t see? Send info to </a:t>
            </a:r>
            <a:r>
              <a:rPr lang="en-US" dirty="0">
                <a:hlinkClick r:id="rId2"/>
              </a:rPr>
              <a:t>RIOO-HELP@ercot.com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sz="2000" dirty="0"/>
              <a:t>Email used for accessing RIOO-RS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DUNS number of missing resource  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We can also set up a WebEx to trouble-shoot the issue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New generators </a:t>
            </a:r>
            <a:r>
              <a:rPr lang="en-US" u="sng" dirty="0"/>
              <a:t>will not </a:t>
            </a:r>
            <a:r>
              <a:rPr lang="en-US" dirty="0"/>
              <a:t>see their information in RIOO-RS until the model date</a:t>
            </a:r>
            <a:br>
              <a:rPr lang="en-US" dirty="0"/>
            </a:br>
            <a:endParaRPr lang="en-US" sz="16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46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11474</TotalTime>
  <Words>1204</Words>
  <Application>Microsoft Office PowerPoint</Application>
  <PresentationFormat>Widescreen</PresentationFormat>
  <Paragraphs>215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1_Custom Design</vt:lpstr>
      <vt:lpstr>1_Office Theme</vt:lpstr>
      <vt:lpstr>PowerPoint Presentation</vt:lpstr>
      <vt:lpstr>RIOO- RS is live</vt:lpstr>
      <vt:lpstr>RIOO- RS Update</vt:lpstr>
      <vt:lpstr>RIOO Create Release </vt:lpstr>
      <vt:lpstr>RIOO-IS to RIOO-RS Transition </vt:lpstr>
      <vt:lpstr>Export All </vt:lpstr>
      <vt:lpstr>TSP Requirements</vt:lpstr>
      <vt:lpstr>RIOO- RS FAQ</vt:lpstr>
      <vt:lpstr>RIOO-RS FAQ</vt:lpstr>
      <vt:lpstr>RIOO-RS FAQ</vt:lpstr>
      <vt:lpstr>RIOO-RS FAQ</vt:lpstr>
      <vt:lpstr>RIOO Demo</vt:lpstr>
      <vt:lpstr>RIOO- IS Dashboard</vt:lpstr>
      <vt:lpstr>RIOO- IS Create Set Project Type</vt:lpstr>
      <vt:lpstr>RIOO- IS  - Existing Flow</vt:lpstr>
      <vt:lpstr>RIOO- IS  - Existing Flow Review</vt:lpstr>
      <vt:lpstr>RIOO- IS  - Section List </vt:lpstr>
      <vt:lpstr>RIOO- IS  - Substation Details Summary</vt:lpstr>
      <vt:lpstr>RIOO- IS  - Substation - Form</vt:lpstr>
      <vt:lpstr>RIOO- IS  - Substation – Form with Phase Key Displayed</vt:lpstr>
      <vt:lpstr>RIOO- IS  - Substation Details Summary</vt:lpstr>
      <vt:lpstr>PowerPoint Presentation</vt:lpstr>
      <vt:lpstr>RIOO-IS and RIOO-RS</vt:lpstr>
      <vt:lpstr>RIOO- RS is live – how do I get access?</vt:lpstr>
      <vt:lpstr>How to get access - Checklist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Flores, Isabel</cp:lastModifiedBy>
  <cp:revision>208</cp:revision>
  <cp:lastPrinted>2019-09-25T20:49:27Z</cp:lastPrinted>
  <dcterms:created xsi:type="dcterms:W3CDTF">2019-07-23T13:16:52Z</dcterms:created>
  <dcterms:modified xsi:type="dcterms:W3CDTF">2021-09-22T21:28:30Z</dcterms:modified>
</cp:coreProperties>
</file>