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0" r:id="rId2"/>
    <p:sldMasterId id="2147483702" r:id="rId3"/>
  </p:sldMasterIdLst>
  <p:notesMasterIdLst>
    <p:notesMasterId r:id="rId10"/>
  </p:notesMasterIdLst>
  <p:handoutMasterIdLst>
    <p:handoutMasterId r:id="rId11"/>
  </p:handoutMasterIdLst>
  <p:sldIdLst>
    <p:sldId id="270" r:id="rId4"/>
    <p:sldId id="582" r:id="rId5"/>
    <p:sldId id="580" r:id="rId6"/>
    <p:sldId id="581" r:id="rId7"/>
    <p:sldId id="584" r:id="rId8"/>
    <p:sldId id="58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5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  <p:cmAuthor id="5" name="Li, Weifeng" initials="LW" lastIdx="10" clrIdx="5">
    <p:extLst>
      <p:ext uri="{19B8F6BF-5375-455C-9EA6-DF929625EA0E}">
        <p15:presenceInfo xmlns:p15="http://schemas.microsoft.com/office/powerpoint/2012/main" userId="S-1-5-21-639947351-343809578-3807592339-55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9F"/>
    <a:srgbClr val="73C8FD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71907" autoAdjust="0"/>
  </p:normalViewPr>
  <p:slideViewPr>
    <p:cSldViewPr snapToGrid="0">
      <p:cViewPr varScale="1">
        <p:scale>
          <a:sx n="65" d="100"/>
          <a:sy n="65" d="100"/>
        </p:scale>
        <p:origin x="122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81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237483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18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32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402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64" r:id="rId2"/>
    <p:sldLayoutId id="2147483690" r:id="rId3"/>
    <p:sldLayoutId id="2147483691" r:id="rId4"/>
    <p:sldLayoutId id="2147483682" r:id="rId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5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mis.ercot.com/public/static-assets/weather-files/forecast_variability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is.ercot.com/secure/data-products/grid/forecasts?id=NP4-33-C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Pengwei.du@ercot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Follow Up on Net Load Forecast Variability Process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September 22, 2021</a:t>
            </a:r>
          </a:p>
          <a:p>
            <a:r>
              <a:rPr lang="en-US" dirty="0"/>
              <a:t>WMWG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ERCOT Staff</a:t>
            </a:r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27023F-4324-43B2-A1A6-4C8F3CE54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BD926D-8705-4DAA-A9E6-FB079A5CA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Since July 12, 2021, ERCOT has been monitoring the weather forecast near Real Time and in some instances has procured up to an additional 1,000 MW of Non-Spin during periods</a:t>
            </a:r>
            <a:r>
              <a:rPr lang="en-US" sz="1600" dirty="0">
                <a:solidFill>
                  <a:srgbClr val="FF0000"/>
                </a:solidFill>
              </a:rPr>
              <a:t>*</a:t>
            </a:r>
            <a:r>
              <a:rPr lang="en-US" sz="1600" dirty="0"/>
              <a:t> that were identified as having an increased potential of high forecast variability that may cause a higher net load during these hours. </a:t>
            </a:r>
          </a:p>
          <a:p>
            <a:pPr lvl="1"/>
            <a:r>
              <a:rPr lang="en-US" sz="1600" dirty="0"/>
              <a:t>ERCOT has tagged Jul 12, Jul 28, Jul 29, Aug 1, Aug 2, Aug 14, Aug 27, Aug 29, Aug 30, and Sep 4 as days with high risk for net load variability.</a:t>
            </a:r>
          </a:p>
          <a:p>
            <a:pPr lvl="1"/>
            <a:r>
              <a:rPr lang="en-US" sz="1600" dirty="0"/>
              <a:t>ERCOT has increased Non-Spin requirements further by 1,000 MW on Jul 29, Aug 1, Aug 2, Aug 14, Aug 27, Aug 29, Aug 30, and Sep 4</a:t>
            </a: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*</a:t>
            </a:r>
            <a:r>
              <a:rPr lang="en-US" sz="1600" dirty="0">
                <a:latin typeface="Calibri" panose="020F0502020204030204" pitchFamily="34" charset="0"/>
                <a:ea typeface="SimSun" panose="02010600030101010101" pitchFamily="2" charset="-122"/>
              </a:rPr>
              <a:t>.</a:t>
            </a:r>
          </a:p>
          <a:p>
            <a:endParaRPr lang="en-US" sz="1600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r>
              <a:rPr lang="en-US" sz="1600" dirty="0"/>
              <a:t>ERCOT provided an update on the prevalent process being used for this assessment at the August 20, 2021 WMWG meeting. Following is a summary of the action items which ERCOT is considering after that meeting,</a:t>
            </a:r>
          </a:p>
          <a:p>
            <a:pPr lvl="1"/>
            <a:r>
              <a:rPr lang="en-US" sz="1600" dirty="0"/>
              <a:t>To clarify the metrics that are being used in the daily Net Load Forecast variability assessments to establish the low/medium/high for all forecasts;</a:t>
            </a:r>
          </a:p>
          <a:p>
            <a:pPr lvl="1"/>
            <a:r>
              <a:rPr lang="en-US" sz="1600" dirty="0"/>
              <a:t>To consider delaying the decision to procure additional Non-Spin (ERCOT’s current practice is to make this decision two Days Ahead).</a:t>
            </a:r>
          </a:p>
          <a:p>
            <a:pPr lvl="1"/>
            <a:endParaRPr lang="en-US" sz="1600" dirty="0"/>
          </a:p>
          <a:p>
            <a:r>
              <a:rPr lang="en-US" sz="1600" dirty="0"/>
              <a:t>This discussion will delve on the both of the items listed above.</a:t>
            </a:r>
          </a:p>
          <a:p>
            <a:pPr lvl="1"/>
            <a:endParaRPr lang="en-US" sz="1600" dirty="0"/>
          </a:p>
          <a:p>
            <a:pPr marL="342900" lvl="1" indent="0">
              <a:buNone/>
            </a:pPr>
            <a:endParaRPr lang="en-US" sz="16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1F8C32-31DE-404E-9F12-CBCADAFC0CBC}"/>
              </a:ext>
            </a:extLst>
          </p:cNvPr>
          <p:cNvSpPr txBox="1"/>
          <p:nvPr/>
        </p:nvSpPr>
        <p:spPr>
          <a:xfrm>
            <a:off x="2580968" y="6488668"/>
            <a:ext cx="5729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0000"/>
                </a:solidFill>
              </a:rPr>
              <a:t>*Between Jul 12 and Aug 31, additional Non-Spin was applied to all 24 hours. </a:t>
            </a:r>
          </a:p>
          <a:p>
            <a:r>
              <a:rPr lang="en-US" sz="900" dirty="0">
                <a:solidFill>
                  <a:srgbClr val="FF0000"/>
                </a:solidFill>
              </a:rPr>
              <a:t>Beginning Sep 1, additional Non-Spin is being applied only to high-risk hours.</a:t>
            </a:r>
          </a:p>
        </p:txBody>
      </p:sp>
    </p:spTree>
    <p:extLst>
      <p:ext uri="{BB962C8B-B14F-4D97-AF65-F5344CB8AC3E}">
        <p14:creationId xmlns:p14="http://schemas.microsoft.com/office/powerpoint/2010/main" val="4286932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88F12-B25D-492C-B778-813109909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for Assessing Forecast Variability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1AD75-6DF7-4C23-BB45-EABAE2769E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D6A561C-1946-4F2D-A0A5-7911D03A5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Beginning Sep 1, 2021, ERCOT has updated the </a:t>
            </a:r>
            <a:r>
              <a:rPr lang="en-US" sz="1600" dirty="0">
                <a:hlinkClick r:id="rId2"/>
              </a:rPr>
              <a:t>Forecast Variability report </a:t>
            </a:r>
            <a:r>
              <a:rPr lang="en-US" sz="1600" dirty="0"/>
              <a:t> for the Current Day + 3 to include separate variability assessments for peak and off-peak hours. Included is an example of the new report format.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1600" dirty="0"/>
              <a:t>Below is a break-down of the criteria for load, wind, solar and net load forecast that is currently being used in the updated report.</a:t>
            </a:r>
          </a:p>
          <a:p>
            <a:pPr lvl="1"/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F42072A-05EB-41F0-A716-A1E1BBC399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689629"/>
              </p:ext>
            </p:extLst>
          </p:nvPr>
        </p:nvGraphicFramePr>
        <p:xfrm>
          <a:off x="1941460" y="4543733"/>
          <a:ext cx="5261079" cy="1773493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67211">
                  <a:extLst>
                    <a:ext uri="{9D8B030D-6E8A-4147-A177-3AD203B41FA5}">
                      <a16:colId xmlns:a16="http://schemas.microsoft.com/office/drawing/2014/main" val="547948780"/>
                    </a:ext>
                  </a:extLst>
                </a:gridCol>
                <a:gridCol w="1098467">
                  <a:extLst>
                    <a:ext uri="{9D8B030D-6E8A-4147-A177-3AD203B41FA5}">
                      <a16:colId xmlns:a16="http://schemas.microsoft.com/office/drawing/2014/main" val="1024443204"/>
                    </a:ext>
                  </a:extLst>
                </a:gridCol>
                <a:gridCol w="1098467">
                  <a:extLst>
                    <a:ext uri="{9D8B030D-6E8A-4147-A177-3AD203B41FA5}">
                      <a16:colId xmlns:a16="http://schemas.microsoft.com/office/drawing/2014/main" val="1795966103"/>
                    </a:ext>
                  </a:extLst>
                </a:gridCol>
                <a:gridCol w="1098467">
                  <a:extLst>
                    <a:ext uri="{9D8B030D-6E8A-4147-A177-3AD203B41FA5}">
                      <a16:colId xmlns:a16="http://schemas.microsoft.com/office/drawing/2014/main" val="3342603243"/>
                    </a:ext>
                  </a:extLst>
                </a:gridCol>
                <a:gridCol w="1098467">
                  <a:extLst>
                    <a:ext uri="{9D8B030D-6E8A-4147-A177-3AD203B41FA5}">
                      <a16:colId xmlns:a16="http://schemas.microsoft.com/office/drawing/2014/main" val="3160076362"/>
                    </a:ext>
                  </a:extLst>
                </a:gridCol>
              </a:tblGrid>
              <a:tr h="325141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</a:rPr>
                        <a:t>Potential Error in MW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267214"/>
                  </a:ext>
                </a:extLst>
              </a:tr>
              <a:tr h="5172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Load Under Forecast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Wind Over Forecast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Solar Over Forecast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</a:rPr>
                        <a:t>Netload Under Forecast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1224524"/>
                  </a:ext>
                </a:extLst>
              </a:tr>
              <a:tr h="3103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High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&gt;3000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&gt;3000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&gt;2000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&gt;4000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12147265"/>
                  </a:ext>
                </a:extLst>
              </a:tr>
              <a:tr h="3103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Medium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1000-3000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1500-3000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1000-2000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2000-4000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8317208"/>
                  </a:ext>
                </a:extLst>
              </a:tr>
              <a:tr h="3103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Low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&lt;1000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</a:rPr>
                        <a:t>&lt;1500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&lt;1000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&lt;2000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35398099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1B4604F-FDE1-404B-A085-298629EF36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069"/>
          <a:stretch/>
        </p:blipFill>
        <p:spPr>
          <a:xfrm>
            <a:off x="1596514" y="1686847"/>
            <a:ext cx="5257800" cy="2261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76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1E888-F2E5-4393-904B-E51F9F1A3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Timeline for Triggering Additional Non-Spin Quantities due to High Net Load Variability Risk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4DC46-111D-4D72-A596-D374AB6D1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ERCOT is considering if the step to determine whether additional Non-Spin quantities are needed can be delayed by one day. </a:t>
            </a:r>
          </a:p>
          <a:p>
            <a:pPr lvl="1"/>
            <a:r>
              <a:rPr lang="en-US" sz="1400" dirty="0"/>
              <a:t>This will allow ERCOT to use the updated forecast from 2 days prior to the operating day. Uncertainties in the forecasts generally reduce closer to the operating day.</a:t>
            </a:r>
          </a:p>
          <a:p>
            <a:pPr lvl="1"/>
            <a:r>
              <a:rPr lang="en-US" sz="1400" dirty="0"/>
              <a:t>However, this will also reduce the time between when the updated Non-Spin quantities are posted and when the DAM execution is kicked off.</a:t>
            </a:r>
          </a:p>
          <a:p>
            <a:r>
              <a:rPr lang="en-US" sz="1400" dirty="0"/>
              <a:t>ERCOT is seeking feedback on this approach.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947EF1-831D-4ADF-BE50-2AD1242E3C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04CD402-7D66-4F53-AACC-1489058C74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189120"/>
              </p:ext>
            </p:extLst>
          </p:nvPr>
        </p:nvGraphicFramePr>
        <p:xfrm>
          <a:off x="164853" y="3351811"/>
          <a:ext cx="8979147" cy="256822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29121">
                  <a:extLst>
                    <a:ext uri="{9D8B030D-6E8A-4147-A177-3AD203B41FA5}">
                      <a16:colId xmlns:a16="http://schemas.microsoft.com/office/drawing/2014/main" val="426171205"/>
                    </a:ext>
                  </a:extLst>
                </a:gridCol>
                <a:gridCol w="2000157">
                  <a:extLst>
                    <a:ext uri="{9D8B030D-6E8A-4147-A177-3AD203B41FA5}">
                      <a16:colId xmlns:a16="http://schemas.microsoft.com/office/drawing/2014/main" val="1980313141"/>
                    </a:ext>
                  </a:extLst>
                </a:gridCol>
                <a:gridCol w="1956349">
                  <a:extLst>
                    <a:ext uri="{9D8B030D-6E8A-4147-A177-3AD203B41FA5}">
                      <a16:colId xmlns:a16="http://schemas.microsoft.com/office/drawing/2014/main" val="3738359264"/>
                    </a:ext>
                  </a:extLst>
                </a:gridCol>
                <a:gridCol w="2857828">
                  <a:extLst>
                    <a:ext uri="{9D8B030D-6E8A-4147-A177-3AD203B41FA5}">
                      <a16:colId xmlns:a16="http://schemas.microsoft.com/office/drawing/2014/main" val="1179267734"/>
                    </a:ext>
                  </a:extLst>
                </a:gridCol>
                <a:gridCol w="1135692">
                  <a:extLst>
                    <a:ext uri="{9D8B030D-6E8A-4147-A177-3AD203B41FA5}">
                      <a16:colId xmlns:a16="http://schemas.microsoft.com/office/drawing/2014/main" val="192835434"/>
                    </a:ext>
                  </a:extLst>
                </a:gridCol>
              </a:tblGrid>
              <a:tr h="364495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cap="small" baseline="0" dirty="0"/>
                        <a:t>Current 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cap="small" baseline="0" dirty="0"/>
                        <a:t>Current Day + 1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cap="small" baseline="0" dirty="0"/>
                        <a:t>Current Day + 2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cap="small" baseline="0" dirty="0"/>
                        <a:t>Current Day + 3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7713340"/>
                  </a:ext>
                </a:extLst>
              </a:tr>
              <a:tr h="1166142">
                <a:tc>
                  <a:txBody>
                    <a:bodyPr/>
                    <a:lstStyle/>
                    <a:p>
                      <a:pPr algn="ctr"/>
                      <a:r>
                        <a:rPr lang="en-US" sz="1000" b="1" cap="small" baseline="0" dirty="0"/>
                        <a:t>Current Practice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arenR"/>
                      </a:pPr>
                      <a:r>
                        <a:rPr lang="en-US" sz="1000" dirty="0"/>
                        <a:t>Post variability assessment for Current Day + 3. </a:t>
                      </a:r>
                    </a:p>
                    <a:p>
                      <a:pPr marL="342900" indent="-342900" algn="l">
                        <a:buFont typeface="+mj-lt"/>
                        <a:buAutoNum type="arabicParenR"/>
                      </a:pPr>
                      <a:r>
                        <a:rPr lang="en-US" sz="1000" dirty="0"/>
                        <a:t>Determine whether increase in Non-Spin quantities are needed by end of day.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arenR"/>
                      </a:pPr>
                      <a:r>
                        <a:rPr lang="en-US" sz="1000" dirty="0"/>
                        <a:t>Include any increase in Non-Spin quantity for Current Day + 3 in the </a:t>
                      </a:r>
                      <a:r>
                        <a:rPr lang="en-US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DAM Ancillary Service Plan</a:t>
                      </a:r>
                      <a:r>
                        <a:rPr lang="en-US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dirty="0"/>
                        <a:t>report (posted ~5 am)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arenR"/>
                      </a:pPr>
                      <a:r>
                        <a:rPr lang="en-US" sz="1000" dirty="0"/>
                        <a:t>Use the updated Ancillary Service Plan in the Day Ahead Market run (kick off ~10 am).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b="1" cap="small" baseline="0" dirty="0">
                          <a:solidFill>
                            <a:schemeClr val="tx1"/>
                          </a:solidFill>
                        </a:rPr>
                        <a:t>Operating Day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73138"/>
                  </a:ext>
                </a:extLst>
              </a:tr>
              <a:tr h="92525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small" baseline="0" dirty="0"/>
                        <a:t>Proposed Approach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marR="0" lvl="0" indent="-2286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000" dirty="0"/>
                        <a:t>Post variability assessment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for Current Day + 3. </a:t>
                      </a:r>
                    </a:p>
                    <a:p>
                      <a:pPr marL="228600" marR="0" lvl="0" indent="-22860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Determine whether increase in Non-Spin quantities are needed by end of day.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1) Include any increase in Non-Spin quantity for Current Day + 3 in the </a:t>
                      </a:r>
                      <a:r>
                        <a:rPr lang="en-US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DAM Ancillary Service Plan</a:t>
                      </a:r>
                      <a:r>
                        <a:rPr lang="en-US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report (posted ~5am)</a:t>
                      </a:r>
                    </a:p>
                    <a:p>
                      <a:pPr marL="0" indent="0" algn="l">
                        <a:buFont typeface="+mj-lt"/>
                        <a:buNone/>
                      </a:pPr>
                      <a:r>
                        <a:rPr lang="en-US" sz="1000" dirty="0"/>
                        <a:t>2) Use the updated Ancillary Service Plan in the Day Ahead Market run (kick off ~10 am).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8159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597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1DE06-4158-4FD2-9765-9C1FDD695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3D811-4B9F-4E1D-A873-C0920EFC1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ERCOT is continuing to conduct the daily Net Load variability assessments to gauge the risk of having an increased potential of high forecast variability that may cause a higher net load. In response to the feedback received,</a:t>
            </a:r>
          </a:p>
          <a:p>
            <a:pPr lvl="1"/>
            <a:r>
              <a:rPr lang="en-US" sz="1600" dirty="0"/>
              <a:t>ERCOT has made a few changes to the posted Net Load variability report to provide separate assessments for peak and off-peak hours.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ERCOT is considering if the timeline to determine whether additional Non-Spin quantities are needed due to high Net Load variability risk assessment can be delayed by one day. </a:t>
            </a:r>
          </a:p>
          <a:p>
            <a:pPr lvl="2"/>
            <a:r>
              <a:rPr lang="en-US" sz="1400" dirty="0"/>
              <a:t>ERCOT is seeking feedback on this approach (please send comments to </a:t>
            </a:r>
            <a:r>
              <a:rPr lang="en-US" sz="1400" dirty="0">
                <a:hlinkClick r:id="rId2"/>
              </a:rPr>
              <a:t>Pengwei.du@ercot.com</a:t>
            </a:r>
            <a:r>
              <a:rPr lang="en-US" sz="1400" dirty="0"/>
              <a:t> by Oct. 1, 2021).</a:t>
            </a:r>
          </a:p>
          <a:p>
            <a:endParaRPr lang="en-US" sz="1600" dirty="0"/>
          </a:p>
          <a:p>
            <a:r>
              <a:rPr lang="en-US" sz="1600" dirty="0"/>
              <a:t>ERCOT will continue to work with stakeholders on refining its processes.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E54E5C-A3EE-4706-975A-0E0C52A786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440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0E2CB-892D-47E8-B6B5-21CDA98F27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E4B193-FF6F-40A7-A30A-5B3220C0E069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205269224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25322</TotalTime>
  <Words>781</Words>
  <Application>Microsoft Office PowerPoint</Application>
  <PresentationFormat>On-screen Show (4:3)</PresentationFormat>
  <Paragraphs>85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1_Office Theme</vt:lpstr>
      <vt:lpstr>2_Custom Design</vt:lpstr>
      <vt:lpstr>3_Custom Design</vt:lpstr>
      <vt:lpstr>PowerPoint Presentation</vt:lpstr>
      <vt:lpstr>Introduction</vt:lpstr>
      <vt:lpstr>Update for Assessing Forecast Variability </vt:lpstr>
      <vt:lpstr>Timeline for Triggering Additional Non-Spin Quantities due to High Net Load Variability Risk Assessment</vt:lpstr>
      <vt:lpstr>Summary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ERCOT</cp:lastModifiedBy>
  <cp:revision>625</cp:revision>
  <dcterms:created xsi:type="dcterms:W3CDTF">2016-04-16T13:25:21Z</dcterms:created>
  <dcterms:modified xsi:type="dcterms:W3CDTF">2021-09-21T22:06:14Z</dcterms:modified>
</cp:coreProperties>
</file>